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53FA-6CE0-4D4E-A232-387967668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8D8C155-93A8-48A7-9F01-F51E868C5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1EAA4417-16CE-42AD-B07E-C13B3518F641}"/>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F9C38E3B-F8A9-4F87-875D-D9324444B05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DD747D8-E365-445D-9125-0AC369BF322F}"/>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45874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D4B4-24B3-4C85-B97C-BC6B74F9C6AC}"/>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12DCE182-7503-4DA6-B721-8E74D1D965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B6E4ECA-31CD-4425-B146-06DA44D13A88}"/>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4E58E928-56A3-4DC0-B505-FD7596603A2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FD288E1-73FC-4024-85E9-68DAD5EA7C29}"/>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38440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D40A6-49B1-4D5A-A5AC-346FAB44A5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BF387E2-2E9B-481D-A0F7-A29E23CA80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690C0B48-F0C5-4945-99B2-4F8D9E377460}"/>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58E1CF05-C0A3-40F6-8509-9A4A5800D0F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8285CE5D-96B4-4018-95A0-27647A3D8FE6}"/>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215499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8707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02679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82648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419059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07561EF-D3DC-4FC3-BB4B-5979CFEE2E9E}" type="datetimeFigureOut">
              <a:rPr lang="tr-TR" smtClean="0"/>
              <a:t>9.2.2018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53789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307985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88728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51621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595D-4370-44D4-9774-10FC00B35CD6}"/>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636DFCB2-FD0D-4954-A24B-F6C71B683A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03EEB4A-7CF7-4C79-8EBB-D9A0CE967068}"/>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F1FBD0E7-BFB3-4693-A86C-3FE2E33C1F6A}"/>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D8A4448-46E1-49B6-B183-DC6194AD59B6}"/>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357249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80281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98828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645075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8801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312886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72015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557780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37727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47365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0F4A-5002-465B-9A92-08E38E47F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D1618990-A640-4765-94B6-A8CB0ABBE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9E9A3F-D0D1-442F-8958-BE2D49E09412}"/>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61EC78C3-25C9-4F50-99A6-0631D2F18A1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BC9CED6-4FCE-4FE4-A41D-5CC312343DA5}"/>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36317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79A6-FB91-4158-B543-AD74237F97D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4FE003F-C8A8-4604-AD59-A853B311A3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3EC45CD-949B-4253-8003-6F48573F1A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400E2AF4-3818-4278-BFAA-7ADD247AB01B}"/>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6" name="Footer Placeholder 5">
            <a:extLst>
              <a:ext uri="{FF2B5EF4-FFF2-40B4-BE49-F238E27FC236}">
                <a16:creationId xmlns:a16="http://schemas.microsoft.com/office/drawing/2014/main" id="{4342761C-6991-43D2-B33E-C3D9FA799A8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7F1B488-BC64-4ADF-B483-AC89FF67DC57}"/>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66437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6177-1954-416F-B46A-75B36B118C84}"/>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F4FE318-5EC7-4651-AD68-D5744352B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AB1E6A-1E0C-43E8-AF08-3EA4DF77CE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9EE1576-0F0A-4CEC-BEC0-2C8D6E46F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C55721-A93B-4240-A29C-77E83DF0FC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3C4F0B4E-C668-498E-A934-FABD57564E4A}"/>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8" name="Footer Placeholder 7">
            <a:extLst>
              <a:ext uri="{FF2B5EF4-FFF2-40B4-BE49-F238E27FC236}">
                <a16:creationId xmlns:a16="http://schemas.microsoft.com/office/drawing/2014/main" id="{E16D136A-D0E1-4E96-A8D1-5D8374D4A45E}"/>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900B0568-1B3E-46B9-9E90-7CB4BD1A52FC}"/>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2754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1C3B-5646-4B43-8A56-97B34302DCBC}"/>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12873FB3-B9C9-4F99-8B83-519DC461E5A5}"/>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4" name="Footer Placeholder 3">
            <a:extLst>
              <a:ext uri="{FF2B5EF4-FFF2-40B4-BE49-F238E27FC236}">
                <a16:creationId xmlns:a16="http://schemas.microsoft.com/office/drawing/2014/main" id="{9F06E8E0-3DF2-4EA2-BFA5-D37DAB2C555C}"/>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D57DF753-B4BE-4638-A00E-B9525EA6852D}"/>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64295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AD7E3-3230-4A45-B582-AD9320D9D0F5}"/>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3" name="Footer Placeholder 2">
            <a:extLst>
              <a:ext uri="{FF2B5EF4-FFF2-40B4-BE49-F238E27FC236}">
                <a16:creationId xmlns:a16="http://schemas.microsoft.com/office/drawing/2014/main" id="{A8E216A5-D9A2-4432-AA0A-4A46C3BE9DC0}"/>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2F7E412-7F37-4741-B442-78FFFCE9FC54}"/>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3402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CC62-269A-4428-826D-8FB044D5C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E24D4F3C-CCE0-454E-B395-66E24486E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8CE13E9E-84AE-4431-9350-5079CEBDA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49FBE7-AE8D-4974-B875-859947CFCF1A}"/>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6" name="Footer Placeholder 5">
            <a:extLst>
              <a:ext uri="{FF2B5EF4-FFF2-40B4-BE49-F238E27FC236}">
                <a16:creationId xmlns:a16="http://schemas.microsoft.com/office/drawing/2014/main" id="{BD95318A-E38B-47A6-9DF9-D1409538663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A3418120-EEB8-4067-BF7C-B3B924ADC7F9}"/>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04153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933C-AC00-4008-BDC8-294AC7353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EFF793E4-E1DF-446D-BA64-DDED98494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458B3A34-E900-4DDF-B571-32FA41BD4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490162-AB46-43C6-8BBF-23CE95A43C7B}"/>
              </a:ext>
            </a:extLst>
          </p:cNvPr>
          <p:cNvSpPr>
            <a:spLocks noGrp="1"/>
          </p:cNvSpPr>
          <p:nvPr>
            <p:ph type="dt" sz="half" idx="10"/>
          </p:nvPr>
        </p:nvSpPr>
        <p:spPr/>
        <p:txBody>
          <a:bodyPr/>
          <a:lstStyle/>
          <a:p>
            <a:fld id="{39E68276-8B51-4EE8-8F0E-14B5231ABF8D}" type="datetimeFigureOut">
              <a:rPr lang="tr-TR" smtClean="0"/>
              <a:t>9.2.2018</a:t>
            </a:fld>
            <a:endParaRPr lang="tr-TR"/>
          </a:p>
        </p:txBody>
      </p:sp>
      <p:sp>
        <p:nvSpPr>
          <p:cNvPr id="6" name="Footer Placeholder 5">
            <a:extLst>
              <a:ext uri="{FF2B5EF4-FFF2-40B4-BE49-F238E27FC236}">
                <a16:creationId xmlns:a16="http://schemas.microsoft.com/office/drawing/2014/main" id="{7003EA82-E46B-4892-ABD8-5A8DD350621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324FF0F3-8719-4D2A-A9E1-97D4FB7D298C}"/>
              </a:ext>
            </a:extLst>
          </p:cNvPr>
          <p:cNvSpPr>
            <a:spLocks noGrp="1"/>
          </p:cNvSpPr>
          <p:nvPr>
            <p:ph type="sldNum" sz="quarter" idx="12"/>
          </p:nvPr>
        </p:nvSpPr>
        <p:spPr/>
        <p:txBody>
          <a:bodyPr/>
          <a:lstStyle/>
          <a:p>
            <a:fld id="{19BFB8C4-381A-40B7-B009-D5799F44EEB0}" type="slidenum">
              <a:rPr lang="tr-TR" smtClean="0"/>
              <a:t>‹#›</a:t>
            </a:fld>
            <a:endParaRPr lang="tr-TR"/>
          </a:p>
        </p:txBody>
      </p:sp>
    </p:spTree>
    <p:extLst>
      <p:ext uri="{BB962C8B-B14F-4D97-AF65-F5344CB8AC3E}">
        <p14:creationId xmlns:p14="http://schemas.microsoft.com/office/powerpoint/2010/main" val="147827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F65C7-033B-4E0E-A53B-1F8A1E42F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B33B1F6-D8E3-4262-A2CC-AB206B0EE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E933B81-85AE-4118-9941-C7E85293A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68276-8B51-4EE8-8F0E-14B5231ABF8D}" type="datetimeFigureOut">
              <a:rPr lang="tr-TR" smtClean="0"/>
              <a:t>9.2.2018</a:t>
            </a:fld>
            <a:endParaRPr lang="tr-TR"/>
          </a:p>
        </p:txBody>
      </p:sp>
      <p:sp>
        <p:nvSpPr>
          <p:cNvPr id="5" name="Footer Placeholder 4">
            <a:extLst>
              <a:ext uri="{FF2B5EF4-FFF2-40B4-BE49-F238E27FC236}">
                <a16:creationId xmlns:a16="http://schemas.microsoft.com/office/drawing/2014/main" id="{1ADF29FF-DEB9-4F04-B080-BA09C0235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1DB535BF-EC2C-4088-89E8-34EF08E86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FB8C4-381A-40B7-B009-D5799F44EEB0}" type="slidenum">
              <a:rPr lang="tr-TR" smtClean="0"/>
              <a:t>‹#›</a:t>
            </a:fld>
            <a:endParaRPr lang="tr-TR"/>
          </a:p>
        </p:txBody>
      </p:sp>
    </p:spTree>
    <p:extLst>
      <p:ext uri="{BB962C8B-B14F-4D97-AF65-F5344CB8AC3E}">
        <p14:creationId xmlns:p14="http://schemas.microsoft.com/office/powerpoint/2010/main" val="408974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7561EF-D3DC-4FC3-BB4B-5979CFEE2E9E}" type="datetimeFigureOut">
              <a:rPr lang="tr-TR" smtClean="0"/>
              <a:t>9.2.2018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48E589-78DC-4AD2-ADA9-112F00108C98}" type="slidenum">
              <a:rPr lang="tr-TR" smtClean="0"/>
              <a:t>‹#›</a:t>
            </a:fld>
            <a:endParaRPr lang="tr-TR"/>
          </a:p>
        </p:txBody>
      </p:sp>
    </p:spTree>
    <p:extLst>
      <p:ext uri="{BB962C8B-B14F-4D97-AF65-F5344CB8AC3E}">
        <p14:creationId xmlns:p14="http://schemas.microsoft.com/office/powerpoint/2010/main" val="13861426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embeddednewbie.blogspot.com.tr/2011/02/review-of-arduino-dac-solutions.htm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Ders 5</a:t>
            </a:r>
            <a:br>
              <a:rPr lang="tr-TR" dirty="0"/>
            </a:br>
            <a:r>
              <a:rPr lang="tr-TR" dirty="0"/>
              <a:t>Devre Bağlantıları</a:t>
            </a:r>
            <a:br>
              <a:rPr lang="tr-TR" dirty="0"/>
            </a:br>
            <a:endParaRPr lang="tr-TR" dirty="0"/>
          </a:p>
        </p:txBody>
      </p:sp>
      <p:sp>
        <p:nvSpPr>
          <p:cNvPr id="3" name="Alt Başlık 2"/>
          <p:cNvSpPr>
            <a:spLocks noGrp="1"/>
          </p:cNvSpPr>
          <p:nvPr>
            <p:ph type="subTitle" idx="1"/>
          </p:nvPr>
        </p:nvSpPr>
        <p:spPr/>
        <p:txBody>
          <a:bodyPr/>
          <a:lstStyle/>
          <a:p>
            <a:r>
              <a:rPr lang="tr-TR" dirty="0"/>
              <a:t>Öğr. Gör. Gökhan MANAV</a:t>
            </a:r>
          </a:p>
        </p:txBody>
      </p:sp>
    </p:spTree>
    <p:extLst>
      <p:ext uri="{BB962C8B-B14F-4D97-AF65-F5344CB8AC3E}">
        <p14:creationId xmlns:p14="http://schemas.microsoft.com/office/powerpoint/2010/main" val="376440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Basit Analog Giriş</a:t>
            </a:r>
          </a:p>
        </p:txBody>
      </p:sp>
      <p:sp>
        <p:nvSpPr>
          <p:cNvPr id="5" name="Metin kutusu 4"/>
          <p:cNvSpPr txBox="1"/>
          <p:nvPr/>
        </p:nvSpPr>
        <p:spPr>
          <a:xfrm>
            <a:off x="7460835" y="3929742"/>
            <a:ext cx="43252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Giriş gerilimi 0-5V arasında değişebilir.</a:t>
            </a:r>
          </a:p>
        </p:txBody>
      </p:sp>
      <p:pic>
        <p:nvPicPr>
          <p:cNvPr id="8" name="Resim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111" y="2143537"/>
            <a:ext cx="6414674" cy="4311075"/>
          </a:xfrm>
          <a:prstGeom prst="rect">
            <a:avLst/>
          </a:prstGeom>
        </p:spPr>
      </p:pic>
    </p:spTree>
    <p:extLst>
      <p:ext uri="{BB962C8B-B14F-4D97-AF65-F5344CB8AC3E}">
        <p14:creationId xmlns:p14="http://schemas.microsoft.com/office/powerpoint/2010/main" val="160421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a:t>
            </a:r>
            <a:r>
              <a:rPr lang="tr-TR" dirty="0" err="1"/>
              <a:t>Uno</a:t>
            </a:r>
            <a:r>
              <a:rPr lang="tr-TR" dirty="0"/>
              <a:t> Analog Çıkışlar</a:t>
            </a:r>
          </a:p>
        </p:txBody>
      </p:sp>
      <p:sp>
        <p:nvSpPr>
          <p:cNvPr id="3" name="İçerik Yer Tutucusu 2"/>
          <p:cNvSpPr>
            <a:spLocks noGrp="1"/>
          </p:cNvSpPr>
          <p:nvPr>
            <p:ph idx="1"/>
          </p:nvPr>
        </p:nvSpPr>
        <p:spPr/>
        <p:txBody>
          <a:bodyPr/>
          <a:lstStyle/>
          <a:p>
            <a:r>
              <a:rPr lang="tr-TR" dirty="0"/>
              <a:t>PWM</a:t>
            </a:r>
          </a:p>
          <a:p>
            <a:r>
              <a:rPr lang="tr-TR" dirty="0"/>
              <a:t>R-2R Bağlantısı</a:t>
            </a:r>
          </a:p>
          <a:p>
            <a:r>
              <a:rPr lang="tr-TR" dirty="0" err="1"/>
              <a:t>Hack</a:t>
            </a:r>
            <a:r>
              <a:rPr lang="tr-TR" dirty="0"/>
              <a:t> Metodu</a:t>
            </a:r>
          </a:p>
          <a:p>
            <a:r>
              <a:rPr lang="tr-TR" dirty="0"/>
              <a:t>DAC çipleri / </a:t>
            </a:r>
            <a:r>
              <a:rPr lang="tr-TR" dirty="0" err="1"/>
              <a:t>Shields</a:t>
            </a:r>
            <a:endParaRPr lang="tr-TR" dirty="0"/>
          </a:p>
        </p:txBody>
      </p:sp>
      <p:sp>
        <p:nvSpPr>
          <p:cNvPr id="4" name="Metin kutusu 3"/>
          <p:cNvSpPr txBox="1"/>
          <p:nvPr/>
        </p:nvSpPr>
        <p:spPr>
          <a:xfrm>
            <a:off x="876300" y="4838700"/>
            <a:ext cx="1003832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Daha fazla bilgi için;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2"/>
              </a:rPr>
              <a:t>http://embeddednewbie.blogspot.com.tr/2011/02/review-of-arduino-dac-solutions.html</a:t>
            </a: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368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PWM Çeşitleri (</a:t>
            </a:r>
            <a:r>
              <a:rPr lang="tr-TR" dirty="0" err="1"/>
              <a:t>Bipolar</a:t>
            </a:r>
            <a:r>
              <a:rPr lang="tr-TR" dirty="0"/>
              <a:t> – </a:t>
            </a:r>
            <a:r>
              <a:rPr lang="tr-TR" dirty="0" err="1"/>
              <a:t>Unipolar</a:t>
            </a:r>
            <a:r>
              <a:rPr lang="tr-TR" dirty="0"/>
              <a:t>)</a:t>
            </a:r>
          </a:p>
        </p:txBody>
      </p:sp>
      <p:pic>
        <p:nvPicPr>
          <p:cNvPr id="7" name="İçerik Yer Tutucusu 6"/>
          <p:cNvPicPr>
            <a:picLocks noGrp="1" noChangeAspect="1"/>
          </p:cNvPicPr>
          <p:nvPr>
            <p:ph idx="1"/>
          </p:nvPr>
        </p:nvPicPr>
        <p:blipFill>
          <a:blip r:embed="rId2"/>
          <a:stretch>
            <a:fillRect/>
          </a:stretch>
        </p:blipFill>
        <p:spPr>
          <a:xfrm>
            <a:off x="232945" y="1504950"/>
            <a:ext cx="8021254" cy="5143499"/>
          </a:xfrm>
          <a:prstGeom prst="rect">
            <a:avLst/>
          </a:prstGeom>
        </p:spPr>
      </p:pic>
      <p:sp>
        <p:nvSpPr>
          <p:cNvPr id="8" name="Metin kutusu 7"/>
          <p:cNvSpPr txBox="1"/>
          <p:nvPr/>
        </p:nvSpPr>
        <p:spPr>
          <a:xfrm>
            <a:off x="8304202" y="1504950"/>
            <a:ext cx="3493264"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Unipolar</a:t>
            </a:r>
            <a:endPar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%100 = Tam güç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%50 = Yarı güç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%0 = Dur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Bipolar</a:t>
            </a:r>
            <a:endPar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%100 = Pozitif tam güç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%50 = Dur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entury Gothic" panose="020B0502020202020204"/>
                <a:ea typeface="+mn-ea"/>
                <a:cs typeface="+mn-cs"/>
              </a:rPr>
              <a:t>%0 = Negatif tam güç</a:t>
            </a:r>
          </a:p>
        </p:txBody>
      </p:sp>
    </p:spTree>
    <p:extLst>
      <p:ext uri="{BB962C8B-B14F-4D97-AF65-F5344CB8AC3E}">
        <p14:creationId xmlns:p14="http://schemas.microsoft.com/office/powerpoint/2010/main" val="359077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PWM - </a:t>
            </a:r>
            <a:r>
              <a:rPr lang="tr-TR" dirty="0" err="1"/>
              <a:t>Bipolar</a:t>
            </a:r>
            <a:endParaRPr lang="tr-TR" dirty="0"/>
          </a:p>
        </p:txBody>
      </p:sp>
      <p:sp>
        <p:nvSpPr>
          <p:cNvPr id="3" name="İçerik Yer Tutucusu 2"/>
          <p:cNvSpPr>
            <a:spLocks noGrp="1"/>
          </p:cNvSpPr>
          <p:nvPr>
            <p:ph idx="1"/>
          </p:nvPr>
        </p:nvSpPr>
        <p:spPr/>
        <p:txBody>
          <a:bodyPr/>
          <a:lstStyle/>
          <a:p>
            <a:r>
              <a:rPr lang="tr-TR" dirty="0"/>
              <a:t>DA motor uygulamalarında motorun hızı her iki yönde de kontrol edilecekse kullanılabilir.</a:t>
            </a:r>
          </a:p>
          <a:p>
            <a:r>
              <a:rPr lang="tr-TR" dirty="0"/>
              <a:t>DA motorunun pozisyon kontrolünde kullanılabilir.</a:t>
            </a:r>
          </a:p>
          <a:p>
            <a:pPr lvl="1"/>
            <a:r>
              <a:rPr lang="tr-TR" dirty="0"/>
              <a:t>Kapalı döngü kontrol gereklidir.</a:t>
            </a:r>
          </a:p>
          <a:p>
            <a:pPr lvl="1"/>
            <a:r>
              <a:rPr lang="tr-TR" dirty="0"/>
              <a:t>Pozisyon </a:t>
            </a:r>
            <a:r>
              <a:rPr lang="tr-TR" dirty="0" err="1"/>
              <a:t>sensörü</a:t>
            </a:r>
            <a:r>
              <a:rPr lang="tr-TR" dirty="0"/>
              <a:t> </a:t>
            </a:r>
            <a:r>
              <a:rPr lang="tr-TR" dirty="0" err="1"/>
              <a:t>gereklr</a:t>
            </a:r>
            <a:r>
              <a:rPr lang="tr-TR" dirty="0"/>
              <a:t>.</a:t>
            </a:r>
          </a:p>
          <a:p>
            <a:pPr lvl="1"/>
            <a:r>
              <a:rPr lang="tr-TR" dirty="0"/>
              <a:t>Motorun her iki yönde de dönebilir olması gerekir.</a:t>
            </a:r>
          </a:p>
        </p:txBody>
      </p:sp>
    </p:spTree>
    <p:extLst>
      <p:ext uri="{BB962C8B-B14F-4D97-AF65-F5344CB8AC3E}">
        <p14:creationId xmlns:p14="http://schemas.microsoft.com/office/powerpoint/2010/main" val="293553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Çıkış</a:t>
            </a:r>
            <a:br>
              <a:rPr lang="tr-TR" dirty="0"/>
            </a:br>
            <a:r>
              <a:rPr lang="tr-TR" dirty="0"/>
              <a:t>R-2R «Flash» 8 bit çevirici</a:t>
            </a:r>
          </a:p>
        </p:txBody>
      </p:sp>
      <p:pic>
        <p:nvPicPr>
          <p:cNvPr id="23554" name="Picture 2" descr="http://ikalogic.cluster006.ovh.net/wp-content/uploads/8bitdac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630" y="1853248"/>
            <a:ext cx="9689684" cy="471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94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Çıkış</a:t>
            </a:r>
            <a:br>
              <a:rPr lang="tr-TR" dirty="0"/>
            </a:br>
            <a:r>
              <a:rPr lang="tr-TR" dirty="0" err="1"/>
              <a:t>Arduino</a:t>
            </a:r>
            <a:r>
              <a:rPr lang="tr-TR" dirty="0"/>
              <a:t> </a:t>
            </a:r>
            <a:r>
              <a:rPr lang="tr-TR" dirty="0" err="1"/>
              <a:t>Uno</a:t>
            </a:r>
            <a:r>
              <a:rPr lang="tr-TR" dirty="0"/>
              <a:t> Analog </a:t>
            </a:r>
            <a:r>
              <a:rPr lang="tr-TR" dirty="0" err="1"/>
              <a:t>Shield</a:t>
            </a:r>
            <a:endParaRPr lang="tr-TR" dirty="0"/>
          </a:p>
        </p:txBody>
      </p:sp>
      <p:sp>
        <p:nvSpPr>
          <p:cNvPr id="3" name="İçerik Yer Tutucusu 2"/>
          <p:cNvSpPr>
            <a:spLocks noGrp="1"/>
          </p:cNvSpPr>
          <p:nvPr>
            <p:ph idx="1"/>
          </p:nvPr>
        </p:nvSpPr>
        <p:spPr>
          <a:xfrm>
            <a:off x="1103313" y="2052918"/>
            <a:ext cx="4611687" cy="4195481"/>
          </a:xfrm>
        </p:spPr>
        <p:txBody>
          <a:bodyPr/>
          <a:lstStyle/>
          <a:p>
            <a:r>
              <a:rPr lang="tr-TR" dirty="0"/>
              <a:t>D/A ve A/D </a:t>
            </a:r>
            <a:r>
              <a:rPr lang="tr-TR" dirty="0" err="1"/>
              <a:t>Shields</a:t>
            </a:r>
            <a:endParaRPr lang="tr-TR" dirty="0"/>
          </a:p>
          <a:p>
            <a:r>
              <a:rPr lang="tr-TR" dirty="0"/>
              <a:t>SPI ve I2C tabanlı iletişim</a:t>
            </a:r>
          </a:p>
          <a:p>
            <a:r>
              <a:rPr lang="tr-TR" dirty="0"/>
              <a:t>Diferansiyel ve Tek yönlü giriş-çıkış</a:t>
            </a:r>
          </a:p>
          <a:p>
            <a:r>
              <a:rPr lang="tr-TR" dirty="0"/>
              <a:t>Sinyal Düzenleyici</a:t>
            </a:r>
          </a:p>
        </p:txBody>
      </p:sp>
      <p:pic>
        <p:nvPicPr>
          <p:cNvPr id="24578" name="Picture 2" descr="http://visgence.com/static/images/hardware_images/power_dac_shield_rev_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63053"/>
            <a:ext cx="5389080" cy="338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1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Alçak Geçiren Filtre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989012" y="2134514"/>
                <a:ext cx="4173537" cy="4051795"/>
              </a:xfrm>
            </p:spPr>
            <p:txBody>
              <a:bodyPr/>
              <a:lstStyle/>
              <a:p>
                <a:r>
                  <a:rPr lang="tr-TR" dirty="0"/>
                  <a:t>Devreden gelen yüksek frekans bileşenli gürültüleri bastırmak için kullanılır.</a:t>
                </a:r>
              </a:p>
              <a:p>
                <a:r>
                  <a:rPr lang="tr-TR" dirty="0"/>
                  <a:t>Frekans değeri</a:t>
                </a:r>
              </a:p>
              <a:p>
                <a:pPr marL="0" indent="0">
                  <a:buNone/>
                </a:pPr>
                <a14:m>
                  <m:oMath xmlns:m="http://schemas.openxmlformats.org/officeDocument/2006/math">
                    <m:r>
                      <a:rPr lang="tr-TR" sz="3600" b="0" i="1" smtClean="0">
                        <a:solidFill>
                          <a:srgbClr val="FFFF00"/>
                        </a:solidFill>
                        <a:latin typeface="Cambria Math" panose="02040503050406030204" pitchFamily="18" charset="0"/>
                      </a:rPr>
                      <m:t>𝑓</m:t>
                    </m:r>
                    <m:r>
                      <a:rPr lang="tr-TR" sz="3600" b="0" i="1" smtClean="0">
                        <a:solidFill>
                          <a:srgbClr val="FFFF00"/>
                        </a:solidFill>
                        <a:latin typeface="Cambria Math" panose="02040503050406030204" pitchFamily="18" charset="0"/>
                      </a:rPr>
                      <m:t>=</m:t>
                    </m:r>
                    <m:f>
                      <m:fPr>
                        <m:ctrlPr>
                          <a:rPr lang="tr-TR" sz="3600" b="0" i="1" smtClean="0">
                            <a:solidFill>
                              <a:srgbClr val="FFFF00"/>
                            </a:solidFill>
                            <a:latin typeface="Cambria Math" panose="02040503050406030204" pitchFamily="18" charset="0"/>
                          </a:rPr>
                        </m:ctrlPr>
                      </m:fPr>
                      <m:num>
                        <m:r>
                          <a:rPr lang="tr-TR" sz="3600" b="0" i="1" smtClean="0">
                            <a:solidFill>
                              <a:srgbClr val="FFFF00"/>
                            </a:solidFill>
                            <a:latin typeface="Cambria Math" panose="02040503050406030204" pitchFamily="18" charset="0"/>
                          </a:rPr>
                          <m:t>1</m:t>
                        </m:r>
                      </m:num>
                      <m:den>
                        <m:r>
                          <a:rPr lang="tr-TR" sz="3600" b="0" i="1" smtClean="0">
                            <a:solidFill>
                              <a:srgbClr val="FFFF00"/>
                            </a:solidFill>
                            <a:latin typeface="Cambria Math" panose="02040503050406030204" pitchFamily="18" charset="0"/>
                          </a:rPr>
                          <m:t>2</m:t>
                        </m:r>
                        <m:r>
                          <m:rPr>
                            <m:sty m:val="p"/>
                          </m:rPr>
                          <a:rPr lang="el-GR" sz="3600" b="0" i="1" smtClean="0">
                            <a:solidFill>
                              <a:srgbClr val="FFFF00"/>
                            </a:solidFill>
                            <a:latin typeface="Cambria Math" panose="02040503050406030204" pitchFamily="18" charset="0"/>
                          </a:rPr>
                          <m:t>π</m:t>
                        </m:r>
                        <m:r>
                          <a:rPr lang="tr-TR" sz="3600" b="0" i="1" smtClean="0">
                            <a:solidFill>
                              <a:srgbClr val="FFFF00"/>
                            </a:solidFill>
                            <a:latin typeface="Cambria Math" panose="02040503050406030204" pitchFamily="18" charset="0"/>
                          </a:rPr>
                          <m:t>𝑅𝐶</m:t>
                        </m:r>
                      </m:den>
                    </m:f>
                  </m:oMath>
                </a14:m>
                <a:r>
                  <a:rPr lang="tr-TR" dirty="0"/>
                  <a:t> (HZ)</a:t>
                </a:r>
              </a:p>
              <a:p>
                <a:pPr marL="400050" lvl="1" indent="0">
                  <a:buNone/>
                </a:pPr>
                <a:r>
                  <a:rPr lang="tr-TR" dirty="0"/>
                  <a:t>değerinden küçük olan sinyalleri geçirir.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989012" y="2134514"/>
                <a:ext cx="4173537" cy="4051795"/>
              </a:xfrm>
              <a:blipFill rotWithShape="0">
                <a:blip r:embed="rId2"/>
                <a:stretch>
                  <a:fillRect l="-584" t="-752" r="-1898"/>
                </a:stretch>
              </a:blipFill>
            </p:spPr>
            <p:txBody>
              <a:bodyPr/>
              <a:lstStyle/>
              <a:p>
                <a:r>
                  <a:rPr lang="tr-TR">
                    <a:noFill/>
                  </a:rPr>
                  <a:t> </a:t>
                </a:r>
              </a:p>
            </p:txBody>
          </p:sp>
        </mc:Fallback>
      </mc:AlternateContent>
      <p:pic>
        <p:nvPicPr>
          <p:cNvPr id="25604" name="Picture 4" descr="https://upload.wikimedia.org/wikipedia/commons/thumb/5/59/Active_Lowpass_Filter_RC.svg/2000px-Active_Lowpass_Filter_RC.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472" y="2115007"/>
            <a:ext cx="5874307" cy="4071302"/>
          </a:xfrm>
          <a:prstGeom prst="rect">
            <a:avLst/>
          </a:prstGeom>
          <a:solidFill>
            <a:schemeClr val="accent5">
              <a:lumMod val="20000"/>
              <a:lumOff val="80000"/>
            </a:schemeClr>
          </a:solidFill>
        </p:spPr>
      </p:pic>
    </p:spTree>
    <p:extLst>
      <p:ext uri="{BB962C8B-B14F-4D97-AF65-F5344CB8AC3E}">
        <p14:creationId xmlns:p14="http://schemas.microsoft.com/office/powerpoint/2010/main" val="24524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Digital</a:t>
            </a:r>
            <a:r>
              <a:rPr lang="tr-TR" dirty="0"/>
              <a:t> Giriş: TTL</a:t>
            </a:r>
          </a:p>
        </p:txBody>
      </p:sp>
      <p:sp>
        <p:nvSpPr>
          <p:cNvPr id="3" name="İçerik Yer Tutucusu 2"/>
          <p:cNvSpPr>
            <a:spLocks noGrp="1"/>
          </p:cNvSpPr>
          <p:nvPr>
            <p:ph idx="1"/>
          </p:nvPr>
        </p:nvSpPr>
        <p:spPr/>
        <p:txBody>
          <a:bodyPr/>
          <a:lstStyle/>
          <a:p>
            <a:r>
              <a:rPr lang="tr-TR" dirty="0"/>
              <a:t>Eğer dijital giriş geriliminiz zaten TTL gerilim seviyesinde ise doğrudan girişe bağlayabilirsiniz.</a:t>
            </a:r>
          </a:p>
          <a:p>
            <a:r>
              <a:rPr lang="tr-TR" dirty="0"/>
              <a:t>Eğer giriş geriliminde ESD (</a:t>
            </a:r>
            <a:r>
              <a:rPr lang="tr-TR" dirty="0" err="1"/>
              <a:t>Electrostatic</a:t>
            </a:r>
            <a:r>
              <a:rPr lang="tr-TR" dirty="0"/>
              <a:t> </a:t>
            </a:r>
            <a:r>
              <a:rPr lang="tr-TR" dirty="0" err="1"/>
              <a:t>Discharge</a:t>
            </a:r>
            <a:r>
              <a:rPr lang="tr-TR" dirty="0"/>
              <a:t>), istenmeyen hızlı gerilim darbeleri (</a:t>
            </a:r>
            <a:r>
              <a:rPr lang="tr-TR" dirty="0" err="1"/>
              <a:t>spikes</a:t>
            </a:r>
            <a:r>
              <a:rPr lang="tr-TR" dirty="0"/>
              <a:t>), vb. varsa o zaman </a:t>
            </a:r>
            <a:r>
              <a:rPr lang="tr-TR" dirty="0" err="1"/>
              <a:t>optoizolatör</a:t>
            </a:r>
            <a:r>
              <a:rPr lang="tr-TR" dirty="0"/>
              <a:t> kullanmak gerekir. </a:t>
            </a:r>
          </a:p>
        </p:txBody>
      </p:sp>
      <p:pic>
        <p:nvPicPr>
          <p:cNvPr id="26626" name="Picture 2" descr="http://www.sparkfun.com/datasheets/Components/PS2532-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378" y="3773042"/>
            <a:ext cx="5451475" cy="267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9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Pull-Up</a:t>
            </a:r>
            <a:r>
              <a:rPr lang="tr-TR" dirty="0"/>
              <a:t> Dirençleri</a:t>
            </a:r>
          </a:p>
        </p:txBody>
      </p:sp>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900547" y="2043931"/>
            <a:ext cx="4895850" cy="4646379"/>
          </a:xfrm>
          <a:prstGeom prst="rect">
            <a:avLst/>
          </a:prstGeom>
        </p:spPr>
      </p:pic>
    </p:spTree>
    <p:extLst>
      <p:ext uri="{BB962C8B-B14F-4D97-AF65-F5344CB8AC3E}">
        <p14:creationId xmlns:p14="http://schemas.microsoft.com/office/powerpoint/2010/main" val="292630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Anahtar Gürültülerinin Bastırılması</a:t>
            </a:r>
          </a:p>
        </p:txBody>
      </p:sp>
      <p:pic>
        <p:nvPicPr>
          <p:cNvPr id="27650" name="Picture 2" descr="http://www.labbookpages.co.uk/electronics/files/debounce/debounceCircui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2114395"/>
            <a:ext cx="6004324" cy="4304175"/>
          </a:xfrm>
          <a:prstGeom prst="rect">
            <a:avLst/>
          </a:prstGeom>
          <a:solidFill>
            <a:schemeClr val="accent5">
              <a:lumMod val="20000"/>
              <a:lumOff val="80000"/>
            </a:schemeClr>
          </a:solidFill>
        </p:spPr>
      </p:pic>
      <p:pic>
        <p:nvPicPr>
          <p:cNvPr id="27654" name="Picture 6" descr="http://www.ganssle.com/images/debouncers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559" y="2114395"/>
            <a:ext cx="4608141" cy="430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7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Dersimizin Konuları</a:t>
            </a:r>
          </a:p>
        </p:txBody>
      </p:sp>
      <p:sp>
        <p:nvSpPr>
          <p:cNvPr id="3" name="İçerik Yer Tutucusu 2"/>
          <p:cNvSpPr>
            <a:spLocks noGrp="1"/>
          </p:cNvSpPr>
          <p:nvPr>
            <p:ph idx="1"/>
          </p:nvPr>
        </p:nvSpPr>
        <p:spPr>
          <a:xfrm>
            <a:off x="1103312" y="1333500"/>
            <a:ext cx="8946541" cy="4972050"/>
          </a:xfrm>
        </p:spPr>
        <p:txBody>
          <a:bodyPr>
            <a:normAutofit lnSpcReduction="10000"/>
          </a:bodyPr>
          <a:lstStyle/>
          <a:p>
            <a:r>
              <a:rPr lang="tr-TR" dirty="0"/>
              <a:t>Elektriğin Temelleri *</a:t>
            </a:r>
          </a:p>
          <a:p>
            <a:r>
              <a:rPr lang="tr-TR" dirty="0"/>
              <a:t>Temel Devreler *</a:t>
            </a:r>
          </a:p>
          <a:p>
            <a:r>
              <a:rPr lang="tr-TR" dirty="0"/>
              <a:t>Op-</a:t>
            </a:r>
            <a:r>
              <a:rPr lang="tr-TR" dirty="0" err="1"/>
              <a:t>Amp</a:t>
            </a:r>
            <a:r>
              <a:rPr lang="tr-TR" dirty="0"/>
              <a:t> Devreleri *</a:t>
            </a:r>
          </a:p>
          <a:p>
            <a:r>
              <a:rPr lang="tr-TR" dirty="0"/>
              <a:t>Dijital </a:t>
            </a:r>
            <a:r>
              <a:rPr lang="tr-TR" dirty="0" err="1"/>
              <a:t>Arayüz</a:t>
            </a:r>
            <a:endParaRPr lang="tr-TR" dirty="0"/>
          </a:p>
          <a:p>
            <a:r>
              <a:rPr lang="tr-TR" dirty="0"/>
              <a:t>Analog </a:t>
            </a:r>
            <a:r>
              <a:rPr lang="tr-TR" dirty="0" err="1"/>
              <a:t>Arayüz</a:t>
            </a:r>
            <a:endParaRPr lang="tr-TR" dirty="0"/>
          </a:p>
          <a:p>
            <a:r>
              <a:rPr lang="tr-TR" dirty="0"/>
              <a:t>Güç </a:t>
            </a:r>
            <a:r>
              <a:rPr lang="tr-TR" dirty="0" err="1"/>
              <a:t>arayüzü</a:t>
            </a:r>
            <a:endParaRPr lang="tr-TR" dirty="0"/>
          </a:p>
          <a:p>
            <a:endParaRPr lang="tr-TR" sz="2200" b="1" dirty="0">
              <a:solidFill>
                <a:srgbClr val="FFFF00"/>
              </a:solidFill>
            </a:endParaRPr>
          </a:p>
          <a:p>
            <a:pPr>
              <a:buFont typeface="Arial" panose="020B0604020202020204" pitchFamily="34" charset="0"/>
              <a:buChar char="•"/>
            </a:pPr>
            <a:r>
              <a:rPr lang="tr-TR" sz="2200" b="1" dirty="0">
                <a:solidFill>
                  <a:srgbClr val="FFFF00"/>
                </a:solidFill>
              </a:rPr>
              <a:t>Temel konular olup Elektronik kökenli öğrencilerin bu konuları zaten bildikleri kabul edilmiştir. Ders süresini etkili kullanabilmek için bu konulara burada tekrar değinmeyeceğiz . </a:t>
            </a:r>
          </a:p>
          <a:p>
            <a:pPr>
              <a:buFont typeface="Arial" panose="020B0604020202020204" pitchFamily="34" charset="0"/>
              <a:buChar char="•"/>
            </a:pPr>
            <a:r>
              <a:rPr lang="tr-TR" sz="2200" b="1" dirty="0">
                <a:solidFill>
                  <a:srgbClr val="FFFF00"/>
                </a:solidFill>
              </a:rPr>
              <a:t>Eğer bu konularda eksik olduğunuzu düşünüyorsanız Temel Elektronik kapsamında mutlaka bir kitap okumalısınız.</a:t>
            </a:r>
          </a:p>
        </p:txBody>
      </p:sp>
    </p:spTree>
    <p:extLst>
      <p:ext uri="{BB962C8B-B14F-4D97-AF65-F5344CB8AC3E}">
        <p14:creationId xmlns:p14="http://schemas.microsoft.com/office/powerpoint/2010/main" val="325724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CMOS </a:t>
            </a:r>
            <a:r>
              <a:rPr lang="tr-TR" dirty="0" err="1"/>
              <a:t>vs</a:t>
            </a:r>
            <a:r>
              <a:rPr lang="tr-TR" dirty="0"/>
              <a:t> TTL</a:t>
            </a:r>
          </a:p>
        </p:txBody>
      </p:sp>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6111" y="1603733"/>
            <a:ext cx="7157420" cy="4911367"/>
          </a:xfrm>
          <a:prstGeom prst="rect">
            <a:avLst/>
          </a:prstGeom>
        </p:spPr>
      </p:pic>
      <p:sp>
        <p:nvSpPr>
          <p:cNvPr id="5" name="Metin kutusu 4"/>
          <p:cNvSpPr txBox="1"/>
          <p:nvPr/>
        </p:nvSpPr>
        <p:spPr>
          <a:xfrm>
            <a:off x="8115300" y="1853248"/>
            <a:ext cx="325755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err="1">
                <a:ln>
                  <a:noFill/>
                </a:ln>
                <a:solidFill>
                  <a:srgbClr val="FFFF00"/>
                </a:solidFill>
                <a:effectLst/>
                <a:uLnTx/>
                <a:uFillTx/>
                <a:latin typeface="Century Gothic" panose="020B0502020202020204"/>
                <a:ea typeface="+mn-ea"/>
                <a:cs typeface="+mn-cs"/>
              </a:rPr>
              <a:t>Arduino</a:t>
            </a:r>
            <a:r>
              <a:rPr kumimoji="0" lang="tr-TR" sz="3200" b="1" i="0" u="none" strike="noStrike" kern="1200" cap="none" spc="0" normalizeH="0" baseline="0" noProof="0" dirty="0">
                <a:ln>
                  <a:noFill/>
                </a:ln>
                <a:solidFill>
                  <a:srgbClr val="FFFF00"/>
                </a:solidFill>
                <a:effectLst/>
                <a:uLnTx/>
                <a:uFillTx/>
                <a:latin typeface="Century Gothic" panose="020B0502020202020204"/>
                <a:ea typeface="+mn-ea"/>
                <a:cs typeface="+mn-cs"/>
              </a:rPr>
              <a:t> </a:t>
            </a:r>
            <a:r>
              <a:rPr kumimoji="0" lang="tr-TR" sz="3200" b="1" i="0" u="none" strike="noStrike" kern="1200" cap="none" spc="0" normalizeH="0" baseline="0" noProof="0" dirty="0" err="1">
                <a:ln>
                  <a:noFill/>
                </a:ln>
                <a:solidFill>
                  <a:srgbClr val="FFFF00"/>
                </a:solidFill>
                <a:effectLst/>
                <a:uLnTx/>
                <a:uFillTx/>
                <a:latin typeface="Century Gothic" panose="020B0502020202020204"/>
                <a:ea typeface="+mn-ea"/>
                <a:cs typeface="+mn-cs"/>
              </a:rPr>
              <a:t>Uno</a:t>
            </a:r>
            <a:r>
              <a:rPr kumimoji="0" lang="tr-TR" sz="3200" b="1" i="0" u="none" strike="noStrike" kern="1200" cap="none" spc="0" normalizeH="0" baseline="0" noProof="0" dirty="0">
                <a:ln>
                  <a:noFill/>
                </a:ln>
                <a:solidFill>
                  <a:srgbClr val="FFFF00"/>
                </a:solidFill>
                <a:effectLst/>
                <a:uLnTx/>
                <a:uFillTx/>
                <a:latin typeface="Century Gothic" panose="020B0502020202020204"/>
                <a:ea typeface="+mn-ea"/>
                <a:cs typeface="+mn-cs"/>
              </a:rPr>
              <a:t> dijital giriş çıkışları TTL uyumludur.</a:t>
            </a:r>
          </a:p>
        </p:txBody>
      </p:sp>
    </p:spTree>
    <p:extLst>
      <p:ext uri="{BB962C8B-B14F-4D97-AF65-F5344CB8AC3E}">
        <p14:creationId xmlns:p14="http://schemas.microsoft.com/office/powerpoint/2010/main" val="51838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TTL gerilim seviyesinden </a:t>
            </a:r>
            <a:br>
              <a:rPr lang="tr-TR" dirty="0"/>
            </a:br>
            <a:r>
              <a:rPr lang="tr-TR" dirty="0"/>
              <a:t>CMOS gerilim seviyesine dönüşüm</a:t>
            </a:r>
          </a:p>
        </p:txBody>
      </p:sp>
      <p:pic>
        <p:nvPicPr>
          <p:cNvPr id="28680" name="Picture 8" descr="http://circuits.radio-electronics.co/wp-content/imagescaler/3716f61cfe2840192e0a34a86f1b4b7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853247"/>
            <a:ext cx="4054475" cy="4205149"/>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http://www.dzsc.com/data/uploadfile/20084261136239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238" y="1853248"/>
            <a:ext cx="5658972" cy="420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7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CMOS gerilim seviyesinden </a:t>
            </a:r>
            <a:br>
              <a:rPr lang="tr-TR" dirty="0"/>
            </a:br>
            <a:r>
              <a:rPr lang="tr-TR" dirty="0"/>
              <a:t>TTL gerilim seviyesine dönüşüm</a:t>
            </a:r>
          </a:p>
        </p:txBody>
      </p:sp>
      <p:pic>
        <p:nvPicPr>
          <p:cNvPr id="29700" name="Picture 4" descr="http://circuits.radio-electronics.co/wp-content/imagescaler/8b013c1322edf9a81b41534e4e8f678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1" y="2549525"/>
            <a:ext cx="4192589" cy="289300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www.expertsmind.com/CMSImages/1140_CMOS-to-TTL%20interfacing%20using%20a%20CMOS%20buffer%20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25" y="2549525"/>
            <a:ext cx="7023866" cy="289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30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TTL Gerilim Seviyesi ile RS232 Gerilim Seviyesi Dönüşüm Arasındaki Uyum</a:t>
            </a:r>
          </a:p>
        </p:txBody>
      </p:sp>
      <p:pic>
        <p:nvPicPr>
          <p:cNvPr id="30722" name="Picture 2" descr="http://www.swharden.com/blog/images/max232_serial_microcontroller.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48472" y="2126456"/>
            <a:ext cx="4943475" cy="378142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37610" y="2126456"/>
            <a:ext cx="419629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RS232 temel bir seri iletişim protokolüdür.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Tipik olarak gerilim değerleri ±15Vdeğerlerindedir. Fakat bu değerler ±25V a kadar çıkabilir</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09680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Dijital Güç Çıkışı - Röleler</a:t>
            </a:r>
          </a:p>
        </p:txBody>
      </p:sp>
      <p:pic>
        <p:nvPicPr>
          <p:cNvPr id="1028" name="Picture 4" descr="http://freefoote.dview.net/static/img/electronics/sprinklers/sprinkler_relayschematic.png?v=69856b3377f4f4f8411e25e4d1207b98"/>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1219" y="2136233"/>
            <a:ext cx="6651337" cy="402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738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PWM - </a:t>
            </a:r>
            <a:r>
              <a:rPr lang="tr-TR" dirty="0" err="1"/>
              <a:t>Unipolar</a:t>
            </a:r>
            <a:endParaRPr lang="tr-TR" dirty="0"/>
          </a:p>
        </p:txBody>
      </p:sp>
      <p:pic>
        <p:nvPicPr>
          <p:cNvPr id="2050" name="Picture 2" descr="http://www.dnatechindia.com/images/stories/Input_Output_Devices/io3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5920" y="1853248"/>
            <a:ext cx="4314914" cy="3949244"/>
          </a:xfrm>
          <a:prstGeom prst="rect">
            <a:avLst/>
          </a:prstGeom>
          <a:solidFill>
            <a:schemeClr val="accent5">
              <a:lumMod val="20000"/>
              <a:lumOff val="80000"/>
            </a:schemeClr>
          </a:solidFill>
        </p:spPr>
      </p:pic>
      <p:sp>
        <p:nvSpPr>
          <p:cNvPr id="4" name="Metin kutusu 3"/>
          <p:cNvSpPr txBox="1"/>
          <p:nvPr/>
        </p:nvSpPr>
        <p:spPr>
          <a:xfrm>
            <a:off x="646111" y="2190750"/>
            <a:ext cx="4916489"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Logic</a:t>
            </a: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 Control , PWM sinyalinin uygulandığı bir GPIO bacağıdır.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Transistör</a:t>
            </a: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 daha yüksek akım değerlerini anahtarlama için kullanılır.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Diyot yarı-iletken malzemeleri bobinin zıt elektromotor kuvvetinden korumak için gereklidir.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Bu devre motorun yalınız tek yönlü hız kontrolü için kullanılabilir.</a:t>
            </a:r>
          </a:p>
        </p:txBody>
      </p:sp>
    </p:spTree>
    <p:extLst>
      <p:ext uri="{BB962C8B-B14F-4D97-AF65-F5344CB8AC3E}">
        <p14:creationId xmlns:p14="http://schemas.microsoft.com/office/powerpoint/2010/main" val="236386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PWM – </a:t>
            </a:r>
            <a:r>
              <a:rPr lang="tr-TR" dirty="0" err="1"/>
              <a:t>Bipolar</a:t>
            </a:r>
            <a:br>
              <a:rPr lang="tr-TR" dirty="0"/>
            </a:br>
            <a:r>
              <a:rPr lang="tr-TR" dirty="0"/>
              <a:t>H Köprüsü Motor Kontrolü</a:t>
            </a:r>
          </a:p>
        </p:txBody>
      </p:sp>
      <p:sp>
        <p:nvSpPr>
          <p:cNvPr id="4" name="Metin kutusu 3"/>
          <p:cNvSpPr txBox="1"/>
          <p:nvPr/>
        </p:nvSpPr>
        <p:spPr>
          <a:xfrm>
            <a:off x="457200" y="2208420"/>
            <a:ext cx="48912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H Köprüsünde 4 adet </a:t>
            </a: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transistör</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 kullanılır.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076" name="Picture 4" descr="http://www.circuitstoday.com/wp-content/uploads/2011/01/h-bridge-motor-dri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472" y="2208420"/>
            <a:ext cx="6067241" cy="38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18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PWM – </a:t>
            </a:r>
            <a:r>
              <a:rPr lang="tr-TR" dirty="0" err="1"/>
              <a:t>Bipolar</a:t>
            </a:r>
            <a:br>
              <a:rPr lang="tr-TR" dirty="0"/>
            </a:br>
            <a:r>
              <a:rPr lang="tr-TR" dirty="0"/>
              <a:t>H Köprüsü Motor Kontrolü</a:t>
            </a:r>
          </a:p>
        </p:txBody>
      </p:sp>
      <p:pic>
        <p:nvPicPr>
          <p:cNvPr id="4098" name="Picture 2" descr="https://filderbaer.files.wordpress.com/2014/10/figure-2-1-h-bridge-oper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139" y="1853248"/>
            <a:ext cx="7474666" cy="448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8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Doğrusal Güç Yükselteçleri</a:t>
            </a:r>
          </a:p>
        </p:txBody>
      </p:sp>
      <p:pic>
        <p:nvPicPr>
          <p:cNvPr id="5122" name="Picture 2" descr="http://g01.a.alicdn.com/kf/HTB150IWJFXXXXcKXVXXq6xXFXXXd/45W-ssb-HF-font-b-linear-b-font-power-font-b-amplifier-b-font-of-radi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6111" y="2026534"/>
            <a:ext cx="3252152" cy="325215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76700" y="1853248"/>
            <a:ext cx="51816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Power</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 (Op-</a:t>
            </a: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Amp</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Operational</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Amplifier</a:t>
            </a: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Kullanım alanları çalışma </a:t>
            </a:r>
            <a:r>
              <a:rPr kumimoji="0" lang="tr-TR"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frenksına</a:t>
            </a: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 göre sınıflandırılır.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Düşük frekans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Ses Frekansı</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rPr>
              <a:t>Radyo Frekansı (RF)</a:t>
            </a:r>
          </a:p>
        </p:txBody>
      </p:sp>
      <p:pic>
        <p:nvPicPr>
          <p:cNvPr id="5126" name="Picture 6" descr="http://www.digikey.com/-/media/Images/Product%20Highlights/A/Apex%20Microtechnology/PA12%20and%20PA12A%20Power%20Operational%20Amplifier/apex-pa12-pa12a.jpg?la=en&amp;ts=b9349ad5-b641-4867-babe-ef9d254b91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300" y="2602161"/>
            <a:ext cx="19050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Araştırma</a:t>
            </a:r>
          </a:p>
        </p:txBody>
      </p:sp>
      <p:sp>
        <p:nvSpPr>
          <p:cNvPr id="3" name="İçerik Yer Tutucusu 2"/>
          <p:cNvSpPr>
            <a:spLocks noGrp="1"/>
          </p:cNvSpPr>
          <p:nvPr>
            <p:ph idx="1"/>
          </p:nvPr>
        </p:nvSpPr>
        <p:spPr>
          <a:xfrm>
            <a:off x="1103313" y="2052918"/>
            <a:ext cx="4935537" cy="4195481"/>
          </a:xfrm>
        </p:spPr>
        <p:txBody>
          <a:bodyPr/>
          <a:lstStyle/>
          <a:p>
            <a:pPr marL="0" indent="0" algn="just">
              <a:buNone/>
            </a:pPr>
            <a:r>
              <a:rPr lang="tr-TR" dirty="0"/>
              <a:t>Bazen yazmış olduğumuz program simülasyon programında hatasız çalışırken gerçek uygulamada beklenenin aksine hatalar ile karşılaşırız. Bu hataların bir bölümü genellikle elektriksel gürültülerden kaynaklanan hatalardır. Peki elektriksel gürültü nedir ve elektriksel gürültünün etkilerine yazılımsa veya donanımsal nasıl ortadan kaldırabiliriz?</a:t>
            </a:r>
          </a:p>
        </p:txBody>
      </p:sp>
      <p:pic>
        <p:nvPicPr>
          <p:cNvPr id="6146" name="Picture 2" descr="http://www.cdautomation.co.uk/files/9114/2322/2112/Inter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1" y="2052918"/>
            <a:ext cx="5181599" cy="38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7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Bağdaştırıcı Devre</a:t>
            </a:r>
          </a:p>
        </p:txBody>
      </p:sp>
      <p:sp>
        <p:nvSpPr>
          <p:cNvPr id="3" name="İçerik Yer Tutucusu 2"/>
          <p:cNvSpPr>
            <a:spLocks noGrp="1"/>
          </p:cNvSpPr>
          <p:nvPr>
            <p:ph idx="1"/>
          </p:nvPr>
        </p:nvSpPr>
        <p:spPr>
          <a:xfrm>
            <a:off x="1103312" y="2052919"/>
            <a:ext cx="8946541" cy="2442882"/>
          </a:xfrm>
        </p:spPr>
        <p:txBody>
          <a:bodyPr/>
          <a:lstStyle/>
          <a:p>
            <a:r>
              <a:rPr lang="tr-TR" dirty="0"/>
              <a:t>İki devrenin birbirine bağlanması gerekmektedir. </a:t>
            </a:r>
          </a:p>
          <a:p>
            <a:r>
              <a:rPr lang="tr-TR" dirty="0"/>
              <a:t>İki devre arasındaki giriş ve çıkış empedans değerlerini ve/veya gerilim seviyelerinin ayarlamak için ilave bir devreye ihtiyaç duyulabilir.</a:t>
            </a:r>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5662" y="4706054"/>
            <a:ext cx="9621839" cy="1908464"/>
          </a:xfrm>
          <a:prstGeom prst="rect">
            <a:avLst/>
          </a:prstGeom>
        </p:spPr>
      </p:pic>
    </p:spTree>
    <p:extLst>
      <p:ext uri="{BB962C8B-B14F-4D97-AF65-F5344CB8AC3E}">
        <p14:creationId xmlns:p14="http://schemas.microsoft.com/office/powerpoint/2010/main" val="384279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a:t>
            </a:r>
            <a:r>
              <a:rPr lang="tr-TR" dirty="0" err="1"/>
              <a:t>Uno</a:t>
            </a:r>
            <a:r>
              <a:rPr lang="tr-TR" dirty="0"/>
              <a:t> Gerilim Karakteristikleri</a:t>
            </a:r>
          </a:p>
        </p:txBody>
      </p:sp>
      <p:sp>
        <p:nvSpPr>
          <p:cNvPr id="3" name="İçerik Yer Tutucusu 2"/>
          <p:cNvSpPr>
            <a:spLocks noGrp="1"/>
          </p:cNvSpPr>
          <p:nvPr>
            <p:ph idx="1"/>
          </p:nvPr>
        </p:nvSpPr>
        <p:spPr/>
        <p:txBody>
          <a:bodyPr/>
          <a:lstStyle/>
          <a:p>
            <a:r>
              <a:rPr lang="tr-TR" dirty="0"/>
              <a:t>Çalışma Gerilimi: 5V</a:t>
            </a:r>
          </a:p>
          <a:p>
            <a:r>
              <a:rPr lang="tr-TR" dirty="0"/>
              <a:t>Önerilen Besleme Gerilimi: 7-12V</a:t>
            </a:r>
          </a:p>
          <a:p>
            <a:r>
              <a:rPr lang="tr-TR" dirty="0"/>
              <a:t>Aşırı Giriş Gerilimi: 6-20V</a:t>
            </a:r>
          </a:p>
          <a:p>
            <a:r>
              <a:rPr lang="tr-TR" dirty="0"/>
              <a:t>IO bacaklarına uygulanabilecek maksimum gerilim: 5.5V</a:t>
            </a:r>
          </a:p>
          <a:p>
            <a:r>
              <a:rPr lang="tr-TR" dirty="0"/>
              <a:t>5V besleme bacağına uygulanabilecek maksimum gerilim: 6V</a:t>
            </a:r>
          </a:p>
          <a:p>
            <a:r>
              <a:rPr lang="tr-TR" dirty="0"/>
              <a:t>3.3V besleme bacağına uygulanabilecek maksimum gerilim: 3.6V</a:t>
            </a:r>
          </a:p>
          <a:p>
            <a:r>
              <a:rPr lang="tr-TR" dirty="0" err="1"/>
              <a:t>Reset</a:t>
            </a:r>
            <a:r>
              <a:rPr lang="tr-TR" dirty="0"/>
              <a:t> bacağına uygulanabilecek maksimum gerilim değeri: 13V</a:t>
            </a:r>
          </a:p>
        </p:txBody>
      </p:sp>
    </p:spTree>
    <p:extLst>
      <p:ext uri="{BB962C8B-B14F-4D97-AF65-F5344CB8AC3E}">
        <p14:creationId xmlns:p14="http://schemas.microsoft.com/office/powerpoint/2010/main" val="279392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a:t>
            </a:r>
            <a:r>
              <a:rPr lang="tr-TR" dirty="0" err="1"/>
              <a:t>Uno</a:t>
            </a:r>
            <a:r>
              <a:rPr lang="tr-TR" dirty="0"/>
              <a:t> Akım Karakteristikleri</a:t>
            </a:r>
          </a:p>
        </p:txBody>
      </p:sp>
      <p:sp>
        <p:nvSpPr>
          <p:cNvPr id="3" name="İçerik Yer Tutucusu 2"/>
          <p:cNvSpPr>
            <a:spLocks noGrp="1"/>
          </p:cNvSpPr>
          <p:nvPr>
            <p:ph idx="1"/>
          </p:nvPr>
        </p:nvSpPr>
        <p:spPr/>
        <p:txBody>
          <a:bodyPr/>
          <a:lstStyle/>
          <a:p>
            <a:r>
              <a:rPr lang="tr-TR" dirty="0"/>
              <a:t>IO bacaklarından çekilebilecek maksimum oyuk akımı: 40mA</a:t>
            </a:r>
          </a:p>
          <a:p>
            <a:r>
              <a:rPr lang="tr-TR" dirty="0"/>
              <a:t>IO bacaklarından çekilebilecek maksimum kaynak akımı: 20mA</a:t>
            </a:r>
          </a:p>
          <a:p>
            <a:r>
              <a:rPr lang="tr-TR" dirty="0" err="1"/>
              <a:t>Vcc</a:t>
            </a:r>
            <a:r>
              <a:rPr lang="tr-TR" dirty="0"/>
              <a:t> besleme bacağından çekilebilecek maksimum akım: 200mA</a:t>
            </a:r>
          </a:p>
          <a:p>
            <a:r>
              <a:rPr lang="tr-TR" dirty="0"/>
              <a:t>GND besleme bacağından çekilebilecek maksimum akım: 200mA</a:t>
            </a:r>
          </a:p>
          <a:p>
            <a:r>
              <a:rPr lang="tr-TR" dirty="0"/>
              <a:t>Önerilen çalışma akımları maksimum akımların yarısı kadardır. </a:t>
            </a:r>
          </a:p>
        </p:txBody>
      </p:sp>
    </p:spTree>
    <p:extLst>
      <p:ext uri="{BB962C8B-B14F-4D97-AF65-F5344CB8AC3E}">
        <p14:creationId xmlns:p14="http://schemas.microsoft.com/office/powerpoint/2010/main" val="16809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a:t>
            </a:r>
            <a:r>
              <a:rPr lang="tr-TR" dirty="0" err="1"/>
              <a:t>Uno</a:t>
            </a:r>
            <a:r>
              <a:rPr lang="tr-TR" dirty="0"/>
              <a:t> Direnç Karakteristikleri</a:t>
            </a:r>
          </a:p>
        </p:txBody>
      </p:sp>
      <p:sp>
        <p:nvSpPr>
          <p:cNvPr id="3" name="İçerik Yer Tutucusu 2"/>
          <p:cNvSpPr>
            <a:spLocks noGrp="1"/>
          </p:cNvSpPr>
          <p:nvPr>
            <p:ph idx="1"/>
          </p:nvPr>
        </p:nvSpPr>
        <p:spPr/>
        <p:txBody>
          <a:bodyPr/>
          <a:lstStyle/>
          <a:p>
            <a:r>
              <a:rPr lang="tr-TR" dirty="0"/>
              <a:t>Dahili </a:t>
            </a:r>
            <a:r>
              <a:rPr lang="tr-TR" dirty="0" err="1"/>
              <a:t>PullUp</a:t>
            </a:r>
            <a:r>
              <a:rPr lang="tr-TR" dirty="0"/>
              <a:t> dirençleri: 20k</a:t>
            </a:r>
            <a:r>
              <a:rPr lang="el-GR" dirty="0"/>
              <a:t>Ω</a:t>
            </a:r>
            <a:endParaRPr lang="tr-TR" dirty="0"/>
          </a:p>
          <a:p>
            <a:r>
              <a:rPr lang="tr-TR" dirty="0"/>
              <a:t>Önerilen yük direnci: 470</a:t>
            </a:r>
            <a:r>
              <a:rPr lang="el-GR" dirty="0"/>
              <a:t>Ω</a:t>
            </a:r>
            <a:r>
              <a:rPr lang="tr-TR" dirty="0"/>
              <a:t> &lt; R &lt; 10k</a:t>
            </a:r>
            <a:r>
              <a:rPr lang="el-GR" dirty="0"/>
              <a:t>Ω</a:t>
            </a:r>
            <a:endParaRPr lang="tr-TR" dirty="0"/>
          </a:p>
          <a:p>
            <a:r>
              <a:rPr lang="tr-TR" dirty="0"/>
              <a:t>Yüksek empedans (giriş) durumundaki direnç: 100M</a:t>
            </a:r>
            <a:r>
              <a:rPr lang="el-GR" dirty="0"/>
              <a:t>Ω</a:t>
            </a:r>
            <a:endParaRPr lang="tr-TR" dirty="0"/>
          </a:p>
        </p:txBody>
      </p:sp>
    </p:spTree>
    <p:extLst>
      <p:ext uri="{BB962C8B-B14F-4D97-AF65-F5344CB8AC3E}">
        <p14:creationId xmlns:p14="http://schemas.microsoft.com/office/powerpoint/2010/main" val="3107276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Arduino</a:t>
            </a:r>
            <a:r>
              <a:rPr lang="tr-TR" dirty="0"/>
              <a:t> </a:t>
            </a:r>
            <a:r>
              <a:rPr lang="tr-TR" dirty="0" err="1"/>
              <a:t>Uno</a:t>
            </a:r>
            <a:r>
              <a:rPr lang="tr-TR" dirty="0"/>
              <a:t> Analog Uyumluluk</a:t>
            </a:r>
          </a:p>
        </p:txBody>
      </p:sp>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56860" y="1853248"/>
            <a:ext cx="7783223" cy="3518852"/>
          </a:xfrm>
          <a:prstGeom prst="rect">
            <a:avLst/>
          </a:prstGeom>
        </p:spPr>
      </p:pic>
    </p:spTree>
    <p:extLst>
      <p:ext uri="{BB962C8B-B14F-4D97-AF65-F5344CB8AC3E}">
        <p14:creationId xmlns:p14="http://schemas.microsoft.com/office/powerpoint/2010/main" val="321436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Sinyal Düzenleyici</a:t>
            </a:r>
          </a:p>
        </p:txBody>
      </p:sp>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81793" y="1853248"/>
            <a:ext cx="9733357" cy="4547552"/>
          </a:xfrm>
          <a:prstGeom prst="rect">
            <a:avLst/>
          </a:prstGeom>
        </p:spPr>
      </p:pic>
    </p:spTree>
    <p:extLst>
      <p:ext uri="{BB962C8B-B14F-4D97-AF65-F5344CB8AC3E}">
        <p14:creationId xmlns:p14="http://schemas.microsoft.com/office/powerpoint/2010/main" val="406135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Analog Sinyal Düzenleyici</a:t>
            </a:r>
          </a:p>
        </p:txBody>
      </p:sp>
      <p:pic>
        <p:nvPicPr>
          <p:cNvPr id="4" name="İçerik Yer Tutucus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46111" y="1853248"/>
            <a:ext cx="8755616" cy="4659238"/>
          </a:xfrm>
          <a:prstGeom prst="rect">
            <a:avLst/>
          </a:prstGeom>
        </p:spPr>
      </p:pic>
    </p:spTree>
    <p:extLst>
      <p:ext uri="{BB962C8B-B14F-4D97-AF65-F5344CB8AC3E}">
        <p14:creationId xmlns:p14="http://schemas.microsoft.com/office/powerpoint/2010/main" val="392700252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1</TotalTime>
  <Words>624</Words>
  <Application>Microsoft Office PowerPoint</Application>
  <PresentationFormat>Widescreen</PresentationFormat>
  <Paragraphs>102</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Cambria Math</vt:lpstr>
      <vt:lpstr>Century Gothic</vt:lpstr>
      <vt:lpstr>Wingdings 3</vt:lpstr>
      <vt:lpstr>Office Theme</vt:lpstr>
      <vt:lpstr>İyon</vt:lpstr>
      <vt:lpstr>Ders 5 Devre Bağlantıları </vt:lpstr>
      <vt:lpstr>Dersimizin Konuları</vt:lpstr>
      <vt:lpstr>Bağdaştırıcı Devre</vt:lpstr>
      <vt:lpstr>Arduino Uno Gerilim Karakteristikleri</vt:lpstr>
      <vt:lpstr>Arduino Uno Akım Karakteristikleri</vt:lpstr>
      <vt:lpstr>Arduino Uno Direnç Karakteristikleri</vt:lpstr>
      <vt:lpstr>Arduino Uno Analog Uyumluluk</vt:lpstr>
      <vt:lpstr>Analog Sinyal Düzenleyici</vt:lpstr>
      <vt:lpstr>Analog Sinyal Düzenleyici</vt:lpstr>
      <vt:lpstr>Arduino Basit Analog Giriş</vt:lpstr>
      <vt:lpstr>Arduino Uno Analog Çıkışlar</vt:lpstr>
      <vt:lpstr>PWM Çeşitleri (Bipolar – Unipolar)</vt:lpstr>
      <vt:lpstr>PWM - Bipolar</vt:lpstr>
      <vt:lpstr>Analog Çıkış R-2R «Flash» 8 bit çevirici</vt:lpstr>
      <vt:lpstr>Analog Çıkış Arduino Uno Analog Shield</vt:lpstr>
      <vt:lpstr>Alçak Geçiren Filtre</vt:lpstr>
      <vt:lpstr>Digital Giriş: TTL</vt:lpstr>
      <vt:lpstr>Pull-Up Dirençleri</vt:lpstr>
      <vt:lpstr>Anahtar Gürültülerinin Bastırılması</vt:lpstr>
      <vt:lpstr>CMOS vs TTL</vt:lpstr>
      <vt:lpstr>TTL gerilim seviyesinden  CMOS gerilim seviyesine dönüşüm</vt:lpstr>
      <vt:lpstr>CMOS gerilim seviyesinden  TTL gerilim seviyesine dönüşüm</vt:lpstr>
      <vt:lpstr>TTL Gerilim Seviyesi ile RS232 Gerilim Seviyesi Dönüşüm Arasındaki Uyum</vt:lpstr>
      <vt:lpstr>Dijital Güç Çıkışı - Röleler</vt:lpstr>
      <vt:lpstr>PWM - Unipolar</vt:lpstr>
      <vt:lpstr>PWM – Bipolar H Köprüsü Motor Kontrolü</vt:lpstr>
      <vt:lpstr>PWM – Bipolar H Köprüsü Motor Kontrolü</vt:lpstr>
      <vt:lpstr>Doğrusal Güç Yükselteçleri</vt:lpstr>
      <vt:lpstr>Araştırma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5 Devre Bağlantıları </dc:title>
  <dc:creator>Gokhan.Manav</dc:creator>
  <cp:lastModifiedBy>Gokhan.Manav</cp:lastModifiedBy>
  <cp:revision>1</cp:revision>
  <dcterms:created xsi:type="dcterms:W3CDTF">2018-02-09T08:18:13Z</dcterms:created>
  <dcterms:modified xsi:type="dcterms:W3CDTF">2018-02-09T08:19:24Z</dcterms:modified>
</cp:coreProperties>
</file>