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16333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251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16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542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270039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22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459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451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07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0796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1705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020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DESCRIBING DISEASE OCCURRENCE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Endemic </a:t>
            </a:r>
            <a:r>
              <a:rPr lang="en-US" b="1" dirty="0" smtClean="0"/>
              <a:t>occurrence</a:t>
            </a:r>
            <a:endParaRPr lang="en-US" b="1" dirty="0"/>
          </a:p>
          <a:p>
            <a:pPr lvl="1"/>
            <a:r>
              <a:rPr lang="en-US" dirty="0"/>
              <a:t>‘</a:t>
            </a:r>
            <a:r>
              <a:rPr lang="en-US" i="0" dirty="0"/>
              <a:t>Endemic’ is used in two senses to </a:t>
            </a:r>
            <a:r>
              <a:rPr lang="en-US" i="0" dirty="0" smtClean="0"/>
              <a:t>describe:</a:t>
            </a:r>
            <a:endParaRPr lang="tr-TR" i="0" dirty="0" smtClean="0"/>
          </a:p>
          <a:p>
            <a:pPr marL="987552" lvl="1" indent="-457200">
              <a:buFont typeface="+mj-lt"/>
              <a:buAutoNum type="arabicPeriod"/>
            </a:pPr>
            <a:r>
              <a:rPr lang="en-US" i="0" dirty="0" smtClean="0"/>
              <a:t> </a:t>
            </a:r>
            <a:r>
              <a:rPr lang="en-US" i="0" dirty="0"/>
              <a:t>the usual frequency of occurrence of a disease in </a:t>
            </a:r>
            <a:r>
              <a:rPr lang="en-US" i="0" dirty="0" smtClean="0"/>
              <a:t>a</a:t>
            </a:r>
            <a:r>
              <a:rPr lang="tr-TR" i="0" dirty="0" smtClean="0"/>
              <a:t> </a:t>
            </a:r>
            <a:r>
              <a:rPr lang="en-US" i="0" dirty="0" smtClean="0"/>
              <a:t>population;</a:t>
            </a:r>
            <a:endParaRPr lang="tr-TR" i="0" dirty="0" smtClean="0"/>
          </a:p>
          <a:p>
            <a:pPr marL="987552" lvl="1" indent="-457200">
              <a:buFont typeface="+mj-lt"/>
              <a:buAutoNum type="arabicPeriod"/>
            </a:pPr>
            <a:r>
              <a:rPr lang="en-US" i="0" dirty="0" smtClean="0"/>
              <a:t>the </a:t>
            </a:r>
            <a:r>
              <a:rPr lang="en-US" i="0" dirty="0"/>
              <a:t>constant presence of a disease in a </a:t>
            </a:r>
            <a:r>
              <a:rPr lang="en-US" i="0" dirty="0" smtClean="0"/>
              <a:t>population</a:t>
            </a:r>
            <a:endParaRPr lang="tr-TR" i="0" dirty="0" smtClean="0"/>
          </a:p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term implies a stable state; if a disease is </a:t>
            </a:r>
            <a:r>
              <a:rPr lang="en-US" dirty="0" smtClean="0"/>
              <a:t>well</a:t>
            </a:r>
            <a:r>
              <a:rPr lang="tr-TR" dirty="0" smtClean="0"/>
              <a:t> </a:t>
            </a:r>
            <a:r>
              <a:rPr lang="en-US" dirty="0" smtClean="0"/>
              <a:t>understood</a:t>
            </a:r>
            <a:r>
              <a:rPr lang="en-US" dirty="0"/>
              <a:t>, then its endemic level is often </a:t>
            </a:r>
            <a:r>
              <a:rPr lang="en-US" dirty="0" smtClean="0"/>
              <a:t>predictable</a:t>
            </a:r>
            <a:r>
              <a:rPr lang="tr-TR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term endemic can be applied not only to overt </a:t>
            </a:r>
            <a:r>
              <a:rPr lang="en-US" dirty="0" smtClean="0"/>
              <a:t>disease</a:t>
            </a:r>
            <a:r>
              <a:rPr lang="tr-TR" dirty="0" smtClean="0"/>
              <a:t> </a:t>
            </a:r>
            <a:r>
              <a:rPr lang="en-US" dirty="0" smtClean="0"/>
              <a:t>but </a:t>
            </a:r>
            <a:r>
              <a:rPr lang="en-US" dirty="0"/>
              <a:t>also to disease in the absence of clinical </a:t>
            </a:r>
            <a:r>
              <a:rPr lang="en-US" dirty="0" smtClean="0"/>
              <a:t>signs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to levels of circulating antibodies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When a disease is continuously present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high level, affecting all age groups equally, it is </a:t>
            </a:r>
            <a:r>
              <a:rPr lang="en-US" b="1" dirty="0" err="1"/>
              <a:t>hyperendemic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When endemic disease is described, the </a:t>
            </a:r>
            <a:r>
              <a:rPr lang="en-US" dirty="0" smtClean="0"/>
              <a:t>affected</a:t>
            </a:r>
            <a:r>
              <a:rPr lang="tr-TR" dirty="0" smtClean="0"/>
              <a:t> </a:t>
            </a:r>
            <a:r>
              <a:rPr lang="en-US" dirty="0" smtClean="0"/>
              <a:t>population </a:t>
            </a:r>
            <a:r>
              <a:rPr lang="en-US" dirty="0"/>
              <a:t>and its location should be </a:t>
            </a:r>
            <a:r>
              <a:rPr lang="en-US" dirty="0" smtClean="0"/>
              <a:t>specified</a:t>
            </a:r>
            <a:r>
              <a:rPr lang="tr-TR" dirty="0" smtClean="0"/>
              <a:t>.</a:t>
            </a: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235420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DESCRIBING DISEASE OCCURRENCE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Epidemic</a:t>
            </a:r>
            <a:r>
              <a:rPr lang="tr-TR" b="1" dirty="0"/>
              <a:t> </a:t>
            </a:r>
            <a:r>
              <a:rPr lang="tr-TR" b="1" dirty="0" err="1" smtClean="0"/>
              <a:t>occurrence</a:t>
            </a:r>
            <a:endParaRPr lang="tr-TR" b="1" dirty="0" smtClean="0"/>
          </a:p>
          <a:p>
            <a:pPr lvl="1"/>
            <a:r>
              <a:rPr lang="en-US" i="0" dirty="0" smtClean="0"/>
              <a:t>‘Epidemic</a:t>
            </a:r>
            <a:r>
              <a:rPr lang="en-US" i="0" dirty="0"/>
              <a:t>’ originally was used only to describe </a:t>
            </a:r>
            <a:r>
              <a:rPr lang="en-US" i="0" dirty="0" smtClean="0"/>
              <a:t>a</a:t>
            </a:r>
            <a:r>
              <a:rPr lang="tr-TR" i="0" dirty="0" smtClean="0"/>
              <a:t> </a:t>
            </a:r>
            <a:r>
              <a:rPr lang="en-US" i="0" dirty="0" smtClean="0"/>
              <a:t>sudden</a:t>
            </a:r>
            <a:r>
              <a:rPr lang="en-US" i="0" dirty="0"/>
              <a:t>, usually unpredictable, increase in the </a:t>
            </a:r>
            <a:r>
              <a:rPr lang="en-US" i="0" dirty="0" smtClean="0"/>
              <a:t>number</a:t>
            </a:r>
            <a:r>
              <a:rPr lang="tr-TR" i="0" dirty="0" smtClean="0"/>
              <a:t> </a:t>
            </a:r>
            <a:r>
              <a:rPr lang="en-US" i="0" dirty="0" smtClean="0"/>
              <a:t>of </a:t>
            </a:r>
            <a:r>
              <a:rPr lang="en-US" i="0" dirty="0"/>
              <a:t>cases of an infectious disease in a population.</a:t>
            </a:r>
          </a:p>
          <a:p>
            <a:pPr lvl="1"/>
            <a:r>
              <a:rPr lang="en-US" i="0" dirty="0"/>
              <a:t>In modern epidemiology, an epidemic is an </a:t>
            </a:r>
            <a:r>
              <a:rPr lang="en-US" i="0" dirty="0" smtClean="0"/>
              <a:t>occurrence</a:t>
            </a:r>
            <a:r>
              <a:rPr lang="tr-TR" i="0" dirty="0" smtClean="0"/>
              <a:t> </a:t>
            </a:r>
            <a:r>
              <a:rPr lang="en-US" i="0" dirty="0" smtClean="0"/>
              <a:t>of </a:t>
            </a:r>
            <a:r>
              <a:rPr lang="en-US" i="0" dirty="0"/>
              <a:t>an infectious or non-infectious disease </a:t>
            </a:r>
            <a:r>
              <a:rPr lang="en-US" i="0" dirty="0" smtClean="0"/>
              <a:t>to</a:t>
            </a:r>
            <a:r>
              <a:rPr lang="tr-TR" i="0" dirty="0" smtClean="0"/>
              <a:t> </a:t>
            </a:r>
            <a:r>
              <a:rPr lang="en-US" i="0" dirty="0" smtClean="0"/>
              <a:t>a </a:t>
            </a:r>
            <a:r>
              <a:rPr lang="en-US" i="0" dirty="0"/>
              <a:t>level in excess of the expected (i.e., endemic) </a:t>
            </a:r>
            <a:r>
              <a:rPr lang="en-US" i="0" dirty="0" smtClean="0"/>
              <a:t>level.</a:t>
            </a:r>
            <a:endParaRPr lang="tr-TR" i="0" dirty="0"/>
          </a:p>
          <a:p>
            <a:pPr lvl="1"/>
            <a:r>
              <a:rPr lang="en-US" i="0" dirty="0" smtClean="0"/>
              <a:t>When </a:t>
            </a:r>
            <a:r>
              <a:rPr lang="en-US" i="0" dirty="0"/>
              <a:t>an epidemic occurs, the population must </a:t>
            </a:r>
            <a:r>
              <a:rPr lang="en-US" i="0" dirty="0" smtClean="0"/>
              <a:t>have</a:t>
            </a:r>
            <a:r>
              <a:rPr lang="tr-TR" i="0" dirty="0" smtClean="0"/>
              <a:t> </a:t>
            </a:r>
            <a:r>
              <a:rPr lang="en-US" i="0" dirty="0" smtClean="0"/>
              <a:t>been </a:t>
            </a:r>
            <a:r>
              <a:rPr lang="en-US" i="0" dirty="0"/>
              <a:t>subjected to one or more factors that were </a:t>
            </a:r>
            <a:r>
              <a:rPr lang="en-US" i="0" dirty="0" smtClean="0"/>
              <a:t>not</a:t>
            </a:r>
            <a:r>
              <a:rPr lang="tr-TR" i="0" dirty="0" smtClean="0"/>
              <a:t> </a:t>
            </a:r>
            <a:r>
              <a:rPr lang="tr-TR" i="0" dirty="0" err="1" smtClean="0"/>
              <a:t>present</a:t>
            </a:r>
            <a:r>
              <a:rPr lang="tr-TR" i="0" dirty="0" smtClean="0"/>
              <a:t> </a:t>
            </a:r>
            <a:r>
              <a:rPr lang="tr-TR" i="0" dirty="0" err="1" smtClean="0"/>
              <a:t>previously</a:t>
            </a:r>
            <a:r>
              <a:rPr lang="tr-TR" dirty="0" smtClean="0"/>
              <a:t>.</a:t>
            </a:r>
          </a:p>
          <a:p>
            <a:pPr lvl="1"/>
            <a:r>
              <a:rPr lang="en-US" i="0" dirty="0" smtClean="0"/>
              <a:t>The </a:t>
            </a:r>
            <a:r>
              <a:rPr lang="en-US" i="0" dirty="0"/>
              <a:t>popular conception of an epidemic frequently </a:t>
            </a:r>
            <a:r>
              <a:rPr lang="en-US" i="0" dirty="0" smtClean="0"/>
              <a:t>is</a:t>
            </a:r>
            <a:r>
              <a:rPr lang="tr-TR" i="0" dirty="0" smtClean="0"/>
              <a:t> </a:t>
            </a:r>
            <a:r>
              <a:rPr lang="en-US" i="0" dirty="0" smtClean="0"/>
              <a:t>an </a:t>
            </a:r>
            <a:r>
              <a:rPr lang="en-US" i="0" dirty="0"/>
              <a:t>outbreak of disease that is noticed </a:t>
            </a:r>
            <a:r>
              <a:rPr lang="en-US" i="0" dirty="0" smtClean="0"/>
              <a:t>immediately.</a:t>
            </a:r>
            <a:r>
              <a:rPr lang="tr-TR" i="0" dirty="0" smtClean="0"/>
              <a:t> </a:t>
            </a:r>
            <a:r>
              <a:rPr lang="en-US" i="0" dirty="0" smtClean="0"/>
              <a:t>However</a:t>
            </a:r>
            <a:r>
              <a:rPr lang="en-US" i="0" dirty="0"/>
              <a:t>, some epidemics may go undetected </a:t>
            </a:r>
            <a:r>
              <a:rPr lang="en-US" i="0" dirty="0" smtClean="0"/>
              <a:t>for</a:t>
            </a:r>
            <a:r>
              <a:rPr lang="tr-TR" i="0" dirty="0" smtClean="0"/>
              <a:t> </a:t>
            </a:r>
            <a:r>
              <a:rPr lang="en-US" i="0" dirty="0" smtClean="0"/>
              <a:t>some </a:t>
            </a:r>
            <a:r>
              <a:rPr lang="en-US" i="0" dirty="0"/>
              <a:t>time after their occurrence.</a:t>
            </a:r>
            <a:endParaRPr lang="tr-TR" b="1" i="0" dirty="0"/>
          </a:p>
        </p:txBody>
      </p:sp>
    </p:spTree>
    <p:extLst>
      <p:ext uri="{BB962C8B-B14F-4D97-AF65-F5344CB8AC3E}">
        <p14:creationId xmlns:p14="http://schemas.microsoft.com/office/powerpoint/2010/main" val="3756451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DESCRIBING DISEASE OCCURRENCE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Pandemic</a:t>
            </a:r>
            <a:r>
              <a:rPr lang="tr-TR" b="1" dirty="0"/>
              <a:t> </a:t>
            </a:r>
            <a:r>
              <a:rPr lang="tr-TR" b="1" dirty="0" err="1" smtClean="0"/>
              <a:t>occurrence</a:t>
            </a:r>
            <a:endParaRPr lang="tr-TR" b="1" dirty="0" smtClean="0"/>
          </a:p>
          <a:p>
            <a:pPr lvl="1"/>
            <a:r>
              <a:rPr lang="en-US" i="0" dirty="0"/>
              <a:t>A pandemic is a widespread epidemic that </a:t>
            </a:r>
            <a:r>
              <a:rPr lang="en-US" i="0" dirty="0" smtClean="0"/>
              <a:t>usually</a:t>
            </a:r>
            <a:r>
              <a:rPr lang="tr-TR" i="0" dirty="0" smtClean="0"/>
              <a:t> </a:t>
            </a:r>
            <a:r>
              <a:rPr lang="en-US" i="0" dirty="0" smtClean="0"/>
              <a:t>affects </a:t>
            </a:r>
            <a:r>
              <a:rPr lang="en-US" i="0" dirty="0"/>
              <a:t>a large proportion of the population. </a:t>
            </a:r>
            <a:r>
              <a:rPr lang="en-US" i="0" dirty="0" smtClean="0"/>
              <a:t>Many</a:t>
            </a:r>
            <a:r>
              <a:rPr lang="tr-TR" i="0" dirty="0" smtClean="0"/>
              <a:t> </a:t>
            </a:r>
            <a:r>
              <a:rPr lang="tr-TR" i="0" dirty="0" err="1" smtClean="0"/>
              <a:t>countries</a:t>
            </a:r>
            <a:r>
              <a:rPr lang="tr-TR" i="0" dirty="0" smtClean="0"/>
              <a:t> </a:t>
            </a:r>
            <a:r>
              <a:rPr lang="tr-TR" i="0" dirty="0" err="1"/>
              <a:t>may</a:t>
            </a:r>
            <a:r>
              <a:rPr lang="tr-TR" i="0" dirty="0"/>
              <a:t> be </a:t>
            </a:r>
            <a:r>
              <a:rPr lang="tr-TR" i="0" dirty="0" err="1"/>
              <a:t>affected</a:t>
            </a:r>
            <a:r>
              <a:rPr lang="tr-TR" i="0" dirty="0" smtClean="0"/>
              <a:t>.</a:t>
            </a:r>
          </a:p>
          <a:p>
            <a:r>
              <a:rPr lang="tr-TR" b="1" dirty="0" err="1"/>
              <a:t>Sporadic</a:t>
            </a:r>
            <a:r>
              <a:rPr lang="tr-TR" b="1" dirty="0"/>
              <a:t> </a:t>
            </a:r>
            <a:r>
              <a:rPr lang="tr-TR" b="1" dirty="0" err="1" smtClean="0"/>
              <a:t>occurrence</a:t>
            </a:r>
            <a:endParaRPr lang="tr-TR" b="1" dirty="0" smtClean="0"/>
          </a:p>
          <a:p>
            <a:pPr lvl="1"/>
            <a:r>
              <a:rPr lang="en-US" i="0" dirty="0"/>
              <a:t>A sporadic outbreak of disease is one that </a:t>
            </a:r>
            <a:r>
              <a:rPr lang="en-US" i="0" dirty="0" smtClean="0"/>
              <a:t>occurs</a:t>
            </a:r>
            <a:r>
              <a:rPr lang="tr-TR" i="0" dirty="0" smtClean="0"/>
              <a:t> </a:t>
            </a:r>
            <a:r>
              <a:rPr lang="en-US" i="0" dirty="0" smtClean="0"/>
              <a:t>irregularly </a:t>
            </a:r>
            <a:r>
              <a:rPr lang="en-US" i="0" dirty="0"/>
              <a:t>and haphazardly. This implies that </a:t>
            </a:r>
            <a:r>
              <a:rPr lang="en-US" i="0" dirty="0" smtClean="0"/>
              <a:t>appropriate</a:t>
            </a:r>
            <a:r>
              <a:rPr lang="tr-TR" i="0" dirty="0" smtClean="0"/>
              <a:t> </a:t>
            </a:r>
            <a:r>
              <a:rPr lang="en-US" i="0" dirty="0" smtClean="0"/>
              <a:t>circumstances </a:t>
            </a:r>
            <a:r>
              <a:rPr lang="en-US" i="0" dirty="0"/>
              <a:t>have occurred locally, </a:t>
            </a:r>
            <a:r>
              <a:rPr lang="en-US" i="0" dirty="0" smtClean="0"/>
              <a:t>producing</a:t>
            </a:r>
            <a:r>
              <a:rPr lang="tr-TR" i="0" dirty="0" smtClean="0"/>
              <a:t> </a:t>
            </a:r>
            <a:r>
              <a:rPr lang="tr-TR" i="0" dirty="0" err="1" smtClean="0"/>
              <a:t>small</a:t>
            </a:r>
            <a:r>
              <a:rPr lang="tr-TR" i="0" dirty="0" smtClean="0"/>
              <a:t> </a:t>
            </a:r>
            <a:r>
              <a:rPr lang="tr-TR" i="0" dirty="0" err="1"/>
              <a:t>localized</a:t>
            </a:r>
            <a:r>
              <a:rPr lang="tr-TR" i="0" dirty="0"/>
              <a:t> </a:t>
            </a:r>
            <a:r>
              <a:rPr lang="tr-TR" i="0" dirty="0" err="1"/>
              <a:t>outbreaks</a:t>
            </a:r>
            <a:r>
              <a:rPr lang="tr-TR" i="0" dirty="0" smtClean="0"/>
              <a:t>.</a:t>
            </a:r>
          </a:p>
          <a:p>
            <a:pPr lvl="1"/>
            <a:r>
              <a:rPr lang="en-US" i="0" dirty="0"/>
              <a:t>‘sporadic’ can indicate either a single case or </a:t>
            </a:r>
            <a:r>
              <a:rPr lang="en-US" i="0" dirty="0" smtClean="0"/>
              <a:t>a</a:t>
            </a:r>
            <a:r>
              <a:rPr lang="tr-TR" i="0" dirty="0" smtClean="0"/>
              <a:t> </a:t>
            </a:r>
            <a:r>
              <a:rPr lang="en-US" i="0" dirty="0" smtClean="0"/>
              <a:t>cluster </a:t>
            </a:r>
            <a:r>
              <a:rPr lang="en-US" i="0" dirty="0"/>
              <a:t>of cases of a disease or infection (without </a:t>
            </a:r>
            <a:r>
              <a:rPr lang="en-US" i="0" dirty="0" smtClean="0"/>
              <a:t>obvious</a:t>
            </a:r>
            <a:r>
              <a:rPr lang="tr-TR" i="0" dirty="0" smtClean="0"/>
              <a:t> </a:t>
            </a:r>
            <a:r>
              <a:rPr lang="en-US" i="0" dirty="0" smtClean="0"/>
              <a:t>disease</a:t>
            </a:r>
            <a:r>
              <a:rPr lang="en-US" i="0" dirty="0"/>
              <a:t>) that is not normally present in an area.</a:t>
            </a: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681343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DESCRIBING DISEASE </a:t>
            </a:r>
            <a:r>
              <a:rPr lang="tr-TR" dirty="0" smtClean="0"/>
              <a:t>OCCURRENCE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 smtClean="0"/>
              <a:t>Outbreaks</a:t>
            </a:r>
            <a:endParaRPr lang="tr-TR" b="1" dirty="0" smtClean="0"/>
          </a:p>
          <a:p>
            <a:pPr lvl="1"/>
            <a:r>
              <a:rPr lang="en-US" i="0" dirty="0"/>
              <a:t>The Office International des Epizooties/World </a:t>
            </a:r>
            <a:r>
              <a:rPr lang="en-US" i="0" dirty="0" err="1" smtClean="0"/>
              <a:t>Organisation</a:t>
            </a:r>
            <a:r>
              <a:rPr lang="tr-TR" i="0" dirty="0" smtClean="0"/>
              <a:t> </a:t>
            </a:r>
            <a:r>
              <a:rPr lang="en-US" i="0" dirty="0" smtClean="0"/>
              <a:t>for </a:t>
            </a:r>
            <a:r>
              <a:rPr lang="en-US" i="0" dirty="0"/>
              <a:t>Animal Health defines an outbreak as ‘</a:t>
            </a:r>
            <a:r>
              <a:rPr lang="en-US" i="0" dirty="0" smtClean="0"/>
              <a:t>the</a:t>
            </a:r>
            <a:r>
              <a:rPr lang="tr-TR" i="0" dirty="0" smtClean="0"/>
              <a:t> </a:t>
            </a:r>
            <a:r>
              <a:rPr lang="en-US" i="0" dirty="0" smtClean="0"/>
              <a:t>occurrence </a:t>
            </a:r>
            <a:r>
              <a:rPr lang="en-US" i="0" dirty="0"/>
              <a:t>of one or more cases in an </a:t>
            </a:r>
            <a:r>
              <a:rPr lang="en-US" i="0" dirty="0" smtClean="0"/>
              <a:t>epidemiological</a:t>
            </a:r>
            <a:r>
              <a:rPr lang="tr-TR" i="0" dirty="0" smtClean="0"/>
              <a:t> </a:t>
            </a:r>
            <a:r>
              <a:rPr lang="en-US" i="0" dirty="0" smtClean="0"/>
              <a:t>unit’, </a:t>
            </a:r>
            <a:r>
              <a:rPr lang="en-US" i="0" dirty="0"/>
              <a:t>the term generally implying that </a:t>
            </a:r>
            <a:r>
              <a:rPr lang="en-US" i="0" dirty="0" smtClean="0"/>
              <a:t>several</a:t>
            </a:r>
            <a:r>
              <a:rPr lang="tr-TR" i="0" dirty="0" smtClean="0"/>
              <a:t> </a:t>
            </a:r>
            <a:r>
              <a:rPr lang="en-US" i="0" dirty="0" smtClean="0"/>
              <a:t>animals </a:t>
            </a:r>
            <a:r>
              <a:rPr lang="en-US" i="0" dirty="0"/>
              <a:t>are affected. </a:t>
            </a:r>
            <a:endParaRPr lang="tr-TR" i="0" dirty="0" smtClean="0"/>
          </a:p>
          <a:p>
            <a:pPr lvl="1"/>
            <a:r>
              <a:rPr lang="en-US" i="0" dirty="0" smtClean="0"/>
              <a:t>An </a:t>
            </a:r>
            <a:r>
              <a:rPr lang="en-US" b="1" i="0" dirty="0"/>
              <a:t>epidemiological unit </a:t>
            </a:r>
            <a:r>
              <a:rPr lang="en-US" i="0" dirty="0"/>
              <a:t>is </a:t>
            </a:r>
            <a:r>
              <a:rPr lang="en-US" i="0" dirty="0" smtClean="0"/>
              <a:t>a</a:t>
            </a:r>
            <a:r>
              <a:rPr lang="tr-TR" i="0" dirty="0" smtClean="0"/>
              <a:t> </a:t>
            </a:r>
            <a:r>
              <a:rPr lang="en-US" i="0" dirty="0" smtClean="0"/>
              <a:t>group </a:t>
            </a:r>
            <a:r>
              <a:rPr lang="en-US" i="0" dirty="0"/>
              <a:t>of animals with a defined epidemiological </a:t>
            </a:r>
            <a:r>
              <a:rPr lang="en-US" i="0" dirty="0" smtClean="0"/>
              <a:t>relationship</a:t>
            </a:r>
            <a:r>
              <a:rPr lang="tr-TR" i="0" dirty="0" smtClean="0"/>
              <a:t> </a:t>
            </a:r>
            <a:r>
              <a:rPr lang="en-US" i="0" dirty="0" smtClean="0"/>
              <a:t>that </a:t>
            </a:r>
            <a:r>
              <a:rPr lang="en-US" i="0" dirty="0"/>
              <a:t>share approximately the same </a:t>
            </a:r>
            <a:r>
              <a:rPr lang="en-US" i="0" dirty="0" smtClean="0"/>
              <a:t>likelihood</a:t>
            </a:r>
            <a:r>
              <a:rPr lang="tr-TR" i="0" dirty="0" smtClean="0"/>
              <a:t> </a:t>
            </a:r>
            <a:r>
              <a:rPr lang="en-US" i="0" dirty="0" smtClean="0"/>
              <a:t>of </a:t>
            </a:r>
            <a:r>
              <a:rPr lang="en-US" i="0" dirty="0"/>
              <a:t>exposure to a pathogen because they share a </a:t>
            </a:r>
            <a:r>
              <a:rPr lang="en-US" i="0" dirty="0" smtClean="0"/>
              <a:t>common</a:t>
            </a:r>
            <a:r>
              <a:rPr lang="tr-TR" i="0" dirty="0" smtClean="0"/>
              <a:t> </a:t>
            </a:r>
            <a:r>
              <a:rPr lang="en-US" i="0" dirty="0" smtClean="0"/>
              <a:t>environment, </a:t>
            </a:r>
            <a:r>
              <a:rPr lang="en-US" i="0" dirty="0"/>
              <a:t>or because of common management </a:t>
            </a:r>
            <a:r>
              <a:rPr lang="en-US" i="0" dirty="0" smtClean="0"/>
              <a:t>practices</a:t>
            </a:r>
            <a:r>
              <a:rPr lang="tr-TR" i="0" dirty="0" smtClean="0"/>
              <a:t> </a:t>
            </a:r>
            <a:r>
              <a:rPr lang="en-US" i="0" dirty="0" smtClean="0"/>
              <a:t>that </a:t>
            </a:r>
            <a:r>
              <a:rPr lang="en-US" i="0" dirty="0"/>
              <a:t>make it likely that a pathogen in one group </a:t>
            </a:r>
            <a:r>
              <a:rPr lang="en-US" i="0" dirty="0" smtClean="0"/>
              <a:t>of</a:t>
            </a:r>
            <a:r>
              <a:rPr lang="tr-TR" i="0" dirty="0" smtClean="0"/>
              <a:t> </a:t>
            </a:r>
            <a:r>
              <a:rPr lang="en-US" i="0" dirty="0" smtClean="0"/>
              <a:t>animals </a:t>
            </a:r>
            <a:r>
              <a:rPr lang="en-US" i="0" dirty="0"/>
              <a:t>would quickly spread to other animals</a:t>
            </a:r>
            <a:r>
              <a:rPr lang="en-US" i="0" dirty="0" smtClean="0"/>
              <a:t>.</a:t>
            </a:r>
            <a:endParaRPr lang="tr-TR" i="0" dirty="0" smtClean="0"/>
          </a:p>
          <a:p>
            <a:pPr lvl="1"/>
            <a:endParaRPr lang="tr-TR" i="0" dirty="0"/>
          </a:p>
          <a:p>
            <a:pPr marL="0" lvl="0" indent="0">
              <a:buNone/>
            </a:pPr>
            <a:r>
              <a:rPr lang="tr-TR" sz="1050" i="1" dirty="0">
                <a:solidFill>
                  <a:srgbClr val="44546A"/>
                </a:solidFill>
              </a:rPr>
              <a:t>Reference: </a:t>
            </a:r>
            <a:r>
              <a:rPr lang="tr-TR" sz="1050" i="1" dirty="0" err="1">
                <a:solidFill>
                  <a:srgbClr val="44546A"/>
                </a:solidFill>
              </a:rPr>
              <a:t>Veterinary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Epidemiology</a:t>
            </a:r>
            <a:r>
              <a:rPr lang="tr-TR" sz="1050" i="1" dirty="0">
                <a:solidFill>
                  <a:srgbClr val="44546A"/>
                </a:solidFill>
              </a:rPr>
              <a:t>, 4ed. Michael </a:t>
            </a:r>
            <a:r>
              <a:rPr lang="tr-TR" sz="1050" i="1" dirty="0" err="1">
                <a:solidFill>
                  <a:srgbClr val="44546A"/>
                </a:solidFill>
              </a:rPr>
              <a:t>Thrusfield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with</a:t>
            </a:r>
            <a:r>
              <a:rPr lang="tr-TR" sz="1050" i="1" dirty="0">
                <a:solidFill>
                  <a:srgbClr val="44546A"/>
                </a:solidFill>
              </a:rPr>
              <a:t> Robert </a:t>
            </a:r>
            <a:r>
              <a:rPr lang="tr-TR" sz="1050" i="1" dirty="0" err="1">
                <a:solidFill>
                  <a:srgbClr val="44546A"/>
                </a:solidFill>
              </a:rPr>
              <a:t>Christley</a:t>
            </a:r>
            <a:r>
              <a:rPr lang="tr-TR" sz="1050" i="1" dirty="0">
                <a:solidFill>
                  <a:srgbClr val="44546A"/>
                </a:solidFill>
              </a:rPr>
              <a:t>, Brown H, </a:t>
            </a:r>
            <a:r>
              <a:rPr lang="tr-TR" sz="1050" i="1" dirty="0" err="1">
                <a:solidFill>
                  <a:srgbClr val="44546A"/>
                </a:solidFill>
              </a:rPr>
              <a:t>Diggle</a:t>
            </a:r>
            <a:r>
              <a:rPr lang="tr-TR" sz="1050" i="1" dirty="0">
                <a:solidFill>
                  <a:srgbClr val="44546A"/>
                </a:solidFill>
              </a:rPr>
              <a:t> PJ, French N, </a:t>
            </a:r>
            <a:r>
              <a:rPr lang="tr-TR" sz="1050" i="1" dirty="0" err="1">
                <a:solidFill>
                  <a:srgbClr val="44546A"/>
                </a:solidFill>
              </a:rPr>
              <a:t>Howe</a:t>
            </a:r>
            <a:r>
              <a:rPr lang="tr-TR" sz="1050" i="1" dirty="0">
                <a:solidFill>
                  <a:srgbClr val="44546A"/>
                </a:solidFill>
              </a:rPr>
              <a:t> K, </a:t>
            </a:r>
            <a:r>
              <a:rPr lang="tr-TR" sz="1050" i="1" dirty="0" err="1">
                <a:solidFill>
                  <a:srgbClr val="44546A"/>
                </a:solidFill>
              </a:rPr>
              <a:t>Kelly</a:t>
            </a:r>
            <a:r>
              <a:rPr lang="tr-TR" sz="1050" i="1" dirty="0">
                <a:solidFill>
                  <a:srgbClr val="44546A"/>
                </a:solidFill>
              </a:rPr>
              <a:t> L, </a:t>
            </a:r>
            <a:r>
              <a:rPr lang="tr-TR" sz="1050" i="1" dirty="0" err="1">
                <a:solidFill>
                  <a:srgbClr val="44546A"/>
                </a:solidFill>
              </a:rPr>
              <a:t>O’Connor</a:t>
            </a:r>
            <a:r>
              <a:rPr lang="tr-TR" sz="1050" i="1" dirty="0">
                <a:solidFill>
                  <a:srgbClr val="44546A"/>
                </a:solidFill>
              </a:rPr>
              <a:t> A, </a:t>
            </a:r>
            <a:r>
              <a:rPr lang="tr-TR" sz="1050" i="1" dirty="0" err="1">
                <a:solidFill>
                  <a:srgbClr val="44546A"/>
                </a:solidFill>
              </a:rPr>
              <a:t>Sargeant</a:t>
            </a:r>
            <a:r>
              <a:rPr lang="tr-TR" sz="1050" i="1" dirty="0">
                <a:solidFill>
                  <a:srgbClr val="44546A"/>
                </a:solidFill>
              </a:rPr>
              <a:t> J, </a:t>
            </a:r>
            <a:r>
              <a:rPr lang="tr-TR" sz="1050" i="1" dirty="0" err="1">
                <a:solidFill>
                  <a:srgbClr val="44546A"/>
                </a:solidFill>
              </a:rPr>
              <a:t>Wood</a:t>
            </a:r>
            <a:r>
              <a:rPr lang="tr-TR" sz="1050" i="1">
                <a:solidFill>
                  <a:srgbClr val="44546A"/>
                </a:solidFill>
              </a:rPr>
              <a:t> H.</a:t>
            </a:r>
          </a:p>
          <a:p>
            <a:pPr marL="530352" lvl="1" indent="0">
              <a:buNone/>
            </a:pP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297352358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465</Words>
  <Application>Microsoft Office PowerPoint</Application>
  <PresentationFormat>Geniş ekran</PresentationFormat>
  <Paragraphs>27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Franklin Gothic Book</vt:lpstr>
      <vt:lpstr>Wingdings</vt:lpstr>
      <vt:lpstr>Crop</vt:lpstr>
      <vt:lpstr>DESCRIBING DISEASE OCCURRENCE</vt:lpstr>
      <vt:lpstr>DESCRIBING DISEASE OCCURRENCE</vt:lpstr>
      <vt:lpstr>DESCRIBING DISEASE OCCURRENCE</vt:lpstr>
      <vt:lpstr>DESCRIBING DISEASE OCCURRENCE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DESCRIBING DISEASE OCCURRENCE</dc:title>
  <dc:creator>Inci Basak Kaya</dc:creator>
  <cp:lastModifiedBy>Inci Basak Kaya</cp:lastModifiedBy>
  <cp:revision>2</cp:revision>
  <dcterms:created xsi:type="dcterms:W3CDTF">2020-03-09T07:58:51Z</dcterms:created>
  <dcterms:modified xsi:type="dcterms:W3CDTF">2020-03-09T08:27:38Z</dcterms:modified>
</cp:coreProperties>
</file>