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4" r:id="rId2"/>
    <p:sldId id="257" r:id="rId3"/>
    <p:sldId id="258" r:id="rId4"/>
    <p:sldId id="270" r:id="rId5"/>
    <p:sldId id="259" r:id="rId6"/>
    <p:sldId id="260" r:id="rId7"/>
    <p:sldId id="261" r:id="rId8"/>
    <p:sldId id="262" r:id="rId9"/>
    <p:sldId id="273" r:id="rId10"/>
    <p:sldId id="271" r:id="rId11"/>
    <p:sldId id="263" r:id="rId12"/>
    <p:sldId id="264" r:id="rId13"/>
    <p:sldId id="265" r:id="rId14"/>
    <p:sldId id="266" r:id="rId15"/>
    <p:sldId id="267" r:id="rId16"/>
    <p:sldId id="268" r:id="rId17"/>
    <p:sldId id="272" r:id="rId18"/>
    <p:sldId id="269" r:id="rId19"/>
    <p:sldId id="281"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54473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21745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139360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00079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231095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8235B08-0D02-4508-A48C-5915AD12284B}"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178471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8235B08-0D02-4508-A48C-5915AD12284B}"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70601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8235B08-0D02-4508-A48C-5915AD12284B}"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75766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8235B08-0D02-4508-A48C-5915AD12284B}"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20606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8235B08-0D02-4508-A48C-5915AD12284B}"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22152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8235B08-0D02-4508-A48C-5915AD12284B}"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26994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35B08-0D02-4508-A48C-5915AD12284B}"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09C06-5342-4942-B4A4-CDAE1796BCF6}" type="slidenum">
              <a:rPr lang="tr-TR" smtClean="0"/>
              <a:t>‹#›</a:t>
            </a:fld>
            <a:endParaRPr lang="tr-TR"/>
          </a:p>
        </p:txBody>
      </p:sp>
    </p:spTree>
    <p:extLst>
      <p:ext uri="{BB962C8B-B14F-4D97-AF65-F5344CB8AC3E}">
        <p14:creationId xmlns:p14="http://schemas.microsoft.com/office/powerpoint/2010/main" val="20957154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1511" y="300038"/>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228600"/>
            <a:ext cx="2391280" cy="2232000"/>
          </a:xfrm>
          <a:prstGeom prst="rect">
            <a:avLst/>
          </a:prstGeom>
        </p:spPr>
      </p:pic>
      <p:sp>
        <p:nvSpPr>
          <p:cNvPr id="6" name="Akış Çizelgesi: Delikli Teyp 5"/>
          <p:cNvSpPr/>
          <p:nvPr/>
        </p:nvSpPr>
        <p:spPr>
          <a:xfrm>
            <a:off x="2171700" y="442913"/>
            <a:ext cx="7729538" cy="1843087"/>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7" name="Dikdörtgen 6"/>
          <p:cNvSpPr/>
          <p:nvPr/>
        </p:nvSpPr>
        <p:spPr>
          <a:xfrm>
            <a:off x="2694411" y="781349"/>
            <a:ext cx="6774611" cy="1200329"/>
          </a:xfrm>
          <a:prstGeom prst="rect">
            <a:avLst/>
          </a:prstGeom>
          <a:noFill/>
        </p:spPr>
        <p:txBody>
          <a:bodyPr wrap="none" lIns="91440" tIns="45720" rIns="91440" bIns="45720">
            <a:spAutoFit/>
          </a:bodyPr>
          <a:lstStyle/>
          <a:p>
            <a:pPr algn="ctr"/>
            <a:r>
              <a:rPr lang="tr-TR" sz="7200" dirty="0">
                <a:ln w="0"/>
                <a:solidFill>
                  <a:prstClr val="black"/>
                </a:solidFill>
                <a:effectLst>
                  <a:outerShdw blurRad="38100" dist="19050" dir="2700000" algn="tl" rotWithShape="0">
                    <a:prstClr val="black">
                      <a:alpha val="40000"/>
                    </a:prstClr>
                  </a:outerShdw>
                </a:effectLst>
                <a:latin typeface="Jokerman" panose="04090605060D06020702" pitchFamily="82" charset="0"/>
              </a:rPr>
              <a:t>Çocuk ve Doğa</a:t>
            </a:r>
          </a:p>
        </p:txBody>
      </p:sp>
      <p:sp>
        <p:nvSpPr>
          <p:cNvPr id="8" name="Dikdörtgen 7"/>
          <p:cNvSpPr/>
          <p:nvPr/>
        </p:nvSpPr>
        <p:spPr>
          <a:xfrm>
            <a:off x="1892347" y="3065025"/>
            <a:ext cx="8493030" cy="175432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Sağlık Bilimleri Fakültesi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Çocuk Gelişimi Bölümü</a:t>
            </a:r>
            <a:endPar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243051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400050" y="1343025"/>
            <a:ext cx="11458575" cy="412908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sz="3200" kern="0" dirty="0">
                <a:ln w="0"/>
                <a:solidFill>
                  <a:schemeClr val="tx1"/>
                </a:solidFill>
                <a:effectLst>
                  <a:outerShdw blurRad="38100" dist="19050" dir="2700000" algn="tl" rotWithShape="0">
                    <a:schemeClr val="dk1">
                      <a:alpha val="40000"/>
                    </a:schemeClr>
                  </a:outerShdw>
                </a:effectLst>
              </a:rPr>
              <a:t>Çocukların eğitim yoluyla tutumlarını değiştirmede deneyimlerinin önemli etkisi olduğunu belirlenmiştir. Çocukların aktif katılımı gerçekleşmeksizin, çevreye karşı sorumluluk duygusunu güçlendirme ve çevrelerini düzenleme, koruma, geliştirme için becerileri kazandırma amaçlarına, ulaşmak güçtür.</a:t>
            </a:r>
          </a:p>
        </p:txBody>
      </p:sp>
    </p:spTree>
    <p:extLst>
      <p:ext uri="{BB962C8B-B14F-4D97-AF65-F5344CB8AC3E}">
        <p14:creationId xmlns:p14="http://schemas.microsoft.com/office/powerpoint/2010/main" val="43387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185738"/>
            <a:ext cx="10058400" cy="6105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3759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ey Kaydırma 4"/>
          <p:cNvSpPr/>
          <p:nvPr/>
        </p:nvSpPr>
        <p:spPr>
          <a:xfrm>
            <a:off x="0" y="1328739"/>
            <a:ext cx="11934825" cy="4214812"/>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Nitelikli bir çevre eğitimi programında öncelikle çocukların çevreye ilişkin bilgi, tutum ve davranışlarının belirlenmesi gerekmektedir. Yapılan çalışmalar 6-8 yaşındaki çocuklarda </a:t>
            </a:r>
            <a:r>
              <a:rPr kumimoji="0" lang="tr-TR" sz="3200" i="0" u="none" strike="noStrike" kern="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antroposentrik</a:t>
            </a: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 insanı evrenin merkezi olarak kabul etme) düşünmenin ağırlıkta olduğunun; 11 yaşına kadar çocukların çevresel farkındalıklarının geliştiğini ve insanların çevreye kötü davranmalarının etkisine önem vermeye başladıklarını göstermiştir.</a:t>
            </a:r>
          </a:p>
        </p:txBody>
      </p:sp>
    </p:spTree>
    <p:extLst>
      <p:ext uri="{BB962C8B-B14F-4D97-AF65-F5344CB8AC3E}">
        <p14:creationId xmlns:p14="http://schemas.microsoft.com/office/powerpoint/2010/main" val="57873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144462"/>
            <a:ext cx="10229850" cy="5959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3037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100013" y="1228726"/>
            <a:ext cx="11906249" cy="4371975"/>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Eğitim programlarının, çocukların doğal çevreyi tanımalarına, çevreye karşı davranışlarının sonuçlarını anlamalarına, olumlu tutum ve davranış geliştirmelerine fırsat verecek deneyimler sunması gerekmektedir.</a:t>
            </a:r>
          </a:p>
        </p:txBody>
      </p:sp>
    </p:spTree>
    <p:extLst>
      <p:ext uri="{BB962C8B-B14F-4D97-AF65-F5344CB8AC3E}">
        <p14:creationId xmlns:p14="http://schemas.microsoft.com/office/powerpoint/2010/main" val="134491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
            <a:ext cx="10929937" cy="57721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1998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0" y="1257299"/>
            <a:ext cx="12001500" cy="4357687"/>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Öğretmenin çevre eğitimini planlarken çocukların tüm gelişim alanlarına hitap edecek etkinliklere yer vermesi gerekmektedir. Sosyal duygusal gelişim alanı ile ilgili çocuğun; yeni çevreye ve kişilere uyumunu kolaylaştırıcı etkinlikler planlamalı, karşılaştığı yeni çevre ile ilgili duygularını, düşüncelerini, ihtiyaç ve fikirlerini dile getirmesinde cesaretlendirici olmalıdır. </a:t>
            </a:r>
          </a:p>
        </p:txBody>
      </p:sp>
    </p:spTree>
    <p:extLst>
      <p:ext uri="{BB962C8B-B14F-4D97-AF65-F5344CB8AC3E}">
        <p14:creationId xmlns:p14="http://schemas.microsoft.com/office/powerpoint/2010/main" val="387925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128587" y="1300162"/>
            <a:ext cx="11791950" cy="43005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sz="3200" kern="0" dirty="0">
                <a:ln w="0"/>
                <a:solidFill>
                  <a:schemeClr val="tx1"/>
                </a:solidFill>
                <a:effectLst>
                  <a:outerShdw blurRad="38100" dist="19050" dir="2700000" algn="tl" rotWithShape="0">
                    <a:schemeClr val="dk1">
                      <a:alpha val="40000"/>
                    </a:schemeClr>
                  </a:outerShdw>
                </a:effectLst>
              </a:rPr>
              <a:t>Çocuğun işbirliği oluşturma ve empati becerilerini geliştirmeye yönelik oyunlara ve etkinliklere sık sık yer verilmesi gerekmektedir.</a:t>
            </a:r>
          </a:p>
        </p:txBody>
      </p:sp>
    </p:spTree>
    <p:extLst>
      <p:ext uri="{BB962C8B-B14F-4D97-AF65-F5344CB8AC3E}">
        <p14:creationId xmlns:p14="http://schemas.microsoft.com/office/powerpoint/2010/main" val="403566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200025"/>
            <a:ext cx="10315575" cy="5600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3297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8851B-F055-0044-83D9-D8226F41C5E8}"/>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A015A5CC-134D-D64E-A482-8EDB7549BFCB}"/>
              </a:ext>
            </a:extLst>
          </p:cNvPr>
          <p:cNvGraphicFramePr>
            <a:graphicFrameLocks noGrp="1"/>
          </p:cNvGraphicFramePr>
          <p:nvPr/>
        </p:nvGraphicFramePr>
        <p:xfrm>
          <a:off x="838200" y="3041174"/>
          <a:ext cx="10515600" cy="1920240"/>
        </p:xfrm>
        <a:graphic>
          <a:graphicData uri="http://schemas.openxmlformats.org/drawingml/2006/table">
            <a:tbl>
              <a:tblPr/>
              <a:tblGrid>
                <a:gridCol w="10515600">
                  <a:extLst>
                    <a:ext uri="{9D8B030D-6E8A-4147-A177-3AD203B41FA5}">
                      <a16:colId xmlns:a16="http://schemas.microsoft.com/office/drawing/2014/main" val="2159667174"/>
                    </a:ext>
                  </a:extLst>
                </a:gridCol>
              </a:tblGrid>
              <a:tr h="0">
                <a:tc>
                  <a:txBody>
                    <a:bodyPr/>
                    <a:lstStyle/>
                    <a:p>
                      <a:r>
                        <a:rPr lang="tr-TR">
                          <a:effectLst/>
                        </a:rPr>
                        <a:t>Atasoy, E. (2006). Çevre için eğitim: Çocuk doğa etkileşimi. Bursa: Ezgi Kitabevi. </a:t>
                      </a:r>
                    </a:p>
                  </a:txBody>
                  <a:tcPr marL="0" marR="0" marT="0" marB="0" anchor="ctr">
                    <a:lnL>
                      <a:noFill/>
                    </a:lnL>
                    <a:lnR>
                      <a:noFill/>
                    </a:lnR>
                    <a:lnT>
                      <a:noFill/>
                    </a:lnT>
                    <a:lnB>
                      <a:noFill/>
                    </a:lnB>
                  </a:tcPr>
                </a:tc>
                <a:extLst>
                  <a:ext uri="{0D108BD9-81ED-4DB2-BD59-A6C34878D82A}">
                    <a16:rowId xmlns:a16="http://schemas.microsoft.com/office/drawing/2014/main" val="4052185391"/>
                  </a:ext>
                </a:extLst>
              </a:tr>
              <a:tr h="0">
                <a:tc>
                  <a:txBody>
                    <a:bodyPr/>
                    <a:lstStyle/>
                    <a:p>
                      <a:r>
                        <a:rPr lang="tr-TR">
                          <a:effectLst/>
                        </a:rPr>
                        <a:t>Büyüktaşkapu, S., Öztürk Samur, A., Koçyiğit, S., ve Özenoğlu Kiremit, H. (2013). Çocuk ve çevre. Ankara: Vize Yayıncılık. </a:t>
                      </a:r>
                    </a:p>
                  </a:txBody>
                  <a:tcPr marL="0" marR="0" marT="0" marB="0" anchor="ctr">
                    <a:lnL>
                      <a:noFill/>
                    </a:lnL>
                    <a:lnR>
                      <a:noFill/>
                    </a:lnR>
                    <a:lnT>
                      <a:noFill/>
                    </a:lnT>
                    <a:lnB>
                      <a:noFill/>
                    </a:lnB>
                  </a:tcPr>
                </a:tc>
                <a:extLst>
                  <a:ext uri="{0D108BD9-81ED-4DB2-BD59-A6C34878D82A}">
                    <a16:rowId xmlns:a16="http://schemas.microsoft.com/office/drawing/2014/main" val="2192302795"/>
                  </a:ext>
                </a:extLst>
              </a:tr>
              <a:tr h="0">
                <a:tc>
                  <a:txBody>
                    <a:bodyPr/>
                    <a:lstStyle/>
                    <a:p>
                      <a:r>
                        <a:rPr lang="tr-TR">
                          <a:effectLst/>
                        </a:rPr>
                        <a:t>Kansu, N. (2012). Çocuğumla doğadayız. Ankara: Elma Yayınevi. </a:t>
                      </a:r>
                    </a:p>
                  </a:txBody>
                  <a:tcPr marL="0" marR="0" marT="0" marB="0" anchor="ctr">
                    <a:lnL>
                      <a:noFill/>
                    </a:lnL>
                    <a:lnR>
                      <a:noFill/>
                    </a:lnR>
                    <a:lnT>
                      <a:noFill/>
                    </a:lnT>
                    <a:lnB>
                      <a:noFill/>
                    </a:lnB>
                  </a:tcPr>
                </a:tc>
                <a:extLst>
                  <a:ext uri="{0D108BD9-81ED-4DB2-BD59-A6C34878D82A}">
                    <a16:rowId xmlns:a16="http://schemas.microsoft.com/office/drawing/2014/main" val="1585516800"/>
                  </a:ext>
                </a:extLst>
              </a:tr>
              <a:tr h="0">
                <a:tc>
                  <a:txBody>
                    <a:bodyPr/>
                    <a:lstStyle/>
                    <a:p>
                      <a:r>
                        <a:rPr lang="tr-TR">
                          <a:effectLst/>
                        </a:rPr>
                        <a:t>Louv, R. (2010). Doğadaki son çocuk. (Çev. C. Temürcü). Ankara: Tübitak Yayınları. </a:t>
                      </a:r>
                    </a:p>
                  </a:txBody>
                  <a:tcPr marL="0" marR="0" marT="0" marB="0" anchor="ctr">
                    <a:lnL>
                      <a:noFill/>
                    </a:lnL>
                    <a:lnR>
                      <a:noFill/>
                    </a:lnR>
                    <a:lnT>
                      <a:noFill/>
                    </a:lnT>
                    <a:lnB>
                      <a:noFill/>
                    </a:lnB>
                  </a:tcPr>
                </a:tc>
                <a:extLst>
                  <a:ext uri="{0D108BD9-81ED-4DB2-BD59-A6C34878D82A}">
                    <a16:rowId xmlns:a16="http://schemas.microsoft.com/office/drawing/2014/main" val="190482993"/>
                  </a:ext>
                </a:extLst>
              </a:tr>
              <a:tr h="0">
                <a:tc>
                  <a:txBody>
                    <a:bodyPr/>
                    <a:lstStyle/>
                    <a:p>
                      <a:r>
                        <a:rPr lang="tr-TR" dirty="0">
                          <a:effectLst/>
                        </a:rPr>
                        <a:t>Önder, A. ve Özkan, B. (2013). Sürdürülebilir çocuk gelişimi: Okul öncesinde etkinliklerle çevre eğitimi. Ankara: Anı Yayıncılık. </a:t>
                      </a:r>
                    </a:p>
                  </a:txBody>
                  <a:tcPr marL="0" marR="0" marT="0" marB="0" anchor="ctr">
                    <a:lnL>
                      <a:noFill/>
                    </a:lnL>
                    <a:lnR>
                      <a:noFill/>
                    </a:lnR>
                    <a:lnT>
                      <a:noFill/>
                    </a:lnT>
                    <a:lnB>
                      <a:noFill/>
                    </a:lnB>
                  </a:tcPr>
                </a:tc>
                <a:extLst>
                  <a:ext uri="{0D108BD9-81ED-4DB2-BD59-A6C34878D82A}">
                    <a16:rowId xmlns:a16="http://schemas.microsoft.com/office/drawing/2014/main" val="1263023871"/>
                  </a:ext>
                </a:extLst>
              </a:tr>
            </a:tbl>
          </a:graphicData>
        </a:graphic>
      </p:graphicFrame>
    </p:spTree>
    <p:extLst>
      <p:ext uri="{BB962C8B-B14F-4D97-AF65-F5344CB8AC3E}">
        <p14:creationId xmlns:p14="http://schemas.microsoft.com/office/powerpoint/2010/main" val="85072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Belirtme Çizgisi 2"/>
          <p:cNvSpPr/>
          <p:nvPr/>
        </p:nvSpPr>
        <p:spPr>
          <a:xfrm>
            <a:off x="442913" y="357188"/>
            <a:ext cx="11244262" cy="5272087"/>
          </a:xfrm>
          <a:prstGeom prst="wedgeEllipseCallout">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Öğretmenlerin Çocukta Çevre Duyarlılığı Geliştirmedeki Rolü</a:t>
            </a:r>
          </a:p>
        </p:txBody>
      </p:sp>
    </p:spTree>
    <p:extLst>
      <p:ext uri="{BB962C8B-B14F-4D97-AF65-F5344CB8AC3E}">
        <p14:creationId xmlns:p14="http://schemas.microsoft.com/office/powerpoint/2010/main" val="160791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100013" y="1257302"/>
            <a:ext cx="12292013" cy="4257673"/>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 için kaliteli bir çevre eğitimi, gerçek yaşam deneyimleri sırasında kendilerini doğal dünyayla nasıl bir ilişki içinde gördükleriyle belirlenir. Doğadaki deneyimler çocukların kendilerine güvenlerini ve doğayla </a:t>
            </a:r>
            <a:r>
              <a:rPr kumimoji="0" lang="tr-TR" sz="2800" i="0" u="none" strike="noStrike" kern="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empatik</a:t>
            </a:r>
            <a:r>
              <a:rPr kumimoji="0" lang="tr-TR" sz="28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ilişkiler kurmalarını sağlar. </a:t>
            </a:r>
          </a:p>
        </p:txBody>
      </p:sp>
    </p:spTree>
    <p:extLst>
      <p:ext uri="{BB962C8B-B14F-4D97-AF65-F5344CB8AC3E}">
        <p14:creationId xmlns:p14="http://schemas.microsoft.com/office/powerpoint/2010/main" val="165988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157163" y="1285875"/>
            <a:ext cx="11863387" cy="42862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kern="0" dirty="0">
                <a:ln w="0"/>
                <a:solidFill>
                  <a:schemeClr val="tx1"/>
                </a:solidFill>
                <a:effectLst>
                  <a:outerShdw blurRad="38100" dist="19050" dir="2700000" algn="tl" rotWithShape="0">
                    <a:schemeClr val="dk1">
                      <a:alpha val="40000"/>
                    </a:schemeClr>
                  </a:outerShdw>
                </a:effectLst>
              </a:rPr>
              <a:t>Edindikleri bu bilgi ve beceriler hem kendilerini algılayışları hem de doğal çevrenin korunması ve ona saygı duyulması için bir anahtardır. Bu nedenle, gerekli güvenlik önlemleri alındıktan sonra çocuklar, doğal dünyayı aracısız keşfetmeleri, kendi deneyimleri ile öğrenmeleri için özgür bırakılmalıdır. Bu noktada, çeşitli doğal alanlar, park, bahçe gibi okul dışı ortamlarda öğrenme fırsatlarını organize edecek olan öğretmenler , çevre eğitiminin önemli bir boyutu haline gelmektedir.</a:t>
            </a:r>
            <a:endParaRPr lang="tr-T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5964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6" y="228600"/>
            <a:ext cx="10286999" cy="5286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5187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100013" y="1285875"/>
            <a:ext cx="11949112" cy="4157663"/>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Öğretmenler, çocukların doğal meraklarından ve ilgilerinden hareketle, çevre bilgilerini ve farkındalıklarını geliştirmelerine yardımcı olabilirler. Ancak çevre dostu bir öğretmen, çocuklara çevreyle ilgili bilgiler vermede etkili olabilir.</a:t>
            </a:r>
          </a:p>
        </p:txBody>
      </p:sp>
    </p:spTree>
    <p:extLst>
      <p:ext uri="{BB962C8B-B14F-4D97-AF65-F5344CB8AC3E}">
        <p14:creationId xmlns:p14="http://schemas.microsoft.com/office/powerpoint/2010/main" val="104399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6" y="0"/>
            <a:ext cx="10086975" cy="5729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8677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ey Kaydırma 3"/>
          <p:cNvSpPr/>
          <p:nvPr/>
        </p:nvSpPr>
        <p:spPr>
          <a:xfrm>
            <a:off x="0" y="1243013"/>
            <a:ext cx="11920537" cy="4257675"/>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Çevre eğitimi almış öğretmen, hem nesiller içinde hem de nesiller arasında, sürdürülebilir sosyal ve çevresel ilişkilere olumlu yaklaşan tutumlar, değerler ve davranışların değişiminde çok önemlidir. </a:t>
            </a:r>
          </a:p>
        </p:txBody>
      </p:sp>
    </p:spTree>
    <p:extLst>
      <p:ext uri="{BB962C8B-B14F-4D97-AF65-F5344CB8AC3E}">
        <p14:creationId xmlns:p14="http://schemas.microsoft.com/office/powerpoint/2010/main" val="94468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142875" y="1271586"/>
            <a:ext cx="11858625" cy="434340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sz="3200" kern="0">
                <a:ln w="0"/>
                <a:solidFill>
                  <a:prstClr val="black"/>
                </a:solidFill>
                <a:effectLst>
                  <a:outerShdw blurRad="38100" dist="19050" dir="2700000" algn="tl" rotWithShape="0">
                    <a:prstClr val="black">
                      <a:alpha val="40000"/>
                    </a:prstClr>
                  </a:outerShdw>
                </a:effectLst>
              </a:rPr>
              <a:t>Araştırmalar tutumun davranış üzerinde büyük bir etkisi olduğunu belirtmektedir. Fakat bu durum, çevreyi korumaya yönelik davranışlarda tersine işleyebilmektedir. Çünkü çevreye karşı olumlu tutumları olduğunu belirten, ama koruma için adım atmayan pek çok insan bulunmaktadır. </a:t>
            </a:r>
            <a:endParaRPr lang="tr-TR" sz="3200" kern="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105804411"/>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Words>517</Words>
  <Application>Microsoft Macintosh PowerPoint</Application>
  <PresentationFormat>Geniş ekran</PresentationFormat>
  <Paragraphs>20</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9</cp:revision>
  <dcterms:created xsi:type="dcterms:W3CDTF">2017-12-02T18:14:13Z</dcterms:created>
  <dcterms:modified xsi:type="dcterms:W3CDTF">2020-05-04T20:27:21Z</dcterms:modified>
</cp:coreProperties>
</file>