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05818A-5CE4-E845-B92F-BE5924D71AEE}"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153F1A-3E9D-7B47-AD09-30520FE21DBC}" type="slidenum">
              <a:rPr lang="tr-TR" smtClean="0"/>
              <a:t>‹#›</a:t>
            </a:fld>
            <a:endParaRPr lang="tr-TR"/>
          </a:p>
        </p:txBody>
      </p:sp>
    </p:spTree>
    <p:extLst>
      <p:ext uri="{BB962C8B-B14F-4D97-AF65-F5344CB8AC3E}">
        <p14:creationId xmlns:p14="http://schemas.microsoft.com/office/powerpoint/2010/main" val="2764091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457CFC46-B942-C34F-8805-232C2E08C173}"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298846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B59F73A-F226-3D48-9EC0-057C333DC0B1}"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5715737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799D5FBF-6313-8D46-9CE5-67BB0C7AF027}"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538826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86F171F-3B4E-6046-B8B5-8249DE2CFC3A}"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5087955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D8018409-EFD1-DA48-B042-D56438323F76}"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2139528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0CF1C30-A1E7-7144-A767-F5C5F47DFA95}"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5838014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55171C8E-15A7-984D-9DD8-92A8953033B8}"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89093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3DE5284A-4746-7F47-A833-496F4AAB4212}"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609346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705CE61-ACB8-1341-9BD8-860AD4F5BAF9}"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7338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267C1BB9-5E1D-2147-8A0C-B786843BED22}"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20677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A463399D-20B3-1D4A-9EA4-F8BEB8F54CDC}"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AE8B3029-29CE-BF4B-82C8-2E40EE80AAB3}" type="slidenum">
              <a:rPr lang="tr-TR" smtClean="0"/>
              <a:t>‹#›</a:t>
            </a:fld>
            <a:endParaRPr lang="tr-TR"/>
          </a:p>
        </p:txBody>
      </p:sp>
    </p:spTree>
    <p:extLst>
      <p:ext uri="{BB962C8B-B14F-4D97-AF65-F5344CB8AC3E}">
        <p14:creationId xmlns:p14="http://schemas.microsoft.com/office/powerpoint/2010/main" val="1432686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7C23AF-E821-AB4B-9AA2-BB93E9B26C6F}"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8B3029-29CE-BF4B-82C8-2E40EE80AAB3}" type="slidenum">
              <a:rPr lang="tr-TR" smtClean="0"/>
              <a:t>‹#›</a:t>
            </a:fld>
            <a:endParaRPr lang="tr-TR"/>
          </a:p>
        </p:txBody>
      </p:sp>
    </p:spTree>
    <p:extLst>
      <p:ext uri="{BB962C8B-B14F-4D97-AF65-F5344CB8AC3E}">
        <p14:creationId xmlns:p14="http://schemas.microsoft.com/office/powerpoint/2010/main" val="19279188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 Target="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922317" y="468136"/>
            <a:ext cx="10169236" cy="987530"/>
          </a:xfrm>
        </p:spPr>
        <p:txBody>
          <a:bodyPr>
            <a:normAutofit/>
          </a:bodyPr>
          <a:lstStyle/>
          <a:p>
            <a:pPr algn="ctr"/>
            <a:r>
              <a:rPr lang="tr-TR" sz="2800" b="1" dirty="0">
                <a:solidFill>
                  <a:srgbClr val="C00000"/>
                </a:solidFill>
                <a:latin typeface="+mn-lt"/>
              </a:rPr>
              <a:t>Oyunculuk</a:t>
            </a:r>
          </a:p>
        </p:txBody>
      </p:sp>
      <p:sp>
        <p:nvSpPr>
          <p:cNvPr id="3" name="İçerik Yer Tutucusu 2"/>
          <p:cNvSpPr>
            <a:spLocks noGrp="1"/>
          </p:cNvSpPr>
          <p:nvPr>
            <p:ph idx="1"/>
          </p:nvPr>
        </p:nvSpPr>
        <p:spPr>
          <a:xfrm>
            <a:off x="922317" y="1733170"/>
            <a:ext cx="10335491" cy="4131417"/>
          </a:xfrm>
        </p:spPr>
        <p:txBody>
          <a:bodyPr>
            <a:normAutofit/>
          </a:bodyPr>
          <a:lstStyle/>
          <a:p>
            <a:pPr algn="just"/>
            <a:r>
              <a:rPr lang="tr-TR" sz="2400" dirty="0"/>
              <a:t>Oyunculuk da tıpkı kurgu, hareket, görüntü gibi dilsel sistemlerden biridir. Sinema ve tiyatro oyunculuğu arasında önemli farklar bulunur. Sinema oyunculuğunun görece avantajlarından söz etmek mümkündür.</a:t>
            </a:r>
          </a:p>
          <a:p>
            <a:pPr algn="just"/>
            <a:endParaRPr lang="tr-TR" sz="2400" dirty="0"/>
          </a:p>
          <a:p>
            <a:pPr algn="just"/>
            <a:r>
              <a:rPr lang="tr-TR" sz="2400" dirty="0"/>
              <a:t>Oyunculuk bağlamında sinemanın tiyatrodan en önemli farkı, film çekilirken izleyicinin bulunmaması, film izlenirken de oyuncunun var olmamasıdır. Oysa tiyatro oyuncu-izleyici etkinliği ile gerçekleşir. </a:t>
            </a:r>
          </a:p>
          <a:p>
            <a:pPr algn="just"/>
            <a:endParaRPr lang="tr-TR" sz="2400" dirty="0"/>
          </a:p>
          <a:p>
            <a:pPr marL="0" indent="0" algn="just">
              <a:buNone/>
            </a:pPr>
            <a:r>
              <a:rPr lang="tr-TR" sz="2400" dirty="0"/>
              <a:t>									(Öztürk, s. 1)</a:t>
            </a:r>
          </a:p>
          <a:p>
            <a:pPr algn="just"/>
            <a:endParaRPr lang="tr-TR" sz="2400" dirty="0"/>
          </a:p>
          <a:p>
            <a:pPr algn="just"/>
            <a:endParaRPr lang="tr-TR" sz="2400" dirty="0"/>
          </a:p>
          <a:p>
            <a:pPr algn="just"/>
            <a:endParaRPr lang="tr-TR" sz="2400" dirty="0"/>
          </a:p>
          <a:p>
            <a:pPr algn="just"/>
            <a:endParaRPr lang="tr-TR" sz="2400" dirty="0"/>
          </a:p>
          <a:p>
            <a:pPr algn="just"/>
            <a:endParaRPr lang="tr-TR" sz="2400" dirty="0"/>
          </a:p>
        </p:txBody>
      </p:sp>
      <p:sp>
        <p:nvSpPr>
          <p:cNvPr id="4" name="Metin kutusu 3"/>
          <p:cNvSpPr txBox="1"/>
          <p:nvPr/>
        </p:nvSpPr>
        <p:spPr>
          <a:xfrm>
            <a:off x="8977745" y="961901"/>
            <a:ext cx="184731" cy="369332"/>
          </a:xfrm>
          <a:prstGeom prst="rect">
            <a:avLst/>
          </a:prstGeom>
          <a:noFill/>
        </p:spPr>
        <p:txBody>
          <a:bodyPr wrap="none" rtlCol="0">
            <a:spAutoFit/>
          </a:bodyPr>
          <a:lstStyle/>
          <a:p>
            <a:endParaRPr lang="tr-TR" dirty="0"/>
          </a:p>
        </p:txBody>
      </p:sp>
      <p:sp>
        <p:nvSpPr>
          <p:cNvPr id="5" name="Alt Bilgi Yer Tutucusu 4">
            <a:extLst>
              <a:ext uri="{FF2B5EF4-FFF2-40B4-BE49-F238E27FC236}">
                <a16:creationId xmlns:a16="http://schemas.microsoft.com/office/drawing/2014/main" id="{BC6CF3E1-0A4A-6945-AD86-FDA82142DAD3}"/>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839501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241478" cy="786781"/>
          </a:xfrm>
        </p:spPr>
        <p:txBody>
          <a:bodyPr>
            <a:normAutofit/>
          </a:bodyPr>
          <a:lstStyle/>
          <a:p>
            <a:pPr algn="ctr"/>
            <a:r>
              <a:rPr lang="tr-TR" sz="2400" b="1" dirty="0">
                <a:solidFill>
                  <a:srgbClr val="C00000"/>
                </a:solidFill>
                <a:latin typeface="+mn-lt"/>
              </a:rPr>
              <a:t>Sinema ve Tiyatro Oyunculuğunun karşılaştırılması</a:t>
            </a:r>
          </a:p>
        </p:txBody>
      </p:sp>
      <p:sp>
        <p:nvSpPr>
          <p:cNvPr id="3" name="İçerik Yer Tutucusu 2"/>
          <p:cNvSpPr>
            <a:spLocks noGrp="1"/>
          </p:cNvSpPr>
          <p:nvPr>
            <p:ph idx="1"/>
          </p:nvPr>
        </p:nvSpPr>
        <p:spPr>
          <a:xfrm>
            <a:off x="838200" y="1175656"/>
            <a:ext cx="10515600" cy="4351338"/>
          </a:xfrm>
        </p:spPr>
        <p:txBody>
          <a:bodyPr>
            <a:normAutofit fontScale="85000" lnSpcReduction="20000"/>
          </a:bodyPr>
          <a:lstStyle/>
          <a:p>
            <a:r>
              <a:rPr lang="tr-TR" sz="2400" dirty="0"/>
              <a:t>Filmlerdeki çekim sırası ekonomik koşullara bağlı olduğu için, son sahne en başta da çekilebilir ve sinemada oyuncular duygusal olarak kendilerini sahneye kolayca kaptırmaz. </a:t>
            </a:r>
          </a:p>
          <a:p>
            <a:pPr marL="0" indent="0">
              <a:buNone/>
            </a:pPr>
            <a:endParaRPr lang="tr-TR" sz="2400" dirty="0"/>
          </a:p>
          <a:p>
            <a:pPr algn="just"/>
            <a:r>
              <a:rPr lang="tr-TR" sz="2400" dirty="0"/>
              <a:t>Çekimler kısa süreli olduğu ve sık sık kesildiği için sinema oyuncusunun atmosferin içine girebilmesi tiyatroda olduğu kadar rahat değildir.  Yine de bu olumsuzluk, aynı zamanda sinema oyunculuğu için kolaylığı da içinde barındırır. Sinemada temel birimin çekim olması, tekrarlanma olasılığı nedeniyle oyuncuyu rahatlatır.</a:t>
            </a:r>
          </a:p>
          <a:p>
            <a:pPr algn="just"/>
            <a:endParaRPr lang="tr-TR" sz="2400" dirty="0"/>
          </a:p>
          <a:p>
            <a:pPr algn="just"/>
            <a:r>
              <a:rPr lang="tr-TR" sz="2400" dirty="0"/>
              <a:t>Filmde oyuncu, diğer oyuncuların diyaloglarını bilmek zorunda değildir, birlikte sahneleri yoksa diğer oyuncularla karşılaşmayabilir. Oysa tiyatroda birlikte sahneleri yoksa bile oyuncular aynı zamanda aynı mekandadırlar.</a:t>
            </a:r>
          </a:p>
          <a:p>
            <a:pPr algn="just"/>
            <a:endParaRPr lang="tr-TR" sz="2400" dirty="0"/>
          </a:p>
          <a:p>
            <a:pPr algn="just"/>
            <a:r>
              <a:rPr lang="tr-TR" sz="2400" dirty="0"/>
              <a:t>Filmde diyaloglar da tiyatrodaki gibi ezberlenmeyi gerektirmez. Bunun yanı sıra sinemada bir avantaj olarak sesin ve fiziksel özelliklerin değiştirilebilmesi durumu vardır. </a:t>
            </a:r>
          </a:p>
          <a:p>
            <a:pPr marL="0" indent="0" algn="just">
              <a:buNone/>
            </a:pPr>
            <a:r>
              <a:rPr lang="tr-TR" sz="2400" dirty="0"/>
              <a:t>									(Öztürk, s. 1-2)</a:t>
            </a:r>
          </a:p>
        </p:txBody>
      </p:sp>
      <p:sp>
        <p:nvSpPr>
          <p:cNvPr id="4" name="Alt Bilgi Yer Tutucusu 3">
            <a:extLst>
              <a:ext uri="{FF2B5EF4-FFF2-40B4-BE49-F238E27FC236}">
                <a16:creationId xmlns:a16="http://schemas.microsoft.com/office/drawing/2014/main" id="{8481893F-9105-354E-AC1E-61A71197191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879397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0694" y="249382"/>
            <a:ext cx="10300854" cy="866899"/>
          </a:xfrm>
        </p:spPr>
        <p:txBody>
          <a:bodyPr>
            <a:normAutofit/>
          </a:bodyPr>
          <a:lstStyle/>
          <a:p>
            <a:pPr algn="ctr"/>
            <a:r>
              <a:rPr lang="tr-TR" sz="2400" b="1" dirty="0">
                <a:solidFill>
                  <a:srgbClr val="C00000"/>
                </a:solidFill>
                <a:latin typeface="+mn-lt"/>
              </a:rPr>
              <a:t>Oyunculuk Tarzları</a:t>
            </a:r>
          </a:p>
        </p:txBody>
      </p:sp>
      <p:sp>
        <p:nvSpPr>
          <p:cNvPr id="3" name="İçerik Yer Tutucusu 2"/>
          <p:cNvSpPr>
            <a:spLocks noGrp="1"/>
          </p:cNvSpPr>
          <p:nvPr>
            <p:ph idx="1"/>
          </p:nvPr>
        </p:nvSpPr>
        <p:spPr>
          <a:xfrm>
            <a:off x="493321" y="1157432"/>
            <a:ext cx="10515600" cy="4351338"/>
          </a:xfrm>
        </p:spPr>
        <p:txBody>
          <a:bodyPr>
            <a:normAutofit fontScale="77500" lnSpcReduction="20000"/>
          </a:bodyPr>
          <a:lstStyle/>
          <a:p>
            <a:r>
              <a:rPr lang="tr-TR" sz="2400" dirty="0"/>
              <a:t>Sinemada asıl sanatçı yönetmendir. Sinemada zamanda ve mekandaki süreksizlik, oyuncuyu yönetmenin ellerine teslim eder. Sinemada oyunculuk hemen hemen tamamen yönetmenin tarzına bağlıdır.</a:t>
            </a:r>
          </a:p>
          <a:p>
            <a:endParaRPr lang="tr-TR" sz="2400" dirty="0"/>
          </a:p>
          <a:p>
            <a:r>
              <a:rPr lang="tr-TR" sz="2400" dirty="0"/>
              <a:t>Gerçekçi bir yönetmen uzun çekimleri yeğlediği çerçeve içinde oyuncunun tüm bedenini gösterdiği için oyuncunun yetenekleri daha çok önem kazanır. Biçimci bir yönetmen ise, kurguyu yeğlediğinden oyuncunun katkısı en aza iner. </a:t>
            </a:r>
          </a:p>
          <a:p>
            <a:endParaRPr lang="tr-TR" sz="2400" dirty="0"/>
          </a:p>
          <a:p>
            <a:r>
              <a:rPr lang="tr-TR" sz="2400" dirty="0"/>
              <a:t>Oyunculuk tarzları döneme, türe, atmosfere ve ulusal kökene göre değişir. Örneğin sessiz dönemin oyuncularının sarsak ve komik görünmelerinin nedeni, sessiz filmde saniyede 16 karenin akmasıdır. Sessiz dönemin hayranlık uyandıran oyuncularından biri Charlie Chaplin’dir.</a:t>
            </a:r>
          </a:p>
          <a:p>
            <a:endParaRPr lang="tr-TR" sz="2400" dirty="0"/>
          </a:p>
          <a:p>
            <a:r>
              <a:rPr lang="tr-TR" sz="2400" dirty="0"/>
              <a:t>Aynı oyuncuyla çalışan yönetmenler neredeyse bir çift oluşturur: </a:t>
            </a:r>
            <a:r>
              <a:rPr lang="tr-TR" sz="2400" dirty="0" err="1"/>
              <a:t>Dietrich-Sternberg</a:t>
            </a:r>
            <a:r>
              <a:rPr lang="tr-TR" sz="2400" dirty="0"/>
              <a:t>, </a:t>
            </a:r>
            <a:r>
              <a:rPr lang="tr-TR" sz="2400" dirty="0" err="1"/>
              <a:t>Wayne</a:t>
            </a:r>
            <a:r>
              <a:rPr lang="tr-TR" sz="2400" dirty="0"/>
              <a:t>-Ford, </a:t>
            </a:r>
            <a:r>
              <a:rPr lang="tr-TR" sz="2400" dirty="0" err="1"/>
              <a:t>Ullman-Bergman</a:t>
            </a:r>
            <a:r>
              <a:rPr lang="tr-TR" sz="2400" dirty="0"/>
              <a:t>, De </a:t>
            </a:r>
            <a:r>
              <a:rPr lang="tr-TR" sz="2400" dirty="0" err="1"/>
              <a:t>Niro-Scorsese</a:t>
            </a:r>
            <a:r>
              <a:rPr lang="tr-TR" sz="2400" dirty="0"/>
              <a:t> gibi.</a:t>
            </a:r>
          </a:p>
          <a:p>
            <a:endParaRPr lang="tr-TR" sz="2400" dirty="0"/>
          </a:p>
          <a:p>
            <a:pPr marL="0" indent="0">
              <a:buNone/>
            </a:pPr>
            <a:r>
              <a:rPr lang="tr-TR" sz="2400" dirty="0"/>
              <a:t>									(Öztürk, s. 2-3)</a:t>
            </a:r>
          </a:p>
          <a:p>
            <a:endParaRPr lang="tr-TR" sz="2400" dirty="0"/>
          </a:p>
          <a:p>
            <a:endParaRPr lang="tr-TR" sz="2400" dirty="0"/>
          </a:p>
        </p:txBody>
      </p:sp>
      <p:sp>
        <p:nvSpPr>
          <p:cNvPr id="4" name="Alt Bilgi Yer Tutucusu 3">
            <a:extLst>
              <a:ext uri="{FF2B5EF4-FFF2-40B4-BE49-F238E27FC236}">
                <a16:creationId xmlns:a16="http://schemas.microsoft.com/office/drawing/2014/main" id="{35C07B4F-37B2-844E-A87D-3940CB89B4E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83133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146475" cy="620526"/>
          </a:xfrm>
        </p:spPr>
        <p:txBody>
          <a:bodyPr>
            <a:normAutofit/>
          </a:bodyPr>
          <a:lstStyle/>
          <a:p>
            <a:pPr algn="ctr"/>
            <a:r>
              <a:rPr lang="tr-TR" sz="2800" b="1" dirty="0">
                <a:solidFill>
                  <a:srgbClr val="C00000"/>
                </a:solidFill>
                <a:latin typeface="+mn-lt"/>
              </a:rPr>
              <a:t>Oyunculukta Yöntemler</a:t>
            </a:r>
          </a:p>
        </p:txBody>
      </p:sp>
      <p:sp>
        <p:nvSpPr>
          <p:cNvPr id="3" name="İçerik Yer Tutucusu 2"/>
          <p:cNvSpPr>
            <a:spLocks noGrp="1"/>
          </p:cNvSpPr>
          <p:nvPr>
            <p:ph idx="1"/>
          </p:nvPr>
        </p:nvSpPr>
        <p:spPr>
          <a:xfrm>
            <a:off x="838200" y="1326863"/>
            <a:ext cx="10515600" cy="4351338"/>
          </a:xfrm>
        </p:spPr>
        <p:txBody>
          <a:bodyPr>
            <a:normAutofit fontScale="92500" lnSpcReduction="20000"/>
          </a:bodyPr>
          <a:lstStyle/>
          <a:p>
            <a:pPr algn="just"/>
            <a:r>
              <a:rPr lang="tr-TR" sz="2400" dirty="0"/>
              <a:t>En önemli İngiliz aktörler tiyatro kökenlidir ve İngiliz tiyatro geleneği, yakın gözleme dayanır. 2. Dünya Savaşı’ndan sonraki dönemin oyunculuğuna gerçekçi bir biçim hakimdir. Örneğin </a:t>
            </a:r>
            <a:r>
              <a:rPr lang="tr-TR" sz="2400" dirty="0" err="1"/>
              <a:t>Stanislavsky’nin</a:t>
            </a:r>
            <a:r>
              <a:rPr lang="tr-TR" sz="2400" dirty="0"/>
              <a:t> </a:t>
            </a:r>
            <a:r>
              <a:rPr lang="tr-TR" sz="2400" dirty="0" err="1"/>
              <a:t>Metod</a:t>
            </a:r>
            <a:r>
              <a:rPr lang="tr-TR" sz="2400" dirty="0"/>
              <a:t>/</a:t>
            </a:r>
            <a:r>
              <a:rPr lang="tr-TR" sz="2400" dirty="0" err="1"/>
              <a:t>Yöntem’i</a:t>
            </a:r>
            <a:r>
              <a:rPr lang="tr-TR" sz="2400" dirty="0"/>
              <a:t> «oynadığınızı yaşamalısınız» üzerine kuruludur. Bireysel ustalığı ve yıldız sistemini onaylamaz.</a:t>
            </a:r>
          </a:p>
          <a:p>
            <a:endParaRPr lang="tr-TR" sz="2400" dirty="0"/>
          </a:p>
          <a:p>
            <a:pPr algn="just"/>
            <a:r>
              <a:rPr lang="tr-TR" sz="2400" dirty="0" err="1"/>
              <a:t>Stanislavsky’nin</a:t>
            </a:r>
            <a:r>
              <a:rPr lang="tr-TR" sz="2400" dirty="0"/>
              <a:t> düşünceleri 1950’lerde Amerika’da yeni bir oyunculuk tarzı olarak «</a:t>
            </a:r>
            <a:r>
              <a:rPr lang="tr-TR" sz="2400" dirty="0" err="1"/>
              <a:t>Yöntem»in</a:t>
            </a:r>
            <a:r>
              <a:rPr lang="tr-TR" sz="2400" dirty="0"/>
              <a:t> uygulanmasını sağladı ve </a:t>
            </a:r>
            <a:r>
              <a:rPr lang="tr-TR" sz="2400" dirty="0" err="1"/>
              <a:t>Marlon</a:t>
            </a:r>
            <a:r>
              <a:rPr lang="tr-TR" sz="2400" dirty="0"/>
              <a:t> </a:t>
            </a:r>
            <a:r>
              <a:rPr lang="tr-TR" sz="2400" dirty="0" err="1"/>
              <a:t>Brando</a:t>
            </a:r>
            <a:r>
              <a:rPr lang="tr-TR" sz="2400" dirty="0"/>
              <a:t>, James Dean, </a:t>
            </a:r>
            <a:r>
              <a:rPr lang="tr-TR" sz="2400" dirty="0" err="1"/>
              <a:t>Julie</a:t>
            </a:r>
            <a:r>
              <a:rPr lang="tr-TR" sz="2400" dirty="0"/>
              <a:t> Harris ve Paul </a:t>
            </a:r>
            <a:r>
              <a:rPr lang="tr-TR" sz="2400" dirty="0" err="1"/>
              <a:t>Newman</a:t>
            </a:r>
            <a:r>
              <a:rPr lang="tr-TR" sz="2400" dirty="0"/>
              <a:t> gibi oyuncular buradan yetişti.</a:t>
            </a:r>
          </a:p>
          <a:p>
            <a:endParaRPr lang="tr-TR" sz="2400" dirty="0"/>
          </a:p>
          <a:p>
            <a:pPr algn="just"/>
            <a:r>
              <a:rPr lang="tr-TR" sz="2400" dirty="0"/>
              <a:t>1960’larda ise Fransız Yeni </a:t>
            </a:r>
            <a:r>
              <a:rPr lang="tr-TR" sz="2400" dirty="0" err="1"/>
              <a:t>Dalga’sının</a:t>
            </a:r>
            <a:r>
              <a:rPr lang="tr-TR" sz="2400" dirty="0"/>
              <a:t> yönetmenleri oyuncularını doğaçlama oynattılar. Bu yöntemi </a:t>
            </a:r>
            <a:r>
              <a:rPr lang="tr-TR" sz="2400" dirty="0" err="1"/>
              <a:t>Altman</a:t>
            </a:r>
            <a:r>
              <a:rPr lang="tr-TR" sz="2400" dirty="0"/>
              <a:t>, </a:t>
            </a:r>
            <a:r>
              <a:rPr lang="tr-TR" sz="2400" dirty="0" err="1"/>
              <a:t>Scorsese</a:t>
            </a:r>
            <a:r>
              <a:rPr lang="tr-TR" sz="2400" dirty="0"/>
              <a:t> ve </a:t>
            </a:r>
            <a:r>
              <a:rPr lang="tr-TR" sz="2400" dirty="0" err="1"/>
              <a:t>Fassbinder</a:t>
            </a:r>
            <a:r>
              <a:rPr lang="tr-TR" sz="2400" dirty="0"/>
              <a:t> de başarılı biçimde kullandı. Profesyonel oyuncular yerine «sokaktaki adamı» kullanmak da çoğu zaman geçerli bir yol olmuştur.</a:t>
            </a:r>
          </a:p>
          <a:p>
            <a:pPr algn="just"/>
            <a:endParaRPr lang="tr-TR" sz="2400" dirty="0"/>
          </a:p>
          <a:p>
            <a:pPr marL="0" indent="0" algn="just">
              <a:buNone/>
            </a:pPr>
            <a:r>
              <a:rPr lang="tr-TR" sz="2400" dirty="0"/>
              <a:t>									(Öztürk, s. 3-4)</a:t>
            </a:r>
          </a:p>
          <a:p>
            <a:endParaRPr lang="tr-TR" sz="2400" dirty="0"/>
          </a:p>
        </p:txBody>
      </p:sp>
      <p:sp>
        <p:nvSpPr>
          <p:cNvPr id="4" name="Alt Bilgi Yer Tutucusu 3">
            <a:extLst>
              <a:ext uri="{FF2B5EF4-FFF2-40B4-BE49-F238E27FC236}">
                <a16:creationId xmlns:a16="http://schemas.microsoft.com/office/drawing/2014/main" id="{C3B35CDB-B79A-454C-A781-2E23FEA78A8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20513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6"/>
            <a:ext cx="10253353" cy="988662"/>
          </a:xfrm>
        </p:spPr>
        <p:txBody>
          <a:bodyPr>
            <a:normAutofit/>
          </a:bodyPr>
          <a:lstStyle/>
          <a:p>
            <a:pPr algn="ctr"/>
            <a:r>
              <a:rPr lang="tr-TR" sz="2800" b="1" dirty="0">
                <a:solidFill>
                  <a:srgbClr val="C00000"/>
                </a:solidFill>
                <a:latin typeface="+mn-lt"/>
              </a:rPr>
              <a:t>Yıldız Sistemi</a:t>
            </a:r>
          </a:p>
        </p:txBody>
      </p:sp>
      <p:sp>
        <p:nvSpPr>
          <p:cNvPr id="3" name="İçerik Yer Tutucusu 2"/>
          <p:cNvSpPr>
            <a:spLocks noGrp="1"/>
          </p:cNvSpPr>
          <p:nvPr>
            <p:ph idx="1"/>
          </p:nvPr>
        </p:nvSpPr>
        <p:spPr>
          <a:xfrm>
            <a:off x="707076" y="1398115"/>
            <a:ext cx="10515600" cy="4195164"/>
          </a:xfrm>
        </p:spPr>
        <p:txBody>
          <a:bodyPr>
            <a:normAutofit fontScale="92500" lnSpcReduction="20000"/>
          </a:bodyPr>
          <a:lstStyle/>
          <a:p>
            <a:pPr algn="just"/>
            <a:r>
              <a:rPr lang="tr-TR" sz="2400" dirty="0"/>
              <a:t>Sinemada oyunculuk söz konusu olduğunda «star» olgusu unutulmamalıdır. Sinemada gösterilen örnek bir performansla bir yıldız doğar. Örneğin, </a:t>
            </a:r>
            <a:r>
              <a:rPr lang="tr-TR" sz="2400" i="1" dirty="0"/>
              <a:t>Malta Şahin</a:t>
            </a:r>
            <a:r>
              <a:rPr lang="tr-TR" sz="2400" dirty="0"/>
              <a:t>’inden sonra </a:t>
            </a:r>
            <a:r>
              <a:rPr lang="tr-TR" sz="2400" dirty="0" err="1"/>
              <a:t>Humphrey</a:t>
            </a:r>
            <a:r>
              <a:rPr lang="tr-TR" sz="2400" dirty="0"/>
              <a:t> </a:t>
            </a:r>
            <a:r>
              <a:rPr lang="tr-TR" sz="2400" dirty="0" err="1"/>
              <a:t>Bogart</a:t>
            </a:r>
            <a:r>
              <a:rPr lang="tr-TR" sz="2400" dirty="0"/>
              <a:t>, artık «filmde yaratılmış bir figür» haline gelir. Artık hem başarılı bir aktör hem de kamera için parlak bir öznedir.</a:t>
            </a:r>
          </a:p>
          <a:p>
            <a:pPr algn="just"/>
            <a:endParaRPr lang="tr-TR" sz="2400" dirty="0"/>
          </a:p>
          <a:p>
            <a:pPr algn="just"/>
            <a:r>
              <a:rPr lang="tr-TR" sz="2400" dirty="0"/>
              <a:t>1910’larda bu yana yıldız sistemi, Amerikan film endüstrisinin belkemiğini oluşturmuştur. Yıldızların çeşitli değerler ve davranışlar üzerindeki etkisi büyüktür. </a:t>
            </a:r>
            <a:r>
              <a:rPr lang="tr-TR" sz="2400" dirty="0" err="1"/>
              <a:t>Mitik</a:t>
            </a:r>
            <a:r>
              <a:rPr lang="tr-TR" sz="2400" dirty="0"/>
              <a:t> ikonlar gibi saygı görürler.</a:t>
            </a:r>
          </a:p>
          <a:p>
            <a:pPr algn="just"/>
            <a:endParaRPr lang="tr-TR" sz="2400" dirty="0"/>
          </a:p>
          <a:p>
            <a:pPr algn="just"/>
            <a:r>
              <a:rPr lang="tr-TR" sz="2400" dirty="0"/>
              <a:t>Yıldız sisteminin altın çağı 1930’lar ve 1940’lar Hollywood stüdyo sisteminin yükselişiyle örtüşür. Bu dönemde yıldızlar </a:t>
            </a:r>
            <a:r>
              <a:rPr lang="tr-TR" sz="2400" i="1" dirty="0"/>
              <a:t>Beş Büyükler</a:t>
            </a:r>
            <a:r>
              <a:rPr lang="tr-TR" sz="2400" dirty="0"/>
              <a:t> (</a:t>
            </a:r>
            <a:r>
              <a:rPr lang="tr-TR" sz="2400" dirty="0" err="1"/>
              <a:t>Big</a:t>
            </a:r>
            <a:r>
              <a:rPr lang="tr-TR" sz="2400" dirty="0"/>
              <a:t> </a:t>
            </a:r>
            <a:r>
              <a:rPr lang="tr-TR" sz="2400" dirty="0" err="1"/>
              <a:t>Five</a:t>
            </a:r>
            <a:r>
              <a:rPr lang="tr-TR" sz="2400" dirty="0"/>
              <a:t>) olarak bilinen majör film şirketlerine bağlı çalışırlar.</a:t>
            </a:r>
          </a:p>
          <a:p>
            <a:pPr algn="just"/>
            <a:endParaRPr lang="tr-TR" sz="2400" i="1" dirty="0"/>
          </a:p>
          <a:p>
            <a:pPr marL="0" indent="0" algn="just">
              <a:buNone/>
            </a:pPr>
            <a:r>
              <a:rPr lang="tr-TR" sz="2400" dirty="0"/>
              <a:t>									(Öztürk, s. 4)</a:t>
            </a:r>
          </a:p>
        </p:txBody>
      </p:sp>
      <p:sp>
        <p:nvSpPr>
          <p:cNvPr id="4" name="Alt Bilgi Yer Tutucusu 3">
            <a:extLst>
              <a:ext uri="{FF2B5EF4-FFF2-40B4-BE49-F238E27FC236}">
                <a16:creationId xmlns:a16="http://schemas.microsoft.com/office/drawing/2014/main" id="{EDA7C5E6-3ECA-9A4A-9804-DEA9992FA16C}"/>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976884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288979" cy="1000537"/>
          </a:xfrm>
        </p:spPr>
        <p:txBody>
          <a:bodyPr>
            <a:normAutofit/>
          </a:bodyPr>
          <a:lstStyle/>
          <a:p>
            <a:pPr algn="ctr"/>
            <a:r>
              <a:rPr lang="tr-TR" sz="2800" b="1" dirty="0">
                <a:solidFill>
                  <a:srgbClr val="C00000"/>
                </a:solidFill>
                <a:latin typeface="+mn-lt"/>
              </a:rPr>
              <a:t>Yıldız sistemi</a:t>
            </a:r>
          </a:p>
        </p:txBody>
      </p:sp>
      <p:sp>
        <p:nvSpPr>
          <p:cNvPr id="3" name="İçerik Yer Tutucusu 2"/>
          <p:cNvSpPr>
            <a:spLocks noGrp="1"/>
          </p:cNvSpPr>
          <p:nvPr>
            <p:ph idx="1"/>
          </p:nvPr>
        </p:nvSpPr>
        <p:spPr>
          <a:xfrm>
            <a:off x="838200" y="1365662"/>
            <a:ext cx="10515600" cy="4351338"/>
          </a:xfrm>
        </p:spPr>
        <p:txBody>
          <a:bodyPr>
            <a:normAutofit fontScale="85000" lnSpcReduction="20000"/>
          </a:bodyPr>
          <a:lstStyle/>
          <a:p>
            <a:pPr algn="just"/>
            <a:r>
              <a:rPr lang="tr-TR" sz="2400" dirty="0"/>
              <a:t>Yıldızlara gişe başarısının olmazsa olmaz koşulu olarak bakılır. 1930’ların başında bir yıldız (</a:t>
            </a:r>
            <a:r>
              <a:rPr lang="tr-TR" sz="2400" dirty="0" err="1"/>
              <a:t>Mae</a:t>
            </a:r>
            <a:r>
              <a:rPr lang="tr-TR" sz="2400" dirty="0"/>
              <a:t> West) </a:t>
            </a:r>
            <a:r>
              <a:rPr lang="tr-TR" sz="2400" dirty="0" err="1"/>
              <a:t>Paramount</a:t>
            </a:r>
            <a:r>
              <a:rPr lang="tr-TR" sz="2400" dirty="0"/>
              <a:t> şirketini batmaktan kurtarmıştır. Giderek daha büyük paralar karşılığında kamera önüne geçerler. Kadın oyuncular 30’unu geçtikten sonra daha az aranır olurken, erkekler ne kadar yaşlı olursa olsun hem daha çok para alır hem de film sayılarında büyük düşüşler olmaz.</a:t>
            </a:r>
          </a:p>
          <a:p>
            <a:pPr algn="just"/>
            <a:endParaRPr lang="tr-TR" sz="2400" dirty="0"/>
          </a:p>
          <a:p>
            <a:pPr algn="just"/>
            <a:r>
              <a:rPr lang="tr-TR" sz="2400" dirty="0"/>
              <a:t>Profesyonel bir aktör ile bir yıldız arasındaki fark, teknik becerilere değil, kitle popülerliğine dayalıdır. Birçok kültürel çalışmanın da gösterdiği gibi bir yıldızın ikonografisi, düşünsel karmaşanın ve duygusal zenginliğin ortak mitlerini ve sembollerini içerebilir.</a:t>
            </a:r>
          </a:p>
          <a:p>
            <a:pPr marL="0" indent="0" algn="just">
              <a:buNone/>
            </a:pPr>
            <a:endParaRPr lang="tr-TR" sz="2400" dirty="0"/>
          </a:p>
          <a:p>
            <a:pPr algn="just"/>
            <a:r>
              <a:rPr lang="tr-TR" sz="2400" dirty="0"/>
              <a:t>Yıldız sistemi her ikisi de birbiriyle ilişkili olan ekonomik ve mitolojik boyutlarıyla tanımlanabilir. Sinema, büyük bir sermayeyi gerektiren bir endüstri olduğundan kârı çoğaltmayı amaçlar. Bu ekonomik olgu, ikili bir uygulamaya yol açar: Endüstri bir yandan oyuncuyu sözleşmeye bağlar, diğer yandan bu oyuncunun kullanıldığı tutarlı bir imgeye yol açarak riskleri düşürür.</a:t>
            </a:r>
          </a:p>
          <a:p>
            <a:pPr algn="just"/>
            <a:endParaRPr lang="tr-TR" sz="2400" dirty="0"/>
          </a:p>
          <a:p>
            <a:pPr marL="0" indent="0" algn="just">
              <a:buNone/>
            </a:pPr>
            <a:r>
              <a:rPr lang="tr-TR" sz="2400" dirty="0"/>
              <a:t>									(Öztürk, s. 5)</a:t>
            </a:r>
          </a:p>
        </p:txBody>
      </p:sp>
      <p:sp>
        <p:nvSpPr>
          <p:cNvPr id="4" name="Alt Bilgi Yer Tutucusu 3">
            <a:extLst>
              <a:ext uri="{FF2B5EF4-FFF2-40B4-BE49-F238E27FC236}">
                <a16:creationId xmlns:a16="http://schemas.microsoft.com/office/drawing/2014/main" id="{488DF0AF-B78E-7B44-BF6D-BDF043C29E2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595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45135"/>
            <a:ext cx="10515600" cy="1325563"/>
          </a:xfrm>
        </p:spPr>
        <p:txBody>
          <a:bodyPr>
            <a:normAutofit/>
          </a:bodyPr>
          <a:lstStyle/>
          <a:p>
            <a:pPr algn="ctr"/>
            <a:r>
              <a:rPr lang="tr-TR" sz="2800" b="1" dirty="0">
                <a:solidFill>
                  <a:srgbClr val="C00000"/>
                </a:solidFill>
                <a:latin typeface="+mn-lt"/>
              </a:rPr>
              <a:t>Derste İzlenecek Film:</a:t>
            </a:r>
          </a:p>
        </p:txBody>
      </p:sp>
      <p:sp>
        <p:nvSpPr>
          <p:cNvPr id="3" name="İçerik Yer Tutucusu 2"/>
          <p:cNvSpPr>
            <a:spLocks noGrp="1"/>
          </p:cNvSpPr>
          <p:nvPr>
            <p:ph idx="1"/>
          </p:nvPr>
        </p:nvSpPr>
        <p:spPr>
          <a:xfrm>
            <a:off x="838200" y="2348140"/>
            <a:ext cx="10419608" cy="1535092"/>
          </a:xfrm>
        </p:spPr>
        <p:txBody>
          <a:bodyPr>
            <a:normAutofit/>
          </a:bodyPr>
          <a:lstStyle/>
          <a:p>
            <a:r>
              <a:rPr lang="tr-TR" sz="2400" i="1" dirty="0" err="1"/>
              <a:t>Persona</a:t>
            </a:r>
            <a:r>
              <a:rPr lang="tr-TR" sz="2400" dirty="0"/>
              <a:t> (</a:t>
            </a:r>
            <a:r>
              <a:rPr lang="tr-TR" sz="2400" dirty="0" err="1"/>
              <a:t>Ingmar</a:t>
            </a:r>
            <a:r>
              <a:rPr lang="tr-TR" sz="2400" dirty="0"/>
              <a:t> </a:t>
            </a:r>
            <a:r>
              <a:rPr lang="tr-TR" sz="2400" dirty="0" err="1"/>
              <a:t>Bergman</a:t>
            </a:r>
            <a:r>
              <a:rPr lang="tr-TR" sz="2400" dirty="0"/>
              <a:t>, 1966)</a:t>
            </a:r>
          </a:p>
          <a:p>
            <a:endParaRPr lang="tr-TR" sz="2400" dirty="0"/>
          </a:p>
          <a:p>
            <a:r>
              <a:rPr lang="tr-TR" sz="2400" dirty="0">
                <a:hlinkClick r:id="rId2" action="ppaction://hlinksldjump"/>
              </a:rPr>
              <a:t>https://www.youtube.com/watch?v=LUKV2QDvCWc</a:t>
            </a:r>
            <a:endParaRPr lang="tr-TR" sz="2400" dirty="0"/>
          </a:p>
          <a:p>
            <a:endParaRPr lang="tr-TR" sz="2400" dirty="0"/>
          </a:p>
        </p:txBody>
      </p:sp>
      <p:sp>
        <p:nvSpPr>
          <p:cNvPr id="4" name="Alt Bilgi Yer Tutucusu 3">
            <a:extLst>
              <a:ext uri="{FF2B5EF4-FFF2-40B4-BE49-F238E27FC236}">
                <a16:creationId xmlns:a16="http://schemas.microsoft.com/office/drawing/2014/main" id="{98E66338-78D6-4948-A8E1-ED0B1B863C0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2398014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709510"/>
            <a:ext cx="10515600" cy="1325563"/>
          </a:xfrm>
        </p:spPr>
        <p:txBody>
          <a:bodyPr>
            <a:normAutofit/>
          </a:bodyPr>
          <a:lstStyle/>
          <a:p>
            <a:pPr algn="ctr"/>
            <a:r>
              <a:rPr lang="tr-TR" sz="2800" b="1" u="sng" dirty="0">
                <a:solidFill>
                  <a:srgbClr val="C00000"/>
                </a:solidFill>
                <a:latin typeface="+mn-lt"/>
              </a:rPr>
              <a:t>Bu ders için okunacak kaynaklar (kaynakların tam künyesi ilk dersin içinde bulunmaktadır):</a:t>
            </a:r>
          </a:p>
        </p:txBody>
      </p:sp>
      <p:sp>
        <p:nvSpPr>
          <p:cNvPr id="3" name="İçerik Yer Tutucusu 2"/>
          <p:cNvSpPr>
            <a:spLocks noGrp="1"/>
          </p:cNvSpPr>
          <p:nvPr>
            <p:ph idx="1"/>
          </p:nvPr>
        </p:nvSpPr>
        <p:spPr>
          <a:xfrm>
            <a:off x="838200" y="2633147"/>
            <a:ext cx="10122725" cy="1843850"/>
          </a:xfrm>
        </p:spPr>
        <p:txBody>
          <a:bodyPr/>
          <a:lstStyle/>
          <a:p>
            <a:r>
              <a:rPr lang="tr-TR" dirty="0"/>
              <a:t>Oyunculuk ders notları.</a:t>
            </a:r>
          </a:p>
          <a:p>
            <a:pPr algn="just"/>
            <a:r>
              <a:rPr lang="tr-TR" dirty="0"/>
              <a:t>Hasan Akbulut’un makalesi.</a:t>
            </a:r>
          </a:p>
        </p:txBody>
      </p:sp>
      <p:sp>
        <p:nvSpPr>
          <p:cNvPr id="4" name="Alt Bilgi Yer Tutucusu 3">
            <a:extLst>
              <a:ext uri="{FF2B5EF4-FFF2-40B4-BE49-F238E27FC236}">
                <a16:creationId xmlns:a16="http://schemas.microsoft.com/office/drawing/2014/main" id="{C0910E98-AB27-A24C-98AB-0AE4027BC9B1}"/>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3364094489"/>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172</TotalTime>
  <Words>913</Words>
  <Application>Microsoft Macintosh PowerPoint</Application>
  <PresentationFormat>Geniş ekran</PresentationFormat>
  <Paragraphs>67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Oyunculuk</vt:lpstr>
      <vt:lpstr>Sinema ve Tiyatro Oyunculuğunun karşılaştırılması</vt:lpstr>
      <vt:lpstr>Oyunculuk Tarzları</vt:lpstr>
      <vt:lpstr>Oyunculukta Yöntemler</vt:lpstr>
      <vt:lpstr>Yıldız Sistemi</vt:lpstr>
      <vt:lpstr>Yıldız sistemi</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Oyunculuk</dc:title>
  <dc:creator>Microsoft Office Kullanıcısı</dc:creator>
  <cp:lastModifiedBy>Microsoft Office User</cp:lastModifiedBy>
  <cp:revision>20</cp:revision>
  <dcterms:created xsi:type="dcterms:W3CDTF">2020-01-14T17:43:59Z</dcterms:created>
  <dcterms:modified xsi:type="dcterms:W3CDTF">2020-03-23T09:56:49Z</dcterms:modified>
</cp:coreProperties>
</file>