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sldIdLst>
    <p:sldId id="256" r:id="rId2"/>
    <p:sldId id="269" r:id="rId3"/>
    <p:sldId id="270" r:id="rId4"/>
    <p:sldId id="271" r:id="rId5"/>
    <p:sldId id="272" r:id="rId6"/>
    <p:sldId id="273" r:id="rId7"/>
    <p:sldId id="274" r:id="rId8"/>
    <p:sldId id="275" r:id="rId9"/>
    <p:sldId id="277" r:id="rId10"/>
    <p:sldId id="279" r:id="rId11"/>
    <p:sldId id="280"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96" y="-4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E3D867-C834-4262-BC90-FE3BB2C1ACA8}" type="datetimeFigureOut">
              <a:rPr lang="tr-TR" smtClean="0"/>
              <a:pPr/>
              <a:t>9.8.2020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4AA91F-4E33-4983-9AE8-34E77FD8CE02}"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1ED7603-7167-4CCD-8D4B-23B8E9579132}"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ABAF287-AFC5-467E-9506-1D879D39F052}"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425DB76-B947-4F3C-83E9-2DDF60659836}"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FC677EF-6A0C-4281-84DA-8C9B53DDB623}"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B22865-B139-4DF9-BEF9-1640A244806B}"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2EBEECC-FE4C-4BC8-BA61-FAFF0B92A65D}" type="datetime1">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03C129C-4D5C-4C3D-9DF4-BFC94A253C19}" type="datetime1">
              <a:rPr lang="tr-TR" smtClean="0"/>
              <a:pPr/>
              <a:t>9.8.2020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689DC85-BC4B-4825-90B4-BABCC6F5633C}" type="datetime1">
              <a:rPr lang="tr-TR" smtClean="0"/>
              <a:pPr/>
              <a:t>9.8.2020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B33A55-3108-4C56-94A6-620AF91D07F8}" type="datetime1">
              <a:rPr lang="tr-TR" smtClean="0"/>
              <a:pPr/>
              <a:t>9.8.2020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72F9E0-01F5-467C-A0E9-92A60AF3949E}" type="datetime1">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38FEF3-6DB6-4C90-ABCB-4990ED569B7A}" type="datetime1">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8F87788-C2C6-4918-9CE4-DCCCAD1ADBF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2D0D9-65A2-4743-9B7B-0246E24CC0D4}" type="datetime1">
              <a:rPr lang="tr-TR" smtClean="0"/>
              <a:pPr/>
              <a:t>9.8.2020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F87788-C2C6-4918-9CE4-DCCCAD1ADBF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dsezgin@media.ankara.edu.t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Halkla İlişkiler Stratejileri</a:t>
            </a:r>
            <a:endParaRPr lang="tr-TR" dirty="0"/>
          </a:p>
        </p:txBody>
      </p:sp>
      <p:sp>
        <p:nvSpPr>
          <p:cNvPr id="3" name="Subtitle 2"/>
          <p:cNvSpPr>
            <a:spLocks noGrp="1"/>
          </p:cNvSpPr>
          <p:nvPr>
            <p:ph type="subTitle" idx="1"/>
          </p:nvPr>
        </p:nvSpPr>
        <p:spPr/>
        <p:txBody>
          <a:bodyPr/>
          <a:lstStyle/>
          <a:p>
            <a:r>
              <a:rPr lang="tr-TR" dirty="0" smtClean="0"/>
              <a:t>13. Hafta</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Farklılaşmış Düşünce Ekolü </a:t>
            </a:r>
            <a:endParaRPr lang="tr-TR" dirty="0"/>
          </a:p>
        </p:txBody>
      </p:sp>
      <p:sp>
        <p:nvSpPr>
          <p:cNvPr id="3" name="Content Placeholder 2"/>
          <p:cNvSpPr>
            <a:spLocks noGrp="1"/>
          </p:cNvSpPr>
          <p:nvPr>
            <p:ph idx="1"/>
          </p:nvPr>
        </p:nvSpPr>
        <p:spPr/>
        <p:txBody>
          <a:bodyPr/>
          <a:lstStyle/>
          <a:p>
            <a:r>
              <a:rPr lang="tr-TR" dirty="0" smtClean="0"/>
              <a:t>Kurumsal imaj ve kurumsal itibar kavramlarının farklı olduğu görüşü 1990’ların sonunda ileri sürülmüştür.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Farklılaşmış Düşünce Ekolü </a:t>
            </a:r>
            <a:endParaRPr lang="tr-TR" dirty="0"/>
          </a:p>
        </p:txBody>
      </p:sp>
      <p:sp>
        <p:nvSpPr>
          <p:cNvPr id="3" name="Content Placeholder 2"/>
          <p:cNvSpPr>
            <a:spLocks noGrp="1"/>
          </p:cNvSpPr>
          <p:nvPr>
            <p:ph idx="1"/>
          </p:nvPr>
        </p:nvSpPr>
        <p:spPr/>
        <p:txBody>
          <a:bodyPr/>
          <a:lstStyle/>
          <a:p>
            <a:r>
              <a:rPr lang="tr-TR" dirty="0" smtClean="0"/>
              <a:t>Bu düşünce ekolünde üç farklı bakış açısı bulunmaktadır.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Farklılaşmış Düşünce Ekolü </a:t>
            </a:r>
            <a:endParaRPr lang="tr-TR" dirty="0"/>
          </a:p>
        </p:txBody>
      </p:sp>
      <p:sp>
        <p:nvSpPr>
          <p:cNvPr id="3" name="Content Placeholder 2"/>
          <p:cNvSpPr>
            <a:spLocks noGrp="1"/>
          </p:cNvSpPr>
          <p:nvPr>
            <p:ph idx="1"/>
          </p:nvPr>
        </p:nvSpPr>
        <p:spPr/>
        <p:txBody>
          <a:bodyPr/>
          <a:lstStyle/>
          <a:p>
            <a:r>
              <a:rPr lang="tr-TR" dirty="0" smtClean="0"/>
              <a:t>İmaj kavramının yalan, sahte, gerçeğin dışında ve manipülasyon amaçlı kullanılabileceği düşüncesi bulunduğunu iddia eder.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Farklılaşmış Düşünce Ekolü </a:t>
            </a:r>
            <a:endParaRPr lang="tr-TR" dirty="0"/>
          </a:p>
        </p:txBody>
      </p:sp>
      <p:sp>
        <p:nvSpPr>
          <p:cNvPr id="3" name="Content Placeholder 2"/>
          <p:cNvSpPr>
            <a:spLocks noGrp="1"/>
          </p:cNvSpPr>
          <p:nvPr>
            <p:ph idx="1"/>
          </p:nvPr>
        </p:nvSpPr>
        <p:spPr/>
        <p:txBody>
          <a:bodyPr/>
          <a:lstStyle/>
          <a:p>
            <a:r>
              <a:rPr lang="tr-TR" dirty="0" smtClean="0"/>
              <a:t>İmajı yüzeysel bir girişim olarak; itibarı ise derin, kalıcı, esaslı tedbirler ve kamunun güvenini kazanmaya çalışmak olarak ele alır.</a:t>
            </a:r>
          </a:p>
          <a:p>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err="1" smtClean="0"/>
              <a:t>Fombrun</a:t>
            </a:r>
            <a:r>
              <a:rPr lang="tr-TR" b="1" dirty="0" smtClean="0"/>
              <a:t> ve Van </a:t>
            </a:r>
            <a:r>
              <a:rPr lang="tr-TR" b="1" dirty="0" err="1" smtClean="0"/>
              <a:t>Riel</a:t>
            </a:r>
            <a:r>
              <a:rPr lang="tr-TR" b="1" dirty="0" smtClean="0"/>
              <a:t> </a:t>
            </a:r>
            <a:endParaRPr lang="tr-TR" b="1" dirty="0"/>
          </a:p>
        </p:txBody>
      </p:sp>
      <p:sp>
        <p:nvSpPr>
          <p:cNvPr id="3" name="Content Placeholder 2"/>
          <p:cNvSpPr>
            <a:spLocks noGrp="1"/>
          </p:cNvSpPr>
          <p:nvPr>
            <p:ph idx="1"/>
          </p:nvPr>
        </p:nvSpPr>
        <p:spPr/>
        <p:txBody>
          <a:bodyPr/>
          <a:lstStyle/>
          <a:p>
            <a:r>
              <a:rPr lang="tr-TR" dirty="0" smtClean="0"/>
              <a:t>Kurumsal itibarı 6 farklı bakış açısı ile alıyor.</a:t>
            </a:r>
          </a:p>
          <a:p>
            <a:pPr>
              <a:buNone/>
            </a:pP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Ekonomik Bakış</a:t>
            </a:r>
            <a:endParaRPr lang="tr-TR" dirty="0"/>
          </a:p>
        </p:txBody>
      </p:sp>
      <p:sp>
        <p:nvSpPr>
          <p:cNvPr id="3" name="Content Placeholder 2"/>
          <p:cNvSpPr>
            <a:spLocks noGrp="1"/>
          </p:cNvSpPr>
          <p:nvPr>
            <p:ph idx="1"/>
          </p:nvPr>
        </p:nvSpPr>
        <p:spPr/>
        <p:txBody>
          <a:bodyPr/>
          <a:lstStyle/>
          <a:p>
            <a:r>
              <a:rPr lang="tr-TR" dirty="0" smtClean="0"/>
              <a:t>Ekonomik bakış açısına göre itibar kavramı, ekonomistler tarafından kurumun bir “özelliği” ve kurum hakkında bir “işaret” olarak nitelendirilmektedir. </a:t>
            </a:r>
          </a:p>
          <a:p>
            <a:r>
              <a:rPr lang="tr-TR" dirty="0" smtClean="0"/>
              <a:t>Diğer bir deyişle, önemli olan itibarın bilgi içeriğidir. </a:t>
            </a:r>
          </a:p>
          <a:p>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15</a:t>
            </a:fld>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Ekonomik Bakış</a:t>
            </a:r>
            <a:endParaRPr lang="tr-TR" dirty="0"/>
          </a:p>
        </p:txBody>
      </p:sp>
      <p:sp>
        <p:nvSpPr>
          <p:cNvPr id="3" name="Content Placeholder 2"/>
          <p:cNvSpPr>
            <a:spLocks noGrp="1"/>
          </p:cNvSpPr>
          <p:nvPr>
            <p:ph idx="1"/>
          </p:nvPr>
        </p:nvSpPr>
        <p:spPr/>
        <p:txBody>
          <a:bodyPr/>
          <a:lstStyle/>
          <a:p>
            <a:r>
              <a:rPr lang="tr-TR" dirty="0" smtClean="0"/>
              <a:t>Bu bakışa göre, hedef kitlenin kuruma ait bilgilere sahip olmamasından kaynaklanan bilgi asimetrisine dayalı endişe, bir “vekil” aracılığı ile  giderilmelidir.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Ekonomik Bakış</a:t>
            </a:r>
            <a:endParaRPr lang="tr-TR" dirty="0"/>
          </a:p>
        </p:txBody>
      </p:sp>
      <p:sp>
        <p:nvSpPr>
          <p:cNvPr id="3" name="Content Placeholder 2"/>
          <p:cNvSpPr>
            <a:spLocks noGrp="1"/>
          </p:cNvSpPr>
          <p:nvPr>
            <p:ph idx="1"/>
          </p:nvPr>
        </p:nvSpPr>
        <p:spPr/>
        <p:txBody>
          <a:bodyPr/>
          <a:lstStyle/>
          <a:p>
            <a:r>
              <a:rPr lang="tr-TR" dirty="0" smtClean="0"/>
              <a:t>Böyle bir durumda kurum dışında yer alanlar vekil olarak kurumun itibarını dikkate almaktadır.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17</a:t>
            </a:fld>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Ekonomik Bakış</a:t>
            </a:r>
            <a:endParaRPr lang="tr-TR" dirty="0"/>
          </a:p>
        </p:txBody>
      </p:sp>
      <p:sp>
        <p:nvSpPr>
          <p:cNvPr id="3" name="Content Placeholder 2"/>
          <p:cNvSpPr>
            <a:spLocks noGrp="1"/>
          </p:cNvSpPr>
          <p:nvPr>
            <p:ph idx="1"/>
          </p:nvPr>
        </p:nvSpPr>
        <p:spPr/>
        <p:txBody>
          <a:bodyPr/>
          <a:lstStyle/>
          <a:p>
            <a:r>
              <a:rPr lang="tr-TR" dirty="0" smtClean="0"/>
              <a:t>Ürün ya da hizmetin söylendiği kadar kaliteli olup olmadığına dair bilgiye sahip olmayan müşteriler, bu bilgi asimetrisi içinde kurumun itibarına güvenmektedir.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18</a:t>
            </a:fld>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Ekonomik Bakış</a:t>
            </a:r>
            <a:endParaRPr lang="tr-TR" dirty="0"/>
          </a:p>
        </p:txBody>
      </p:sp>
      <p:sp>
        <p:nvSpPr>
          <p:cNvPr id="3" name="Content Placeholder 2"/>
          <p:cNvSpPr>
            <a:spLocks noGrp="1"/>
          </p:cNvSpPr>
          <p:nvPr>
            <p:ph idx="1"/>
          </p:nvPr>
        </p:nvSpPr>
        <p:spPr/>
        <p:txBody>
          <a:bodyPr/>
          <a:lstStyle/>
          <a:p>
            <a:r>
              <a:rPr lang="tr-TR" dirty="0" err="1" smtClean="0"/>
              <a:t>Fombrun</a:t>
            </a:r>
            <a:r>
              <a:rPr lang="tr-TR" dirty="0" smtClean="0"/>
              <a:t> ve Van </a:t>
            </a:r>
            <a:r>
              <a:rPr lang="tr-TR" dirty="0" err="1" smtClean="0"/>
              <a:t>Riel’a</a:t>
            </a:r>
            <a:r>
              <a:rPr lang="tr-TR" dirty="0" smtClean="0"/>
              <a:t> göre, bir kurum itibar inşasına daha önceden yatırım yapmışsa, ürün ya da hizmetlerini daha yüksek fiyata satabilmektedir.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19</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endParaRPr lang="tr-TR" dirty="0"/>
          </a:p>
        </p:txBody>
      </p:sp>
      <p:sp>
        <p:nvSpPr>
          <p:cNvPr id="3" name="Content Placeholder 2"/>
          <p:cNvSpPr>
            <a:spLocks noGrp="1"/>
          </p:cNvSpPr>
          <p:nvPr>
            <p:ph idx="1"/>
          </p:nvPr>
        </p:nvSpPr>
        <p:spPr/>
        <p:txBody>
          <a:bodyPr>
            <a:normAutofit/>
          </a:bodyPr>
          <a:lstStyle/>
          <a:p>
            <a:r>
              <a:rPr lang="tr-TR" dirty="0" smtClean="0"/>
              <a:t>Bir kuruluşun itibarı çok geniş bir alanı kapsamaktadır. Marka yönetimi, şirket kültürü, yönetim bilinci, sosyal anlayışlar, şirketlerin sermaye yeterlilikleri kuruluşların itibarını önemli bir şekilde etkilemektedir.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Stratejik Bakış </a:t>
            </a:r>
            <a:endParaRPr lang="tr-TR" dirty="0"/>
          </a:p>
        </p:txBody>
      </p:sp>
      <p:sp>
        <p:nvSpPr>
          <p:cNvPr id="3" name="Content Placeholder 2"/>
          <p:cNvSpPr>
            <a:spLocks noGrp="1"/>
          </p:cNvSpPr>
          <p:nvPr>
            <p:ph idx="1"/>
          </p:nvPr>
        </p:nvSpPr>
        <p:spPr/>
        <p:txBody>
          <a:bodyPr/>
          <a:lstStyle/>
          <a:p>
            <a:r>
              <a:rPr lang="tr-TR" dirty="0" smtClean="0"/>
              <a:t>Stratejik bakış açısına göre itibar kavramı hem değerli bir varlık hem de hareketliliği frenleyen bir unsur olarak kabul edilir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20</a:t>
            </a:fld>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Stratejik Bakış </a:t>
            </a:r>
            <a:endParaRPr lang="tr-TR" dirty="0"/>
          </a:p>
        </p:txBody>
      </p:sp>
      <p:sp>
        <p:nvSpPr>
          <p:cNvPr id="3" name="Content Placeholder 2"/>
          <p:cNvSpPr>
            <a:spLocks noGrp="1"/>
          </p:cNvSpPr>
          <p:nvPr>
            <p:ph idx="1"/>
          </p:nvPr>
        </p:nvSpPr>
        <p:spPr/>
        <p:txBody>
          <a:bodyPr/>
          <a:lstStyle/>
          <a:p>
            <a:r>
              <a:rPr lang="tr-TR" dirty="0" smtClean="0"/>
              <a:t>İtibar görünür olmayan, elle tutulamayan, ancak değeri yüksek bir varlık olarak kuruluş için önemli bir unsurdur.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21</a:t>
            </a:fld>
            <a:endParaRPr lang="tr-T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Stratejik Bakış </a:t>
            </a:r>
            <a:endParaRPr lang="tr-TR" dirty="0"/>
          </a:p>
        </p:txBody>
      </p:sp>
      <p:sp>
        <p:nvSpPr>
          <p:cNvPr id="3" name="Content Placeholder 2"/>
          <p:cNvSpPr>
            <a:spLocks noGrp="1"/>
          </p:cNvSpPr>
          <p:nvPr>
            <p:ph idx="1"/>
          </p:nvPr>
        </p:nvSpPr>
        <p:spPr/>
        <p:txBody>
          <a:bodyPr/>
          <a:lstStyle/>
          <a:p>
            <a:r>
              <a:rPr lang="tr-TR" dirty="0" smtClean="0"/>
              <a:t>İtibar yönetiminde iyi bir stratejiye sahip olmak önemli bir adımdır. </a:t>
            </a:r>
          </a:p>
          <a:p>
            <a:r>
              <a:rPr lang="tr-TR" dirty="0" smtClean="0"/>
              <a:t>Strateji belirlenirken itibarın gelişmesi ve rakipler karşısında mevcut itibarın güçlenmesi için yapılacak çalışmalara kaynak ayrılması gereklidir.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22</a:t>
            </a:fld>
            <a:endParaRPr lang="tr-T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Pazarlama Bakışı </a:t>
            </a:r>
            <a:endParaRPr lang="tr-TR" dirty="0"/>
          </a:p>
        </p:txBody>
      </p:sp>
      <p:sp>
        <p:nvSpPr>
          <p:cNvPr id="3" name="Content Placeholder 2"/>
          <p:cNvSpPr>
            <a:spLocks noGrp="1"/>
          </p:cNvSpPr>
          <p:nvPr>
            <p:ph idx="1"/>
          </p:nvPr>
        </p:nvSpPr>
        <p:spPr/>
        <p:txBody>
          <a:bodyPr/>
          <a:lstStyle/>
          <a:p>
            <a:r>
              <a:rPr lang="tr-TR" dirty="0" smtClean="0"/>
              <a:t>Olumlu ve güçlü bir itibara sahip olmak bir kuruluşun pazarlama araçlarının etkinliğini artırmaktadır.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23</a:t>
            </a:fld>
            <a:endParaRPr lang="tr-T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Pazarlama Bakışı </a:t>
            </a:r>
            <a:endParaRPr lang="tr-TR" dirty="0"/>
          </a:p>
        </p:txBody>
      </p:sp>
      <p:sp>
        <p:nvSpPr>
          <p:cNvPr id="3" name="Content Placeholder 2"/>
          <p:cNvSpPr>
            <a:spLocks noGrp="1"/>
          </p:cNvSpPr>
          <p:nvPr>
            <p:ph idx="1"/>
          </p:nvPr>
        </p:nvSpPr>
        <p:spPr/>
        <p:txBody>
          <a:bodyPr/>
          <a:lstStyle/>
          <a:p>
            <a:r>
              <a:rPr lang="tr-TR" dirty="0" smtClean="0"/>
              <a:t>Bir kurumun itibarı marka yönetimi, kurum kültürü, yönetim bilinci, sosyal anlayışlar, kurumun sermaye yeterlilikleri gibi çok geniş bir alanı kapsamaktadır.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24</a:t>
            </a:fld>
            <a:endParaRPr lang="tr-T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Pazarlama Bakışı </a:t>
            </a:r>
            <a:endParaRPr lang="tr-TR" dirty="0"/>
          </a:p>
        </p:txBody>
      </p:sp>
      <p:sp>
        <p:nvSpPr>
          <p:cNvPr id="3" name="Content Placeholder 2"/>
          <p:cNvSpPr>
            <a:spLocks noGrp="1"/>
          </p:cNvSpPr>
          <p:nvPr>
            <p:ph idx="1"/>
          </p:nvPr>
        </p:nvSpPr>
        <p:spPr/>
        <p:txBody>
          <a:bodyPr/>
          <a:lstStyle/>
          <a:p>
            <a:r>
              <a:rPr lang="tr-TR" dirty="0" smtClean="0"/>
              <a:t>Aynı zamanda bir kurumun itibarını kurumsal kimliği, imajı, kurum kültürü, kurumsal dizaynı, logosu, rengi, tipografisi, kurumsal iletişim ve kurumsal davranışı da belirlemekte ve etkilemektedir.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25</a:t>
            </a:fld>
            <a:endParaRPr lang="tr-T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Pazarlama Bakışı </a:t>
            </a:r>
            <a:endParaRPr lang="tr-TR" dirty="0"/>
          </a:p>
        </p:txBody>
      </p:sp>
      <p:sp>
        <p:nvSpPr>
          <p:cNvPr id="3" name="Content Placeholder 2"/>
          <p:cNvSpPr>
            <a:spLocks noGrp="1"/>
          </p:cNvSpPr>
          <p:nvPr>
            <p:ph idx="1"/>
          </p:nvPr>
        </p:nvSpPr>
        <p:spPr/>
        <p:txBody>
          <a:bodyPr/>
          <a:lstStyle/>
          <a:p>
            <a:r>
              <a:rPr lang="tr-TR" dirty="0" smtClean="0"/>
              <a:t>Hedef kitlenin ürün veya hizmetle ilgili olarak marka bağlılığı istendiği takdirde hedef kitleye tanıdık gelen, hedef kitle tarafından tercih edilen, sevilen, sağlam ve kendine özgü çağrışımlar yaratan bir marka yaratılmaya çalışılmalıdır.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26</a:t>
            </a:fld>
            <a:endParaRPr lang="tr-T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Örgütsel Bakış</a:t>
            </a:r>
            <a:endParaRPr lang="tr-TR" dirty="0"/>
          </a:p>
        </p:txBody>
      </p:sp>
      <p:sp>
        <p:nvSpPr>
          <p:cNvPr id="3" name="Content Placeholder 2"/>
          <p:cNvSpPr>
            <a:spLocks noGrp="1"/>
          </p:cNvSpPr>
          <p:nvPr>
            <p:ph idx="1"/>
          </p:nvPr>
        </p:nvSpPr>
        <p:spPr/>
        <p:txBody>
          <a:bodyPr/>
          <a:lstStyle/>
          <a:p>
            <a:r>
              <a:rPr lang="tr-TR" dirty="0" smtClean="0"/>
              <a:t>Bir kurumun kültürü ve kimliği, o kurumun kişi ve kuruluşlarla iş yapma biçimlerini, kurum yöneticilerinin paydaşlarıyla olan ilişkilerini şekillendirir.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27</a:t>
            </a:fld>
            <a:endParaRPr lang="tr-T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Örgütsel Bakış</a:t>
            </a:r>
            <a:endParaRPr lang="tr-TR" dirty="0"/>
          </a:p>
        </p:txBody>
      </p:sp>
      <p:sp>
        <p:nvSpPr>
          <p:cNvPr id="3" name="Content Placeholder 2"/>
          <p:cNvSpPr>
            <a:spLocks noGrp="1"/>
          </p:cNvSpPr>
          <p:nvPr>
            <p:ph idx="1"/>
          </p:nvPr>
        </p:nvSpPr>
        <p:spPr/>
        <p:txBody>
          <a:bodyPr/>
          <a:lstStyle/>
          <a:p>
            <a:r>
              <a:rPr lang="tr-TR" dirty="0" smtClean="0"/>
              <a:t>Aynı zamanda kurum yöneticilerinin çevreyi kavrayış ve kurumsal beklentilerini, kurum dışından gelen görüşleri nasıl yorumladıklarını da etkiler.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28</a:t>
            </a:fld>
            <a:endParaRPr lang="tr-T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Örgütsel Bakış</a:t>
            </a:r>
            <a:endParaRPr lang="tr-TR" dirty="0"/>
          </a:p>
        </p:txBody>
      </p:sp>
      <p:sp>
        <p:nvSpPr>
          <p:cNvPr id="3" name="Content Placeholder 2"/>
          <p:cNvSpPr>
            <a:spLocks noGrp="1"/>
          </p:cNvSpPr>
          <p:nvPr>
            <p:ph idx="1"/>
          </p:nvPr>
        </p:nvSpPr>
        <p:spPr/>
        <p:txBody>
          <a:bodyPr/>
          <a:lstStyle/>
          <a:p>
            <a:r>
              <a:rPr lang="tr-TR" dirty="0" smtClean="0"/>
              <a:t>Bir kurum iyi bir itibar, kurum kültürü ve kurum kimliğine sahip olduğu takdirde çok sayıda nitelikli personel adayına da sahip olacaktır.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29</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endParaRPr lang="tr-TR" dirty="0"/>
          </a:p>
        </p:txBody>
      </p:sp>
      <p:sp>
        <p:nvSpPr>
          <p:cNvPr id="3" name="Content Placeholder 2"/>
          <p:cNvSpPr>
            <a:spLocks noGrp="1"/>
          </p:cNvSpPr>
          <p:nvPr>
            <p:ph idx="1"/>
          </p:nvPr>
        </p:nvSpPr>
        <p:spPr/>
        <p:txBody>
          <a:bodyPr>
            <a:normAutofit/>
          </a:bodyPr>
          <a:lstStyle/>
          <a:p>
            <a:r>
              <a:rPr lang="tr-TR" dirty="0" smtClean="0"/>
              <a:t>Kurumsal itibar, müşterilerin yatırımcıların, çalışanların ve hedef kitlelerin kurum hakkındaki iyi veya kötü, zayıf veya güçlü gibi duygusal ve etkileyici tepkilerini ifade eder (</a:t>
            </a:r>
            <a:r>
              <a:rPr lang="tr-TR" dirty="0" err="1" smtClean="0"/>
              <a:t>Formbrun</a:t>
            </a:r>
            <a:r>
              <a:rPr lang="tr-TR" dirty="0" smtClean="0"/>
              <a:t>, 1996: 37). </a:t>
            </a:r>
          </a:p>
        </p:txBody>
      </p:sp>
      <p:sp>
        <p:nvSpPr>
          <p:cNvPr id="4" name="Slide Number Placeholder 3"/>
          <p:cNvSpPr>
            <a:spLocks noGrp="1"/>
          </p:cNvSpPr>
          <p:nvPr>
            <p:ph type="sldNum" sz="quarter" idx="12"/>
          </p:nvPr>
        </p:nvSpPr>
        <p:spPr/>
        <p:txBody>
          <a:bodyPr/>
          <a:lstStyle/>
          <a:p>
            <a:fld id="{08F87788-C2C6-4918-9CE4-DCCCAD1ADBFE}" type="slidenum">
              <a:rPr lang="tr-TR" smtClean="0"/>
              <a:pPr/>
              <a:t>3</a:t>
            </a:fld>
            <a:endParaRPr lang="tr-T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Sosyolojik Bakış</a:t>
            </a:r>
            <a:endParaRPr lang="tr-TR" dirty="0"/>
          </a:p>
        </p:txBody>
      </p:sp>
      <p:sp>
        <p:nvSpPr>
          <p:cNvPr id="3" name="Content Placeholder 2"/>
          <p:cNvSpPr>
            <a:spLocks noGrp="1"/>
          </p:cNvSpPr>
          <p:nvPr>
            <p:ph idx="1"/>
          </p:nvPr>
        </p:nvSpPr>
        <p:spPr/>
        <p:txBody>
          <a:bodyPr/>
          <a:lstStyle/>
          <a:p>
            <a:r>
              <a:rPr lang="tr-TR" dirty="0" smtClean="0"/>
              <a:t>Sosyoloji bakış açısına göre itibar kavramı (hem bireysel hem kurumsal) bir sosyal olgu, modern toplumun bir karakteristiği ve aynı zamanda sosyal kontrol mekanizması olarak ele alınmaktadır.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30</a:t>
            </a:fld>
            <a:endParaRPr lang="tr-T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Muhasebe Bakışı</a:t>
            </a:r>
            <a:endParaRPr lang="tr-TR" dirty="0"/>
          </a:p>
        </p:txBody>
      </p:sp>
      <p:sp>
        <p:nvSpPr>
          <p:cNvPr id="3" name="Content Placeholder 2"/>
          <p:cNvSpPr>
            <a:spLocks noGrp="1"/>
          </p:cNvSpPr>
          <p:nvPr>
            <p:ph idx="1"/>
          </p:nvPr>
        </p:nvSpPr>
        <p:spPr/>
        <p:txBody>
          <a:bodyPr/>
          <a:lstStyle/>
          <a:p>
            <a:r>
              <a:rPr lang="tr-TR" dirty="0" smtClean="0"/>
              <a:t>Elle dokunulamayan, somut olmayan varlıkların mevcudiyetlerinin belgelenmesi konusunda yetersizlik vardır. Bir kurumun itibarı, muhasebe bakış açısından belgelenmesi imkân dahilinde olmayan bir varlıktır.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31</a:t>
            </a:fld>
            <a:endParaRPr lang="tr-T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Bütünleşik Bakış</a:t>
            </a:r>
            <a:endParaRPr lang="tr-TR" dirty="0"/>
          </a:p>
        </p:txBody>
      </p:sp>
      <p:sp>
        <p:nvSpPr>
          <p:cNvPr id="3" name="Content Placeholder 2"/>
          <p:cNvSpPr>
            <a:spLocks noGrp="1"/>
          </p:cNvSpPr>
          <p:nvPr>
            <p:ph idx="1"/>
          </p:nvPr>
        </p:nvSpPr>
        <p:spPr/>
        <p:txBody>
          <a:bodyPr/>
          <a:lstStyle/>
          <a:p>
            <a:r>
              <a:rPr lang="tr-TR" dirty="0" err="1" smtClean="0"/>
              <a:t>Fombrun</a:t>
            </a:r>
            <a:r>
              <a:rPr lang="tr-TR" dirty="0" smtClean="0"/>
              <a:t> ve Van </a:t>
            </a:r>
            <a:r>
              <a:rPr lang="tr-TR" dirty="0" err="1" smtClean="0"/>
              <a:t>Riel</a:t>
            </a:r>
            <a:r>
              <a:rPr lang="tr-TR" dirty="0" smtClean="0"/>
              <a:t>, beş bakış açısını birlikte ele alarak, altıncı bir bakış açısı olarak bütünleşik bir bakış açısını önerir.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32</a:t>
            </a:fld>
            <a:endParaRPr lang="tr-T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Bütünleşik Bakış</a:t>
            </a:r>
            <a:endParaRPr lang="tr-TR" dirty="0"/>
          </a:p>
        </p:txBody>
      </p:sp>
      <p:sp>
        <p:nvSpPr>
          <p:cNvPr id="3" name="Content Placeholder 2"/>
          <p:cNvSpPr>
            <a:spLocks noGrp="1"/>
          </p:cNvSpPr>
          <p:nvPr>
            <p:ph idx="1"/>
          </p:nvPr>
        </p:nvSpPr>
        <p:spPr/>
        <p:txBody>
          <a:bodyPr/>
          <a:lstStyle/>
          <a:p>
            <a:r>
              <a:rPr lang="tr-TR" dirty="0" err="1" smtClean="0"/>
              <a:t>Fombrun</a:t>
            </a:r>
            <a:r>
              <a:rPr lang="tr-TR" dirty="0" smtClean="0"/>
              <a:t> ve Van </a:t>
            </a:r>
            <a:r>
              <a:rPr lang="tr-TR" dirty="0" err="1" smtClean="0"/>
              <a:t>Riel’a</a:t>
            </a:r>
            <a:r>
              <a:rPr lang="tr-TR" dirty="0" smtClean="0"/>
              <a:t> göre, açıklanan beş bakış açısı birlikte ele alındığında itibar kavramının firmalara duyulan güven ve itimadın öznel ve ortaklaşa bir değerlendirmesi olduğu söylenebilir.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33</a:t>
            </a:fld>
            <a:endParaRPr lang="tr-T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smtClean="0"/>
              <a:t>Ve bahar dönemi biter...</a:t>
            </a:r>
          </a:p>
          <a:p>
            <a:r>
              <a:rPr lang="tr-TR" dirty="0" smtClean="0"/>
              <a:t>Ara sınav için verdiğim tüm ödevleri 15Mayıs’a kadar,</a:t>
            </a:r>
          </a:p>
          <a:p>
            <a:r>
              <a:rPr lang="tr-TR" dirty="0" smtClean="0"/>
              <a:t>Final sınavı için vereceğim ödevi 1Haziran akşamına kadar</a:t>
            </a:r>
          </a:p>
          <a:p>
            <a:r>
              <a:rPr lang="tr-TR" dirty="0" err="1" smtClean="0">
                <a:hlinkClick r:id="rId2"/>
              </a:rPr>
              <a:t>dsezgin</a:t>
            </a:r>
            <a:r>
              <a:rPr lang="tr-TR" dirty="0" smtClean="0">
                <a:hlinkClick r:id="rId2"/>
              </a:rPr>
              <a:t>@</a:t>
            </a:r>
            <a:r>
              <a:rPr lang="tr-TR" dirty="0" err="1" smtClean="0">
                <a:hlinkClick r:id="rId2"/>
              </a:rPr>
              <a:t>media</a:t>
            </a:r>
            <a:r>
              <a:rPr lang="tr-TR" dirty="0" smtClean="0">
                <a:hlinkClick r:id="rId2"/>
              </a:rPr>
              <a:t>.</a:t>
            </a:r>
            <a:r>
              <a:rPr lang="tr-TR" dirty="0" err="1" smtClean="0">
                <a:hlinkClick r:id="rId2"/>
              </a:rPr>
              <a:t>ankara</a:t>
            </a:r>
            <a:r>
              <a:rPr lang="tr-TR" dirty="0" smtClean="0">
                <a:hlinkClick r:id="rId2"/>
              </a:rPr>
              <a:t>.edu.tr</a:t>
            </a:r>
            <a:endParaRPr lang="tr-TR" dirty="0" smtClean="0"/>
          </a:p>
          <a:p>
            <a:pPr>
              <a:buNone/>
            </a:pPr>
            <a:r>
              <a:rPr lang="tr-TR" dirty="0"/>
              <a:t>a</a:t>
            </a:r>
            <a:r>
              <a:rPr lang="tr-TR" dirty="0" smtClean="0"/>
              <a:t>dresine gönderin...</a:t>
            </a:r>
          </a:p>
          <a:p>
            <a:pPr>
              <a:buNone/>
            </a:pPr>
            <a:r>
              <a:rPr lang="tr-TR" smtClean="0"/>
              <a:t>Sağlıkla kalın....</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34</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smtClean="0"/>
              <a:t>Kısaca, toplum tarafından beğenilen takdir edilen bir şirket olmanın karşılığıdır.</a:t>
            </a:r>
          </a:p>
          <a:p>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smtClean="0"/>
              <a:t>Politika eksikliği</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smtClean="0"/>
              <a:t>Giden itibar geri gelir mi?</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6</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sz="3200" b="1" dirty="0" smtClean="0"/>
              <a:t>Kurumsal İtibar Konusunda Farklı Yaklaşımlar</a:t>
            </a:r>
            <a:endParaRPr lang="tr-TR" sz="3200" dirty="0"/>
          </a:p>
        </p:txBody>
      </p:sp>
      <p:sp>
        <p:nvSpPr>
          <p:cNvPr id="3" name="Content Placeholder 2"/>
          <p:cNvSpPr>
            <a:spLocks noGrp="1"/>
          </p:cNvSpPr>
          <p:nvPr>
            <p:ph idx="1"/>
          </p:nvPr>
        </p:nvSpPr>
        <p:spPr/>
        <p:txBody>
          <a:bodyPr/>
          <a:lstStyle/>
          <a:p>
            <a:r>
              <a:rPr lang="tr-TR" dirty="0" smtClean="0"/>
              <a:t>Kurumsal imaj ve kurumsal itibar kavramlarının eş anlamlı olduğu görüşünü savunan ve,</a:t>
            </a:r>
          </a:p>
          <a:p>
            <a:r>
              <a:rPr lang="tr-TR" dirty="0" smtClean="0"/>
              <a:t>Her iki kavramın birbirinden tamamen farklı ancak bağlantılı kavramlar olduğunu düşünen iki temel görüşün hakim olduğu dikkat çekmektedir.</a:t>
            </a:r>
          </a:p>
          <a:p>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7</a:t>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Eş Anlamlı Düşünce Ekolü</a:t>
            </a:r>
            <a:endParaRPr lang="tr-TR" dirty="0"/>
          </a:p>
        </p:txBody>
      </p:sp>
      <p:sp>
        <p:nvSpPr>
          <p:cNvPr id="3" name="Content Placeholder 2"/>
          <p:cNvSpPr>
            <a:spLocks noGrp="1"/>
          </p:cNvSpPr>
          <p:nvPr>
            <p:ph idx="1"/>
          </p:nvPr>
        </p:nvSpPr>
        <p:spPr/>
        <p:txBody>
          <a:bodyPr/>
          <a:lstStyle/>
          <a:p>
            <a:r>
              <a:rPr lang="tr-TR" dirty="0" smtClean="0"/>
              <a:t>Bu görüşe sahip olan araştırmacılar kurumsal itibar ve kurumsal imaj kavramlarını eş anlamlı olarak tanımlamaktadır. </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tr-TR" b="1" dirty="0" smtClean="0"/>
              <a:t>Eş Anlamlı Düşünce Ekolü</a:t>
            </a:r>
            <a:endParaRPr lang="tr-TR" dirty="0"/>
          </a:p>
        </p:txBody>
      </p:sp>
      <p:sp>
        <p:nvSpPr>
          <p:cNvPr id="3" name="Content Placeholder 2"/>
          <p:cNvSpPr>
            <a:spLocks noGrp="1"/>
          </p:cNvSpPr>
          <p:nvPr>
            <p:ph idx="1"/>
          </p:nvPr>
        </p:nvSpPr>
        <p:spPr/>
        <p:txBody>
          <a:bodyPr/>
          <a:lstStyle/>
          <a:p>
            <a:r>
              <a:rPr lang="tr-TR" dirty="0" smtClean="0"/>
              <a:t>Kurumsal imajın, anlık bir resimden çok, biriken bir değer olduğunu savunan bu görüşte, 1960’lar 1970’lerde kurumsal imaj kavramının tercih edildiği, kurumsal itibar kavramına yer verilmediği ifade edilmektedir.</a:t>
            </a:r>
            <a:endParaRPr lang="tr-TR" dirty="0"/>
          </a:p>
        </p:txBody>
      </p:sp>
      <p:sp>
        <p:nvSpPr>
          <p:cNvPr id="4" name="Slide Number Placeholder 3"/>
          <p:cNvSpPr>
            <a:spLocks noGrp="1"/>
          </p:cNvSpPr>
          <p:nvPr>
            <p:ph type="sldNum" sz="quarter" idx="12"/>
          </p:nvPr>
        </p:nvSpPr>
        <p:spPr/>
        <p:txBody>
          <a:bodyPr/>
          <a:lstStyle/>
          <a:p>
            <a:fld id="{08F87788-C2C6-4918-9CE4-DCCCAD1ADBFE}" type="slidenum">
              <a:rPr lang="tr-TR" smtClean="0"/>
              <a:pPr/>
              <a:t>9</a:t>
            </a:fld>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834</Words>
  <Application>Microsoft Office PowerPoint</Application>
  <PresentationFormat>On-screen Show (4:3)</PresentationFormat>
  <Paragraphs>103</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Halkla İlişkiler Stratejileri</vt:lpstr>
      <vt:lpstr>Slide 2</vt:lpstr>
      <vt:lpstr>Slide 3</vt:lpstr>
      <vt:lpstr>Slide 4</vt:lpstr>
      <vt:lpstr>Slide 5</vt:lpstr>
      <vt:lpstr>Slide 6</vt:lpstr>
      <vt:lpstr>Kurumsal İtibar Konusunda Farklı Yaklaşımlar</vt:lpstr>
      <vt:lpstr>Eş Anlamlı Düşünce Ekolü</vt:lpstr>
      <vt:lpstr>Eş Anlamlı Düşünce Ekolü</vt:lpstr>
      <vt:lpstr>Farklılaşmış Düşünce Ekolü </vt:lpstr>
      <vt:lpstr>Farklılaşmış Düşünce Ekolü </vt:lpstr>
      <vt:lpstr>Farklılaşmış Düşünce Ekolü </vt:lpstr>
      <vt:lpstr>Farklılaşmış Düşünce Ekolü </vt:lpstr>
      <vt:lpstr>Fombrun ve Van Riel </vt:lpstr>
      <vt:lpstr>Ekonomik Bakış</vt:lpstr>
      <vt:lpstr>Ekonomik Bakış</vt:lpstr>
      <vt:lpstr>Ekonomik Bakış</vt:lpstr>
      <vt:lpstr>Ekonomik Bakış</vt:lpstr>
      <vt:lpstr>Ekonomik Bakış</vt:lpstr>
      <vt:lpstr>Stratejik Bakış </vt:lpstr>
      <vt:lpstr>Stratejik Bakış </vt:lpstr>
      <vt:lpstr>Stratejik Bakış </vt:lpstr>
      <vt:lpstr>Pazarlama Bakışı </vt:lpstr>
      <vt:lpstr>Pazarlama Bakışı </vt:lpstr>
      <vt:lpstr>Pazarlama Bakışı </vt:lpstr>
      <vt:lpstr>Pazarlama Bakışı </vt:lpstr>
      <vt:lpstr>Örgütsel Bakış</vt:lpstr>
      <vt:lpstr>Örgütsel Bakış</vt:lpstr>
      <vt:lpstr>Örgütsel Bakış</vt:lpstr>
      <vt:lpstr>Sosyolojik Bakış</vt:lpstr>
      <vt:lpstr>Muhasebe Bakışı</vt:lpstr>
      <vt:lpstr>Bütünleşik Bakış</vt:lpstr>
      <vt:lpstr>Bütünleşik Bakış</vt:lpstr>
      <vt:lpstr>Slide 34</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Stratejileri</dc:title>
  <dc:creator>Hewlett-Packard Company</dc:creator>
  <cp:lastModifiedBy>Hewlett-Packard Company</cp:lastModifiedBy>
  <cp:revision>2</cp:revision>
  <dcterms:created xsi:type="dcterms:W3CDTF">2020-05-12T07:33:54Z</dcterms:created>
  <dcterms:modified xsi:type="dcterms:W3CDTF">2020-08-09T06:49:32Z</dcterms:modified>
</cp:coreProperties>
</file>