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  <p:sldId id="258" r:id="rId3"/>
    <p:sldId id="263" r:id="rId4"/>
    <p:sldId id="264" r:id="rId5"/>
    <p:sldId id="265" r:id="rId6"/>
    <p:sldId id="266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6619244" cy="3329581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781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4800587"/>
            <a:ext cx="6619243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685800"/>
            <a:ext cx="6619244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5367325"/>
            <a:ext cx="6619242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0954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447800"/>
            <a:ext cx="6619244" cy="1981200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6619244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459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447800"/>
            <a:ext cx="5999486" cy="232337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3771174"/>
            <a:ext cx="5459737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lvl="0" indent="0">
              <a:buNone/>
            </a:pPr>
            <a:r>
              <a:rPr lang="tr-TR" dirty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4350657"/>
            <a:ext cx="6619244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721" y="971253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2613787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3970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3124201"/>
            <a:ext cx="6619245" cy="165318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6394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98120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66700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981200"/>
            <a:ext cx="220218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66700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981200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66700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82809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4250949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2209800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4827212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4250949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2209800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4827211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4250949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2209800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4827209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9583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14828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430214"/>
            <a:ext cx="1314451" cy="5826125"/>
          </a:xfrm>
        </p:spPr>
        <p:txBody>
          <a:bodyPr vert="eaVert" anchor="b" anchorCtr="0"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887414"/>
            <a:ext cx="5567362" cy="5368924"/>
          </a:xfrm>
        </p:spPr>
        <p:txBody>
          <a:bodyPr vert="eaVert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8348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4380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861734"/>
            <a:ext cx="6619243" cy="1915647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532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2060576"/>
            <a:ext cx="3297254" cy="41957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2056093"/>
            <a:ext cx="3297256" cy="420024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1150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7158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4782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73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447800"/>
            <a:ext cx="2550798" cy="144780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447800"/>
            <a:ext cx="3896998" cy="4572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3129281"/>
            <a:ext cx="2550797" cy="289559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281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854192"/>
            <a:ext cx="3819680" cy="1574808"/>
          </a:xfrm>
        </p:spPr>
        <p:txBody>
          <a:bodyPr anchor="b">
            <a:normAutofit/>
          </a:bodyPr>
          <a:lstStyle>
            <a:lvl1pPr algn="l">
              <a:defRPr sz="27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1143000"/>
            <a:ext cx="24003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3813734" cy="137160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922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6"/>
            <a:ext cx="302775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8"/>
            <a:ext cx="1141809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1"/>
            <a:ext cx="1202540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096000"/>
            <a:ext cx="745301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452718"/>
            <a:ext cx="705354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2052919"/>
            <a:ext cx="6709906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2905" y="1828801"/>
            <a:ext cx="99059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1206" y="3263398"/>
            <a:ext cx="3859795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4406" y="295730"/>
            <a:ext cx="62864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1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10898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28442" y="1060801"/>
            <a:ext cx="9104968" cy="2087581"/>
          </a:xfrm>
        </p:spPr>
        <p:txBody>
          <a:bodyPr/>
          <a:lstStyle/>
          <a:p>
            <a:r>
              <a:rPr lang="tr-TR" sz="5400" b="1" u="sng" dirty="0">
                <a:latin typeface="Constantia"/>
                <a:cs typeface="Calibri"/>
              </a:rPr>
              <a:t>A.Ü. GAMA MYO.  Elektrik ve Enerji Bölümü</a:t>
            </a:r>
            <a:r>
              <a:rPr lang="tr-TR" sz="5400" b="1" dirty="0">
                <a:latin typeface="Constantia"/>
                <a:cs typeface="Calibri"/>
              </a:rPr>
              <a:t> </a:t>
            </a:r>
            <a:endParaRPr lang="tr-TR" sz="5400">
              <a:latin typeface="Constantia"/>
              <a:cs typeface="Calibri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51442" y="3517379"/>
            <a:ext cx="6620968" cy="86142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z="4000" b="1" dirty="0"/>
              <a:t>Temel elektronik </a:t>
            </a:r>
          </a:p>
          <a:p>
            <a:r>
              <a:rPr lang="tr-TR" sz="4000" b="1"/>
              <a:t>12. hafta </a:t>
            </a:r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EC12C194-2704-4948-8A3C-041E817AE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540" y="18389"/>
            <a:ext cx="964542" cy="964542"/>
          </a:xfrm>
          <a:prstGeom prst="rect">
            <a:avLst/>
          </a:prstGeom>
        </p:spPr>
      </p:pic>
      <p:pic>
        <p:nvPicPr>
          <p:cNvPr id="6" name="Resim 6">
            <a:extLst>
              <a:ext uri="{FF2B5EF4-FFF2-40B4-BE49-F238E27FC236}">
                <a16:creationId xmlns:a16="http://schemas.microsoft.com/office/drawing/2014/main" id="{92C851BB-007E-4DAC-8FE5-F51CA7D412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8540" y="18389"/>
            <a:ext cx="964542" cy="96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731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3186243-DF50-42FE-93D5-2CF7EE35C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7523" y="1423102"/>
            <a:ext cx="7053542" cy="1400530"/>
          </a:xfrm>
        </p:spPr>
        <p:txBody>
          <a:bodyPr/>
          <a:lstStyle/>
          <a:p>
            <a:r>
              <a:rPr lang="tr-TR" sz="5400" b="1" u="sng" dirty="0"/>
              <a:t>İÇİNDEKİLER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CEBCA7-83EA-4F42-AE69-E37547333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508" y="2762045"/>
            <a:ext cx="8230504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z="4000" b="1" dirty="0"/>
              <a:t>FET'LERİN KUTUPLANMASI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E849A369-03F5-41F2-B6BD-78026BB23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" y="4011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BE9EA26D-307D-4A71-92D7-1302B5A36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8" y="4011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5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1B099E-275D-4109-A8B7-F51ABE09A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9716" y="380831"/>
            <a:ext cx="7053542" cy="1400530"/>
          </a:xfrm>
        </p:spPr>
        <p:txBody>
          <a:bodyPr/>
          <a:lstStyle/>
          <a:p>
            <a:r>
              <a:rPr lang="tr-TR" b="1" dirty="0"/>
              <a:t>FET'LERİN KUTUPLANMASI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6F7AC7-1FF9-40E1-B6A3-5EDFD48BC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144" y="1391560"/>
            <a:ext cx="8650849" cy="528816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JFET POLARMALANDIRILMASI (KUTUPLANMASI )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Sabit Polarma Devresi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3AD4F56-657C-461D-ABD0-64F711C02F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9" y="4010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0A3F7958-A1B7-4B73-9C53-1FAFC6A0D6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10"/>
            <a:ext cx="932090" cy="932090"/>
          </a:xfrm>
          <a:prstGeom prst="rect">
            <a:avLst/>
          </a:prstGeom>
        </p:spPr>
      </p:pic>
      <p:pic>
        <p:nvPicPr>
          <p:cNvPr id="4" name="Resim 5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BF33B1A9-0D9A-477B-8DAC-A768AC4656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796" y="2271154"/>
            <a:ext cx="2743200" cy="1913125"/>
          </a:xfrm>
          <a:prstGeom prst="rect">
            <a:avLst/>
          </a:prstGeom>
        </p:spPr>
      </p:pic>
      <p:pic>
        <p:nvPicPr>
          <p:cNvPr id="8" name="Resim 8">
            <a:extLst>
              <a:ext uri="{FF2B5EF4-FFF2-40B4-BE49-F238E27FC236}">
                <a16:creationId xmlns:a16="http://schemas.microsoft.com/office/drawing/2014/main" id="{8E59F537-ACD3-4C4A-AE4C-AF34C908E3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796" y="4189235"/>
            <a:ext cx="2743200" cy="193009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5006C115-37EE-4BB0-8FF7-61BEAF5BE6BB}"/>
              </a:ext>
            </a:extLst>
          </p:cNvPr>
          <p:cNvSpPr txBox="1"/>
          <p:nvPr/>
        </p:nvSpPr>
        <p:spPr>
          <a:xfrm>
            <a:off x="3186022" y="2848155"/>
            <a:ext cx="4698520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dirty="0"/>
              <a:t>N kanallı JFET' in </a:t>
            </a:r>
            <a:r>
              <a:rPr lang="tr-TR" dirty="0" err="1"/>
              <a:t>Polarmalandırılması</a:t>
            </a:r>
            <a:r>
              <a:rPr lang="tr-TR" dirty="0"/>
              <a:t> </a:t>
            </a: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6A9E7828-DF72-4290-B369-EF649BEF0FB9}"/>
              </a:ext>
            </a:extLst>
          </p:cNvPr>
          <p:cNvSpPr txBox="1"/>
          <p:nvPr/>
        </p:nvSpPr>
        <p:spPr>
          <a:xfrm>
            <a:off x="3186021" y="4976003"/>
            <a:ext cx="4698520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dirty="0"/>
              <a:t>P kanallı JFET' in </a:t>
            </a:r>
            <a:r>
              <a:rPr lang="tr-TR" dirty="0" err="1"/>
              <a:t>Polarmalandırılması</a:t>
            </a:r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44984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1B099E-275D-4109-A8B7-F51ABE09A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9716" y="380831"/>
            <a:ext cx="7053542" cy="1400530"/>
          </a:xfrm>
        </p:spPr>
        <p:txBody>
          <a:bodyPr/>
          <a:lstStyle/>
          <a:p>
            <a:r>
              <a:rPr lang="tr-TR" b="1" dirty="0"/>
              <a:t>FET'LERİN KUTUPLANMASI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6F7AC7-1FF9-40E1-B6A3-5EDFD48BC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126" y="1492202"/>
            <a:ext cx="8895264" cy="518751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Yukarıdaki şekillerde N kanallı ve P kanallı </a:t>
            </a:r>
            <a:r>
              <a:rPr lang="tr-TR" dirty="0" err="1"/>
              <a:t>JFET'in</a:t>
            </a:r>
            <a:r>
              <a:rPr lang="tr-TR" dirty="0"/>
              <a:t> sabit polarma yöntemi le polarmasına  ( ön </a:t>
            </a:r>
            <a:r>
              <a:rPr lang="tr-TR" dirty="0" err="1"/>
              <a:t>gerilimlenmesine</a:t>
            </a:r>
            <a:r>
              <a:rPr lang="tr-TR" dirty="0"/>
              <a:t> ) ilişkin dere şemaları verilmiştir. Yukarıda verilen iki devre şeması yükselteç olarak kullanılabilir. Yükseltilecek sinyal C , </a:t>
            </a:r>
            <a:r>
              <a:rPr lang="tr-TR" dirty="0" err="1"/>
              <a:t>kublaj</a:t>
            </a:r>
            <a:r>
              <a:rPr lang="tr-TR" dirty="0"/>
              <a:t> (bağlaşım ) kondansatörü aracılığıyla </a:t>
            </a:r>
            <a:r>
              <a:rPr lang="tr-TR" dirty="0" err="1"/>
              <a:t>JFET'in</a:t>
            </a:r>
            <a:r>
              <a:rPr lang="tr-TR" dirty="0"/>
              <a:t> G ucuna uygulanır . Yükseltilmiş sinyal V</a:t>
            </a:r>
            <a:r>
              <a:rPr lang="tr-TR" sz="1500" dirty="0"/>
              <a:t>ÇIKIŞ</a:t>
            </a:r>
            <a:r>
              <a:rPr lang="tr-TR" dirty="0"/>
              <a:t> tarafından alınır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 err="1"/>
              <a:t>Iki</a:t>
            </a:r>
            <a:r>
              <a:rPr lang="tr-TR" dirty="0"/>
              <a:t> devrede de S ucu ortak (şase) olarak kullanıldığı için bunlara S (</a:t>
            </a:r>
            <a:r>
              <a:rPr lang="tr-TR" dirty="0" err="1"/>
              <a:t>source</a:t>
            </a:r>
            <a:r>
              <a:rPr lang="tr-TR" dirty="0"/>
              <a:t> ) ucu şase (ortak ) yükselteç adı verilir. </a:t>
            </a:r>
            <a:r>
              <a:rPr lang="tr-TR" dirty="0" err="1"/>
              <a:t>JFET'li</a:t>
            </a:r>
            <a:r>
              <a:rPr lang="tr-TR" dirty="0"/>
              <a:t> , S ucu şase yükselteçler </a:t>
            </a:r>
            <a:r>
              <a:rPr lang="tr-TR" dirty="0" err="1"/>
              <a:t>uapı</a:t>
            </a:r>
            <a:r>
              <a:rPr lang="tr-TR" dirty="0"/>
              <a:t> olarak transistörlü </a:t>
            </a:r>
            <a:r>
              <a:rPr lang="tr-TR" dirty="0" err="1"/>
              <a:t>emiteri</a:t>
            </a:r>
            <a:r>
              <a:rPr lang="tr-TR" dirty="0"/>
              <a:t> şase yükselteçlere benzerler.</a:t>
            </a:r>
          </a:p>
          <a:p>
            <a:pPr marL="0" indent="0">
              <a:buNone/>
            </a:pPr>
            <a:r>
              <a:rPr lang="tr-TR" dirty="0"/>
              <a:t>S (</a:t>
            </a:r>
            <a:r>
              <a:rPr lang="tr-TR" dirty="0" err="1"/>
              <a:t>source</a:t>
            </a:r>
            <a:r>
              <a:rPr lang="tr-TR" dirty="0"/>
              <a:t> ) ucu şase yükselteçlerde G-S uçları V</a:t>
            </a:r>
            <a:r>
              <a:rPr lang="tr-TR" sz="1500" dirty="0"/>
              <a:t>GG</a:t>
            </a:r>
            <a:r>
              <a:rPr lang="tr-TR" dirty="0"/>
              <a:t> kaynağıyla ters polarılır . V</a:t>
            </a:r>
            <a:r>
              <a:rPr lang="tr-TR" sz="1500" dirty="0"/>
              <a:t>GG</a:t>
            </a:r>
            <a:r>
              <a:rPr lang="tr-TR" dirty="0"/>
              <a:t> </a:t>
            </a:r>
            <a:r>
              <a:rPr lang="tr-TR" dirty="0" err="1"/>
              <a:t>kaynğı</a:t>
            </a:r>
            <a:r>
              <a:rPr lang="tr-TR" dirty="0"/>
              <a:t> </a:t>
            </a:r>
            <a:r>
              <a:rPr lang="tr-TR" dirty="0" err="1"/>
              <a:t>JFET'e</a:t>
            </a:r>
            <a:r>
              <a:rPr lang="tr-TR" dirty="0"/>
              <a:t> polarma gerilimi sağlayarak D ucundaki V</a:t>
            </a:r>
            <a:r>
              <a:rPr lang="tr-TR" sz="1500" dirty="0"/>
              <a:t>D</a:t>
            </a:r>
            <a:r>
              <a:rPr lang="tr-TR" dirty="0"/>
              <a:t> geriliminin V</a:t>
            </a:r>
            <a:r>
              <a:rPr lang="tr-TR" sz="1500" dirty="0"/>
              <a:t>DD</a:t>
            </a:r>
            <a:r>
              <a:rPr lang="tr-TR" dirty="0"/>
              <a:t> geriliminin yarısı kadar olmasını sağlar . Bilindiği gibi bir yükselteç devresinin düzgün (</a:t>
            </a:r>
            <a:r>
              <a:rPr lang="tr-TR" dirty="0" err="1"/>
              <a:t>distorsiyonsuz</a:t>
            </a:r>
            <a:r>
              <a:rPr lang="tr-TR" dirty="0"/>
              <a:t> kırpılmamış ) çıkış veren bir devre olarak çalışabilmesi için D ucundaki gerilimin V</a:t>
            </a:r>
            <a:r>
              <a:rPr lang="tr-TR" sz="1500" dirty="0"/>
              <a:t>DD</a:t>
            </a:r>
            <a:r>
              <a:rPr lang="tr-TR" dirty="0"/>
              <a:t> geriliminin yarısı kadar olması gerekir.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3AD4F56-657C-461D-ABD0-64F711C02F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9" y="4010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0A3F7958-A1B7-4B73-9C53-1FAFC6A0D6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10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046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1B099E-275D-4109-A8B7-F51ABE09A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9716" y="380831"/>
            <a:ext cx="7053542" cy="1400530"/>
          </a:xfrm>
        </p:spPr>
        <p:txBody>
          <a:bodyPr/>
          <a:lstStyle/>
          <a:p>
            <a:r>
              <a:rPr lang="tr-TR" b="1" dirty="0"/>
              <a:t>FET'LERİN KUTUPLANMASI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6F7AC7-1FF9-40E1-B6A3-5EDFD48BC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84" y="1233409"/>
            <a:ext cx="8852132" cy="520189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S ucu şase yükselteç devresinde G ucu akım çekmediği için RG direnci üzerinde gerilim düşümü oluşmaz . Bu durumda VGG geriliminin tümü G-S uçları arasında görülür. Sonuç olarak VGG = VGS ' </a:t>
            </a:r>
            <a:r>
              <a:rPr lang="tr-TR" dirty="0" err="1"/>
              <a:t>dir</a:t>
            </a:r>
            <a:r>
              <a:rPr lang="tr-TR" dirty="0"/>
              <a:t>. ID akımının bulunmasında kullanılan denklem ise </a:t>
            </a:r>
          </a:p>
          <a:p>
            <a:pPr>
              <a:buClr>
                <a:srgbClr val="8AD0D6"/>
              </a:buClr>
            </a:pPr>
            <a:endParaRPr lang="tr-TR" dirty="0"/>
          </a:p>
          <a:p>
            <a:pPr>
              <a:buClr>
                <a:srgbClr val="8AD0D6"/>
              </a:buClr>
            </a:pPr>
            <a:endParaRPr lang="tr-TR" dirty="0"/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Yukarıda verilen yükselteç devrelerinde ID akımının RD direnci üzerinde oluşturduğu gerilim V</a:t>
            </a:r>
            <a:r>
              <a:rPr lang="tr-TR" sz="1500" dirty="0"/>
              <a:t>RD</a:t>
            </a:r>
            <a:r>
              <a:rPr lang="tr-TR" dirty="0"/>
              <a:t>  = I</a:t>
            </a:r>
            <a:r>
              <a:rPr lang="tr-TR" sz="1500" dirty="0"/>
              <a:t>D</a:t>
            </a:r>
            <a:r>
              <a:rPr lang="tr-TR" dirty="0"/>
              <a:t> x  R</a:t>
            </a:r>
            <a:r>
              <a:rPr lang="tr-TR" sz="1500" dirty="0"/>
              <a:t>D</a:t>
            </a:r>
            <a:r>
              <a:rPr lang="tr-TR" dirty="0"/>
              <a:t>   denklemiyle hesaplanır. </a:t>
            </a:r>
          </a:p>
          <a:p>
            <a:pPr marL="0" indent="0">
              <a:buNone/>
            </a:pPr>
            <a:r>
              <a:rPr lang="tr-TR" dirty="0"/>
              <a:t>Yükseltecin çıkış bölümünün denklemleri , </a:t>
            </a:r>
          </a:p>
          <a:p>
            <a:pPr marL="0" indent="0">
              <a:buNone/>
            </a:pPr>
            <a:endParaRPr lang="tr-TR" dirty="0"/>
          </a:p>
          <a:p>
            <a:pPr>
              <a:buClr>
                <a:srgbClr val="8AD0D6"/>
              </a:buClr>
            </a:pP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3AD4F56-657C-461D-ABD0-64F711C02F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9" y="4010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0A3F7958-A1B7-4B73-9C53-1FAFC6A0D6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10"/>
            <a:ext cx="932090" cy="932090"/>
          </a:xfrm>
          <a:prstGeom prst="rect">
            <a:avLst/>
          </a:prstGeom>
        </p:spPr>
      </p:pic>
      <p:pic>
        <p:nvPicPr>
          <p:cNvPr id="4" name="Resim 5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CD78B51C-9BDD-431C-BE3C-56DA987D2A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721" y="2679369"/>
            <a:ext cx="2743200" cy="492846"/>
          </a:xfrm>
          <a:prstGeom prst="rect">
            <a:avLst/>
          </a:prstGeom>
        </p:spPr>
      </p:pic>
      <p:pic>
        <p:nvPicPr>
          <p:cNvPr id="8" name="Resim 8">
            <a:extLst>
              <a:ext uri="{FF2B5EF4-FFF2-40B4-BE49-F238E27FC236}">
                <a16:creationId xmlns:a16="http://schemas.microsoft.com/office/drawing/2014/main" id="{6D507EF4-2D59-45FA-93EF-C567707C8B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5689" y="4752256"/>
            <a:ext cx="2181225" cy="169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505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1B099E-275D-4109-A8B7-F51ABE09A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9716" y="380831"/>
            <a:ext cx="7053542" cy="1400530"/>
          </a:xfrm>
        </p:spPr>
        <p:txBody>
          <a:bodyPr/>
          <a:lstStyle/>
          <a:p>
            <a:r>
              <a:rPr lang="tr-TR" b="1" dirty="0"/>
              <a:t>FET'LERİN KUTUPLANMASI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6F7AC7-1FF9-40E1-B6A3-5EDFD48BC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276" y="1564089"/>
            <a:ext cx="8550207" cy="500061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Self Polarma Devresi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Bu yöntemde VGG kaynağı kullanılmaz . G-S uçlarının ters polarma işlemini RS direnci üzerinde oluşan gerilim gerçekleştirir. 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JFET'in</a:t>
            </a:r>
            <a:r>
              <a:rPr lang="tr-TR" dirty="0"/>
              <a:t> S ucuna bağlanan RS direnci sayesinde G-S </a:t>
            </a:r>
            <a:r>
              <a:rPr lang="tr-TR" dirty="0" err="1"/>
              <a:t>uçlarınına</a:t>
            </a:r>
            <a:r>
              <a:rPr lang="tr-TR" dirty="0"/>
              <a:t> gelen gerilimin polaritesinin ters olması sağlanmaktadır. Yukarıdaki devrede, çıkış bölümünün denklemi aşağıdaki gibi yazılır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3AD4F56-657C-461D-ABD0-64F711C02F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9" y="4010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0A3F7958-A1B7-4B73-9C53-1FAFC6A0D6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10"/>
            <a:ext cx="932090" cy="932090"/>
          </a:xfrm>
          <a:prstGeom prst="rect">
            <a:avLst/>
          </a:prstGeom>
        </p:spPr>
      </p:pic>
      <p:pic>
        <p:nvPicPr>
          <p:cNvPr id="4" name="Resim 5">
            <a:extLst>
              <a:ext uri="{FF2B5EF4-FFF2-40B4-BE49-F238E27FC236}">
                <a16:creationId xmlns:a16="http://schemas.microsoft.com/office/drawing/2014/main" id="{7F999C7F-1EDD-49F3-8C24-A1908876C5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1053" y="2722173"/>
            <a:ext cx="1396762" cy="1686824"/>
          </a:xfrm>
          <a:prstGeom prst="rect">
            <a:avLst/>
          </a:prstGeom>
        </p:spPr>
      </p:pic>
      <p:pic>
        <p:nvPicPr>
          <p:cNvPr id="8" name="Resim 8" descr="portakal içeren bir resim&#10;&#10;Yüksek güvenilirlikle oluşturulmuş açıklama">
            <a:extLst>
              <a:ext uri="{FF2B5EF4-FFF2-40B4-BE49-F238E27FC236}">
                <a16:creationId xmlns:a16="http://schemas.microsoft.com/office/drawing/2014/main" id="{0FD421D0-807E-4A3B-85DA-84750312D7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7077" y="5482805"/>
            <a:ext cx="2985997" cy="112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880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6D98EA9-6B82-4BBC-B61C-C96281F24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0320" y="467095"/>
            <a:ext cx="7053542" cy="1400530"/>
          </a:xfrm>
        </p:spPr>
        <p:txBody>
          <a:bodyPr/>
          <a:lstStyle/>
          <a:p>
            <a:r>
              <a:rPr lang="tr-TR" b="1" dirty="0"/>
              <a:t>FETLERİN KUTUPLANMASI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38F42A-FDA0-46FB-A6E8-0488D0B28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126" y="1664730"/>
            <a:ext cx="8852132" cy="488559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Gerilim </a:t>
            </a:r>
            <a:r>
              <a:rPr lang="tr-TR" dirty="0" err="1"/>
              <a:t>Bölücülü</a:t>
            </a:r>
            <a:r>
              <a:rPr lang="tr-TR" dirty="0"/>
              <a:t> Polarma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Gerilim bölücü dirençlerde yapılan polarma devresinde aşağıdaki resimde görüldüğü gibi bir tek üreteç vardır. Bu devrede üretecimiz de </a:t>
            </a:r>
            <a:r>
              <a:rPr lang="tr-TR" dirty="0" err="1"/>
              <a:t>V</a:t>
            </a:r>
            <a:r>
              <a:rPr lang="tr-TR" sz="1500" dirty="0" err="1"/>
              <a:t>DD</a:t>
            </a:r>
            <a:r>
              <a:rPr lang="tr-TR" dirty="0" err="1"/>
              <a:t>'dir</a:t>
            </a:r>
            <a:r>
              <a:rPr lang="tr-TR" dirty="0"/>
              <a:t> 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R</a:t>
            </a:r>
            <a:r>
              <a:rPr lang="tr-TR" sz="1500" dirty="0"/>
              <a:t>GI</a:t>
            </a:r>
            <a:r>
              <a:rPr lang="tr-TR" dirty="0"/>
              <a:t> ve R</a:t>
            </a:r>
            <a:r>
              <a:rPr lang="tr-TR" sz="1500" dirty="0"/>
              <a:t>G2</a:t>
            </a:r>
            <a:r>
              <a:rPr lang="tr-TR" dirty="0"/>
              <a:t> gerilim bölücü dirençler , G ucuna gelen polarma </a:t>
            </a:r>
            <a:r>
              <a:rPr lang="tr-TR" dirty="0" err="1"/>
              <a:t>gerilmini</a:t>
            </a:r>
            <a:r>
              <a:rPr lang="tr-TR" dirty="0"/>
              <a:t> ayarlarlar . Devrede G noktasındaki gerilim şu şekilde bulunur.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9648EBE3-0426-4AB0-9C22-30AAC16BA5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" y="4009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578145E0-FEF3-4327-B5F0-39944A144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9"/>
            <a:ext cx="932090" cy="932090"/>
          </a:xfrm>
          <a:prstGeom prst="rect">
            <a:avLst/>
          </a:prstGeom>
        </p:spPr>
      </p:pic>
      <p:pic>
        <p:nvPicPr>
          <p:cNvPr id="8" name="Resim 8" descr="cihaz, dikiş makinesi içeren bir resim&#10;&#10;Yüksek güvenilirlikle oluşturulmuş açıklama">
            <a:extLst>
              <a:ext uri="{FF2B5EF4-FFF2-40B4-BE49-F238E27FC236}">
                <a16:creationId xmlns:a16="http://schemas.microsoft.com/office/drawing/2014/main" id="{22E12846-091E-4508-B323-F5B480BDF3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2173" y="3013247"/>
            <a:ext cx="2743200" cy="2096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750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F0B516E-370E-445D-8823-6309BB845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0320" y="553360"/>
            <a:ext cx="7053542" cy="1400530"/>
          </a:xfrm>
        </p:spPr>
        <p:txBody>
          <a:bodyPr/>
          <a:lstStyle/>
          <a:p>
            <a:r>
              <a:rPr lang="tr-TR" b="1" dirty="0"/>
              <a:t>FETLERİN KUTUPLANMASI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0F6BA5-2A28-4557-8F45-F229BE470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126" y="1434693"/>
            <a:ext cx="8794622" cy="504374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tr-TR" dirty="0"/>
              <a:t>Polarma dirençlerinin toplam değeri R</a:t>
            </a:r>
            <a:r>
              <a:rPr lang="tr-TR" sz="1500" dirty="0"/>
              <a:t>T </a:t>
            </a:r>
            <a:r>
              <a:rPr lang="tr-TR" dirty="0"/>
              <a:t> = R</a:t>
            </a:r>
            <a:r>
              <a:rPr lang="tr-TR" sz="1500" dirty="0"/>
              <a:t>G1</a:t>
            </a:r>
            <a:r>
              <a:rPr lang="tr-TR" dirty="0"/>
              <a:t> + R</a:t>
            </a:r>
            <a:r>
              <a:rPr lang="tr-TR" sz="1500" dirty="0"/>
              <a:t>G2 </a:t>
            </a:r>
          </a:p>
          <a:p>
            <a:pPr marL="0" indent="0">
              <a:buNone/>
            </a:pPr>
            <a:r>
              <a:rPr lang="tr-TR" dirty="0"/>
              <a:t>Polarma dirençlerinden geçen akım, I</a:t>
            </a:r>
            <a:r>
              <a:rPr lang="tr-TR" sz="1500" dirty="0"/>
              <a:t>T </a:t>
            </a:r>
            <a:r>
              <a:rPr lang="tr-TR" dirty="0"/>
              <a:t> =  V</a:t>
            </a:r>
            <a:r>
              <a:rPr lang="tr-TR" sz="1500" dirty="0"/>
              <a:t>DD</a:t>
            </a:r>
            <a:r>
              <a:rPr lang="tr-TR" dirty="0"/>
              <a:t> / RT</a:t>
            </a:r>
            <a:r>
              <a:rPr lang="tr-TR" sz="1500" dirty="0"/>
              <a:t> </a:t>
            </a:r>
          </a:p>
          <a:p>
            <a:pPr marL="0" indent="0">
              <a:buNone/>
            </a:pPr>
            <a:r>
              <a:rPr lang="tr-TR" dirty="0"/>
              <a:t>G noktasındaki gerilim   ,                      V</a:t>
            </a:r>
            <a:r>
              <a:rPr lang="tr-TR" sz="1500" dirty="0"/>
              <a:t>G</a:t>
            </a:r>
            <a:r>
              <a:rPr lang="tr-TR" dirty="0"/>
              <a:t>  =  I</a:t>
            </a:r>
            <a:r>
              <a:rPr lang="tr-TR" sz="1500" dirty="0"/>
              <a:t>T</a:t>
            </a:r>
            <a:r>
              <a:rPr lang="tr-TR" dirty="0"/>
              <a:t> x  R</a:t>
            </a:r>
            <a:r>
              <a:rPr lang="tr-TR" sz="1500" dirty="0"/>
              <a:t>G2</a:t>
            </a: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 err="1"/>
              <a:t>JFET'in</a:t>
            </a:r>
            <a:r>
              <a:rPr lang="tr-TR" dirty="0"/>
              <a:t> G-S uçları arasındaki gerilim ,   V</a:t>
            </a:r>
            <a:r>
              <a:rPr lang="tr-TR" sz="1500" dirty="0"/>
              <a:t>GS </a:t>
            </a:r>
            <a:r>
              <a:rPr lang="tr-TR" dirty="0"/>
              <a:t> = V</a:t>
            </a:r>
            <a:r>
              <a:rPr lang="tr-TR" sz="1500" dirty="0"/>
              <a:t>G</a:t>
            </a:r>
            <a:r>
              <a:rPr lang="tr-TR" dirty="0"/>
              <a:t> -  I</a:t>
            </a:r>
            <a:r>
              <a:rPr lang="tr-TR" sz="1500" dirty="0"/>
              <a:t>D </a:t>
            </a:r>
            <a:r>
              <a:rPr lang="tr-TR" dirty="0"/>
              <a:t> x  R</a:t>
            </a:r>
            <a:r>
              <a:rPr lang="tr-TR" sz="1500" dirty="0"/>
              <a:t>S </a:t>
            </a:r>
          </a:p>
          <a:p>
            <a:pPr marL="0" indent="0">
              <a:buNone/>
            </a:pPr>
            <a:r>
              <a:rPr lang="tr-TR" dirty="0"/>
              <a:t>Gerilim bölücü dirençli polarma devresinde çıkış kısmının denklemi </a:t>
            </a:r>
            <a:r>
              <a:rPr lang="tr-TR" dirty="0" err="1"/>
              <a:t>Kirşof'un</a:t>
            </a:r>
            <a:r>
              <a:rPr lang="tr-TR" dirty="0"/>
              <a:t> gerilim kanununa göre ;</a:t>
            </a:r>
          </a:p>
          <a:p>
            <a:pPr marL="0" indent="0">
              <a:buNone/>
            </a:pPr>
            <a:r>
              <a:rPr lang="tr-TR" dirty="0"/>
              <a:t>V</a:t>
            </a:r>
            <a:r>
              <a:rPr lang="tr-TR" sz="1500" dirty="0"/>
              <a:t>DD</a:t>
            </a:r>
            <a:r>
              <a:rPr lang="tr-TR" dirty="0"/>
              <a:t>  =  I</a:t>
            </a:r>
            <a:r>
              <a:rPr lang="tr-TR" sz="1500" dirty="0"/>
              <a:t>D</a:t>
            </a:r>
            <a:r>
              <a:rPr lang="tr-TR" dirty="0"/>
              <a:t>-R</a:t>
            </a:r>
            <a:r>
              <a:rPr lang="tr-TR" sz="1500" dirty="0"/>
              <a:t>D</a:t>
            </a:r>
            <a:r>
              <a:rPr lang="tr-TR" dirty="0"/>
              <a:t> + V</a:t>
            </a:r>
            <a:r>
              <a:rPr lang="tr-TR" sz="1500" dirty="0"/>
              <a:t>D</a:t>
            </a:r>
            <a:r>
              <a:rPr lang="tr-TR" dirty="0"/>
              <a:t> , +I</a:t>
            </a:r>
            <a:r>
              <a:rPr lang="tr-TR" sz="1500" dirty="0"/>
              <a:t>D </a:t>
            </a:r>
            <a:r>
              <a:rPr lang="tr-TR" dirty="0"/>
              <a:t>x R</a:t>
            </a:r>
            <a:r>
              <a:rPr lang="tr-TR" sz="1500" dirty="0"/>
              <a:t>S</a:t>
            </a:r>
            <a:r>
              <a:rPr lang="tr-TR" dirty="0"/>
              <a:t> veya V</a:t>
            </a:r>
            <a:r>
              <a:rPr lang="tr-TR" sz="1500" dirty="0"/>
              <a:t>DD </a:t>
            </a:r>
            <a:r>
              <a:rPr lang="tr-TR" dirty="0"/>
              <a:t> = I</a:t>
            </a:r>
            <a:r>
              <a:rPr lang="tr-TR" sz="1500" dirty="0"/>
              <a:t>D</a:t>
            </a:r>
            <a:r>
              <a:rPr lang="tr-TR" dirty="0"/>
              <a:t> x ( R</a:t>
            </a:r>
            <a:r>
              <a:rPr lang="tr-TR" sz="1500" dirty="0"/>
              <a:t>D</a:t>
            </a:r>
            <a:r>
              <a:rPr lang="tr-TR" dirty="0"/>
              <a:t> + R</a:t>
            </a:r>
            <a:r>
              <a:rPr lang="tr-TR" sz="1500" dirty="0"/>
              <a:t>S</a:t>
            </a:r>
            <a:r>
              <a:rPr lang="tr-TR" dirty="0"/>
              <a:t> ) + V</a:t>
            </a:r>
            <a:r>
              <a:rPr lang="tr-TR" sz="1500" dirty="0"/>
              <a:t>DS</a:t>
            </a: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I</a:t>
            </a:r>
            <a:r>
              <a:rPr lang="tr-TR" sz="1500" dirty="0"/>
              <a:t>D</a:t>
            </a:r>
            <a:r>
              <a:rPr lang="tr-TR" dirty="0"/>
              <a:t> akımını bulmak için  V</a:t>
            </a:r>
            <a:r>
              <a:rPr lang="tr-TR" sz="1500" dirty="0"/>
              <a:t>DD </a:t>
            </a:r>
            <a:r>
              <a:rPr lang="tr-TR" dirty="0"/>
              <a:t>= I</a:t>
            </a:r>
            <a:r>
              <a:rPr lang="tr-TR" sz="1500" dirty="0"/>
              <a:t>D</a:t>
            </a:r>
            <a:r>
              <a:rPr lang="tr-TR" dirty="0"/>
              <a:t> x ( R</a:t>
            </a:r>
            <a:r>
              <a:rPr lang="tr-TR" sz="1500" dirty="0"/>
              <a:t>D</a:t>
            </a:r>
            <a:r>
              <a:rPr lang="tr-TR" dirty="0"/>
              <a:t>+ R</a:t>
            </a:r>
            <a:r>
              <a:rPr lang="tr-TR" sz="1500" dirty="0"/>
              <a:t>S</a:t>
            </a:r>
            <a:r>
              <a:rPr lang="tr-TR" dirty="0"/>
              <a:t> ) + V</a:t>
            </a:r>
            <a:r>
              <a:rPr lang="tr-TR" sz="1500" dirty="0"/>
              <a:t>DS</a:t>
            </a:r>
            <a:r>
              <a:rPr lang="tr-TR" dirty="0"/>
              <a:t> denkleminden I</a:t>
            </a:r>
            <a:r>
              <a:rPr lang="tr-TR" sz="1500" dirty="0"/>
              <a:t>D</a:t>
            </a:r>
          </a:p>
          <a:p>
            <a:pPr marL="0" indent="0">
              <a:buNone/>
            </a:pPr>
            <a:r>
              <a:rPr lang="tr-TR" dirty="0"/>
              <a:t> değeri çekilecek olursa                                 eşitliği bulunur 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Devrenin çıkışından alınan gerilim ise V</a:t>
            </a:r>
            <a:r>
              <a:rPr lang="tr-TR" sz="1500" dirty="0"/>
              <a:t>DS</a:t>
            </a:r>
            <a:r>
              <a:rPr lang="tr-TR" dirty="0"/>
              <a:t>  =  V</a:t>
            </a:r>
            <a:r>
              <a:rPr lang="tr-TR" sz="1500" dirty="0"/>
              <a:t>DD</a:t>
            </a:r>
            <a:r>
              <a:rPr lang="tr-TR" dirty="0"/>
              <a:t> – I</a:t>
            </a:r>
            <a:r>
              <a:rPr lang="tr-TR" sz="1500" dirty="0"/>
              <a:t>D</a:t>
            </a:r>
            <a:r>
              <a:rPr lang="tr-TR" dirty="0"/>
              <a:t> x R</a:t>
            </a:r>
            <a:r>
              <a:rPr lang="tr-TR" sz="1500" dirty="0"/>
              <a:t>D</a:t>
            </a:r>
            <a:r>
              <a:rPr lang="tr-TR" dirty="0"/>
              <a:t> denklemiyle hesaplanır .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2D3F05D0-946A-4B23-AF61-8BE8CAC4CC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7" y="4008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A37FF5F6-BC39-4179-9EAB-D3160A8FE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8"/>
            <a:ext cx="932090" cy="932090"/>
          </a:xfrm>
          <a:prstGeom prst="rect">
            <a:avLst/>
          </a:prstGeom>
        </p:spPr>
      </p:pic>
      <p:pic>
        <p:nvPicPr>
          <p:cNvPr id="8" name="Resim 8">
            <a:extLst>
              <a:ext uri="{FF2B5EF4-FFF2-40B4-BE49-F238E27FC236}">
                <a16:creationId xmlns:a16="http://schemas.microsoft.com/office/drawing/2014/main" id="{828D0326-F9B4-48A4-BABE-B0A38102D0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272" y="4719905"/>
            <a:ext cx="1712702" cy="739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082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8FA04D-218D-4E5D-82E4-4A20A3001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679" y="2681208"/>
            <a:ext cx="7053542" cy="1400530"/>
          </a:xfrm>
        </p:spPr>
        <p:txBody>
          <a:bodyPr/>
          <a:lstStyle/>
          <a:p>
            <a:pPr algn="ctr"/>
            <a:r>
              <a:rPr lang="tr-TR" sz="5400" b="1" dirty="0">
                <a:solidFill>
                  <a:srgbClr val="EBEBEB"/>
                </a:solidFill>
              </a:rPr>
              <a:t>KAYNAKÇA </a:t>
            </a:r>
            <a:br>
              <a:rPr lang="tr-TR" sz="5400" b="1" dirty="0"/>
            </a:br>
            <a:r>
              <a:rPr lang="tr-TR" sz="2200" dirty="0"/>
              <a:t>http://hakanbilsel.blogspot.com.tr/p/jfet-ve-mosfetler-alan-etkili.html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5CF3597-08F1-45E7-AF7E-B697EF2A2F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6" y="4007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9749BDF1-3145-4816-89CC-104276A2F6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7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4277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0</Words>
  <Application>Microsoft Office PowerPoint</Application>
  <PresentationFormat>Ekran Gösterisi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İyon</vt:lpstr>
      <vt:lpstr>A.Ü. GAMA MYO.  Elektrik ve Enerji Bölümü </vt:lpstr>
      <vt:lpstr>İÇİNDEKİLER</vt:lpstr>
      <vt:lpstr>FET'LERİN KUTUPLANMASI </vt:lpstr>
      <vt:lpstr>FET'LERİN KUTUPLANMASI </vt:lpstr>
      <vt:lpstr>FET'LERİN KUTUPLANMASI </vt:lpstr>
      <vt:lpstr>FET'LERİN KUTUPLANMASI </vt:lpstr>
      <vt:lpstr>FETLERİN KUTUPLANMASI </vt:lpstr>
      <vt:lpstr>FETLERİN KUTUPLANMASI </vt:lpstr>
      <vt:lpstr>KAYNAKÇA  http://hakanbilsel.blogspot.com.tr/p/jfet-ve-mosfetler-alan-etkili.html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A.Ü. GAMA MYO.  Elektrik ve Enerji Bölümü </dc:title>
  <dc:creator/>
  <cp:lastModifiedBy/>
  <cp:revision>6</cp:revision>
  <dcterms:created xsi:type="dcterms:W3CDTF">2012-08-15T22:53:30Z</dcterms:created>
  <dcterms:modified xsi:type="dcterms:W3CDTF">2018-04-24T19:23:16Z</dcterms:modified>
</cp:coreProperties>
</file>