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7"/>
  </p:notesMasterIdLst>
  <p:sldIdLst>
    <p:sldId id="256" r:id="rId2"/>
    <p:sldId id="310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7" r:id="rId11"/>
    <p:sldId id="268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9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11" r:id="rId50"/>
    <p:sldId id="312" r:id="rId51"/>
    <p:sldId id="313" r:id="rId52"/>
    <p:sldId id="314" r:id="rId53"/>
    <p:sldId id="315" r:id="rId54"/>
    <p:sldId id="316" r:id="rId55"/>
    <p:sldId id="317" r:id="rId5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92D050"/>
    <a:srgbClr val="FFCC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06799F8-075E-4A3A-A7F6-7FBC6576F1A4}" styleName="Tema Uygulanmış Stil 2 - Vurgu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896" autoAdjust="0"/>
  </p:normalViewPr>
  <p:slideViewPr>
    <p:cSldViewPr snapToGrid="0" showGuides="1">
      <p:cViewPr varScale="1">
        <p:scale>
          <a:sx n="86" d="100"/>
          <a:sy n="86" d="100"/>
        </p:scale>
        <p:origin x="738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6F310-D923-4CD4-8D9C-E0826FA36AFD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B4AF9-5EF5-49DF-BE05-2F0805D9B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517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ŞEKİL -1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B4AF9-5EF5-49DF-BE05-2F0805D9B1C3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420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(ŞEKİL-4)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B4AF9-5EF5-49DF-BE05-2F0805D9B1C3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58284" y="605307"/>
            <a:ext cx="10794380" cy="4172074"/>
          </a:xfrm>
        </p:spPr>
        <p:txBody>
          <a:bodyPr/>
          <a:lstStyle/>
          <a:p>
            <a:pPr algn="ctr"/>
            <a:r>
              <a:rPr lang="tr-TR" sz="6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ÜNİTE 3 : KALORİ-BESLENMENİN </a:t>
            </a:r>
            <a:r>
              <a:rPr lang="tr-TR" sz="6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ENERJİ TEMELİ</a:t>
            </a:r>
            <a:endParaRPr lang="tr-TR" sz="60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15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dirty="0" smtClean="0">
                <a:solidFill>
                  <a:srgbClr val="FFFF00"/>
                </a:solidFill>
              </a:rPr>
              <a:t>Aslında vücudumuz tüm potansiyel enerjiyi  ortaya çıkarabilme kapasitesinde değildir.</a:t>
            </a:r>
            <a:endParaRPr lang="tr-TR" sz="1800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3488" y="2253803"/>
            <a:ext cx="11217498" cy="4443211"/>
          </a:xfrm>
        </p:spPr>
        <p:txBody>
          <a:bodyPr>
            <a:normAutofit/>
          </a:bodyPr>
          <a:lstStyle/>
          <a:p>
            <a:r>
              <a:rPr lang="tr-TR" sz="3600" dirty="0" smtClean="0"/>
              <a:t>Çünkü sindirilemeyen besin madde kayıpları ve protein  metabolizması için gerekli enerji kayıpları bu ölçüme girememektedir.</a:t>
            </a:r>
          </a:p>
          <a:p>
            <a:r>
              <a:rPr lang="tr-TR" sz="3600" dirty="0" smtClean="0"/>
              <a:t>Makro besin maddelerinden fizyolojik olarak alabileceğimiz enerji</a:t>
            </a:r>
            <a:r>
              <a:rPr lang="tr-TR" sz="3600" dirty="0"/>
              <a:t> </a:t>
            </a:r>
            <a:r>
              <a:rPr lang="tr-TR" sz="3600" dirty="0" smtClean="0"/>
              <a:t>, toplam potansiyel enerjiden daha azdır.</a:t>
            </a:r>
          </a:p>
        </p:txBody>
      </p:sp>
    </p:spTree>
    <p:extLst>
      <p:ext uri="{BB962C8B-B14F-4D97-AF65-F5344CB8AC3E}">
        <p14:creationId xmlns:p14="http://schemas.microsoft.com/office/powerpoint/2010/main" val="52822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032" y="2318197"/>
            <a:ext cx="12088968" cy="4539803"/>
          </a:xfrm>
        </p:spPr>
        <p:txBody>
          <a:bodyPr>
            <a:noAutofit/>
          </a:bodyPr>
          <a:lstStyle/>
          <a:p>
            <a:r>
              <a:rPr lang="tr-TR" sz="2800" dirty="0" smtClean="0"/>
              <a:t>Vücuda alınan karbonhidratın yaklaşık %5’i sindirilemeyip , emilemeyeceği  için dışkı ile dışarı atılır.</a:t>
            </a:r>
          </a:p>
          <a:p>
            <a:r>
              <a:rPr lang="tr-TR" sz="2800" dirty="0" smtClean="0"/>
              <a:t>Sindirilmemiş karbonhidrat nedeniyle dışkıda  potansiyel enerji bulunur.</a:t>
            </a:r>
          </a:p>
          <a:p>
            <a:r>
              <a:rPr lang="tr-TR" sz="2800" dirty="0" smtClean="0"/>
              <a:t>Karbonhidratın %95’lik kısmı ise vücutta 4  </a:t>
            </a:r>
            <a:r>
              <a:rPr lang="tr-TR" sz="2800" dirty="0" err="1" smtClean="0"/>
              <a:t>kkal</a:t>
            </a:r>
            <a:r>
              <a:rPr lang="tr-TR" sz="2800" dirty="0" smtClean="0"/>
              <a:t> /gram enerji sağlamaktadır.</a:t>
            </a:r>
          </a:p>
          <a:p>
            <a:r>
              <a:rPr lang="tr-TR" sz="2800" dirty="0" smtClean="0"/>
              <a:t>Buna karbonhidratlar için Fizyolojik Enerji Değeri denir , vücuda 1 gram karbonhidrat alındığında açığa çıkan enerjidir.(ŞEKİL -2)</a:t>
            </a:r>
          </a:p>
        </p:txBody>
      </p:sp>
    </p:spTree>
    <p:extLst>
      <p:ext uri="{BB962C8B-B14F-4D97-AF65-F5344CB8AC3E}">
        <p14:creationId xmlns:p14="http://schemas.microsoft.com/office/powerpoint/2010/main" val="58582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KARBONHİDRATLARIN ENERJİ DEĞERİ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4902" y="2305318"/>
            <a:ext cx="11462196" cy="455268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u="sng" dirty="0" smtClean="0"/>
              <a:t>POTANSİYEL ENERJİ                                             VÜCUT ENERJİSİ  </a:t>
            </a:r>
          </a:p>
          <a:p>
            <a:pPr marL="0" indent="0">
              <a:buNone/>
            </a:pPr>
            <a:r>
              <a:rPr lang="tr-TR" sz="2800" u="sng" dirty="0" smtClean="0"/>
              <a:t>                                                                               </a:t>
            </a:r>
          </a:p>
          <a:p>
            <a:pPr marL="0" indent="0">
              <a:buNone/>
            </a:pPr>
            <a:r>
              <a:rPr lang="tr-TR" sz="2800" dirty="0" smtClean="0"/>
              <a:t>KARBONHİDRAT                                                   4kkal/g</a:t>
            </a:r>
          </a:p>
          <a:p>
            <a:pPr marL="0" indent="0">
              <a:buNone/>
            </a:pPr>
            <a:r>
              <a:rPr lang="tr-TR" sz="2800" dirty="0" smtClean="0"/>
              <a:t>4.2 </a:t>
            </a:r>
            <a:r>
              <a:rPr lang="tr-TR" sz="2800" dirty="0" err="1" smtClean="0"/>
              <a:t>kkal</a:t>
            </a:r>
            <a:r>
              <a:rPr lang="tr-TR" sz="2800" dirty="0" smtClean="0"/>
              <a:t>/g                                                 FİZYOLOJİK ENERJİ DEĞERİ  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( ŞEKİL 2)             %5’LİK SİNDİRİLMEDEN DIŞKI İLE  DIŞARI ATILIR.        </a:t>
            </a:r>
          </a:p>
          <a:p>
            <a:pPr marL="0" indent="0">
              <a:buNone/>
            </a:pPr>
            <a:endParaRPr lang="tr-TR" sz="2800" dirty="0"/>
          </a:p>
        </p:txBody>
      </p:sp>
      <p:sp>
        <p:nvSpPr>
          <p:cNvPr id="10" name="Sağ Ok 9"/>
          <p:cNvSpPr/>
          <p:nvPr/>
        </p:nvSpPr>
        <p:spPr>
          <a:xfrm>
            <a:off x="3760631" y="3889420"/>
            <a:ext cx="3631842" cy="605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Aşağı Ok 10"/>
          <p:cNvSpPr/>
          <p:nvPr/>
        </p:nvSpPr>
        <p:spPr>
          <a:xfrm>
            <a:off x="3425780" y="4320923"/>
            <a:ext cx="1416676" cy="15969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8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   YAĞLARIN ENERJİ DEĞERİ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66682"/>
            <a:ext cx="12192000" cy="4591318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smtClean="0"/>
              <a:t>Yağların %5’lik kısmı sindirilemez ve emilemez . Bu potansiyel e</a:t>
            </a:r>
            <a:r>
              <a:rPr lang="tr-TR" sz="2800" dirty="0" smtClean="0"/>
              <a:t>nerji </a:t>
            </a:r>
            <a:r>
              <a:rPr lang="tr-TR" dirty="0" smtClean="0"/>
              <a:t>kaybı nedeniyle yağın fizyolojik enerji değeri 9 </a:t>
            </a:r>
            <a:r>
              <a:rPr lang="tr-TR" dirty="0" err="1" smtClean="0"/>
              <a:t>kkal</a:t>
            </a:r>
            <a:r>
              <a:rPr lang="tr-TR" dirty="0" smtClean="0"/>
              <a:t> /</a:t>
            </a:r>
            <a:r>
              <a:rPr lang="tr-TR" dirty="0" err="1" smtClean="0"/>
              <a:t>gram’dır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sz="2800" u="sng" dirty="0" smtClean="0"/>
          </a:p>
          <a:p>
            <a:pPr marL="0" indent="0">
              <a:buNone/>
            </a:pPr>
            <a:r>
              <a:rPr lang="tr-TR" sz="2800" u="sng" dirty="0" smtClean="0"/>
              <a:t>POTANSİYEL ENERJİ                                                   VÜCUT ENERJİSİ</a:t>
            </a:r>
          </a:p>
          <a:p>
            <a:pPr marL="0" indent="0">
              <a:buNone/>
            </a:pPr>
            <a:r>
              <a:rPr lang="tr-TR" sz="2800" dirty="0" smtClean="0"/>
              <a:t>YAĞ                                                         9kkal/g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tr-TR" sz="2800" dirty="0" smtClean="0"/>
              <a:t>9.4 </a:t>
            </a:r>
            <a:r>
              <a:rPr lang="tr-TR" sz="2800" dirty="0" err="1" smtClean="0"/>
              <a:t>kkal</a:t>
            </a:r>
            <a:r>
              <a:rPr lang="tr-TR" sz="2800" dirty="0" smtClean="0"/>
              <a:t> /g                                                     Fizyolojik Enerji Değeri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 smtClean="0"/>
              <a:t>                             %5 SİNDİRİLMEDEN DIŞKI İLE DIŞARI ATILIR.</a:t>
            </a:r>
          </a:p>
          <a:p>
            <a:pPr marL="0" indent="0">
              <a:buNone/>
            </a:pPr>
            <a:endParaRPr lang="tr-TR" sz="2800" dirty="0"/>
          </a:p>
        </p:txBody>
      </p:sp>
      <p:sp>
        <p:nvSpPr>
          <p:cNvPr id="4" name="Sağ Ok 3"/>
          <p:cNvSpPr/>
          <p:nvPr/>
        </p:nvSpPr>
        <p:spPr>
          <a:xfrm>
            <a:off x="3335629" y="4320025"/>
            <a:ext cx="294926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>
            <a:off x="3219719" y="467586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  PROTEİNLERİN ENERJİ DEĞERİ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8790" y="2253803"/>
            <a:ext cx="12063210" cy="4604197"/>
          </a:xfrm>
        </p:spPr>
        <p:txBody>
          <a:bodyPr/>
          <a:lstStyle/>
          <a:p>
            <a:r>
              <a:rPr lang="tr-TR" dirty="0" smtClean="0"/>
              <a:t>Protein söz konusu olduğunda işler biraz farklıdır . Çünkü azot aminoasit yapısında bulunur. </a:t>
            </a:r>
            <a:r>
              <a:rPr lang="tr-TR" dirty="0" err="1" smtClean="0"/>
              <a:t>Azot’un</a:t>
            </a:r>
            <a:r>
              <a:rPr lang="tr-TR" dirty="0" smtClean="0"/>
              <a:t> vücuttan atılması belli bir enerji kullanımı gerektirmektedir . </a:t>
            </a:r>
          </a:p>
          <a:p>
            <a:r>
              <a:rPr lang="tr-TR" dirty="0" smtClean="0"/>
              <a:t>Proteinin vücutta  %10’luk kısmı sindirilemediği için 5.7 </a:t>
            </a:r>
            <a:r>
              <a:rPr lang="tr-TR" dirty="0" err="1" smtClean="0"/>
              <a:t>kkal</a:t>
            </a:r>
            <a:r>
              <a:rPr lang="tr-TR" dirty="0" smtClean="0"/>
              <a:t> /gram olan normal enerji değeri 4 </a:t>
            </a:r>
            <a:r>
              <a:rPr lang="tr-TR" dirty="0" err="1" smtClean="0"/>
              <a:t>kkal</a:t>
            </a:r>
            <a:r>
              <a:rPr lang="tr-TR" dirty="0" smtClean="0"/>
              <a:t> /grama kadar düşmektedir.</a:t>
            </a:r>
          </a:p>
          <a:p>
            <a:r>
              <a:rPr lang="tr-TR" dirty="0" smtClean="0"/>
              <a:t>Aminoasit enerji için kullanılıyor veya depolanmak için yağa dönüşüyorsa  açığa çıkan azot vücuttan dışarı atılmak zorundadır . Azot </a:t>
            </a:r>
            <a:r>
              <a:rPr lang="tr-TR" dirty="0" err="1" smtClean="0"/>
              <a:t>toksik</a:t>
            </a:r>
            <a:r>
              <a:rPr lang="tr-TR" dirty="0" smtClean="0"/>
              <a:t>  etkisi nedeniyle  daha sonra kullanılmak üzere vücutta bekletilmez.</a:t>
            </a:r>
          </a:p>
          <a:p>
            <a:r>
              <a:rPr lang="tr-TR" dirty="0" smtClean="0"/>
              <a:t>Vücudumuz azot ’ tan kurtulmak için üreye dönüştürür ve idrar yoluyla dışarı </a:t>
            </a:r>
            <a:r>
              <a:rPr lang="tr-TR" dirty="0" err="1" smtClean="0"/>
              <a:t>atılır.Bu</a:t>
            </a:r>
            <a:r>
              <a:rPr lang="tr-TR" dirty="0" smtClean="0"/>
              <a:t> durumda bir enerji kaybına neden olmaktadır.</a:t>
            </a:r>
          </a:p>
          <a:p>
            <a:r>
              <a:rPr lang="tr-TR" dirty="0" smtClean="0"/>
              <a:t>Bunun anlamı , proteinin parçalanmasıyla ortaya çıkan </a:t>
            </a:r>
            <a:r>
              <a:rPr lang="tr-TR" dirty="0" err="1" smtClean="0"/>
              <a:t>metabolik</a:t>
            </a:r>
            <a:r>
              <a:rPr lang="tr-TR" dirty="0" smtClean="0"/>
              <a:t> bir artık olan azotun idrarda bulunmasıdır . Bu da  yaklaşık %20’lik bir enerji kaybıdır.</a:t>
            </a:r>
          </a:p>
          <a:p>
            <a:r>
              <a:rPr lang="tr-TR" dirty="0" smtClean="0"/>
              <a:t>Buna ilaveten proteinin %10 ‘ </a:t>
            </a:r>
            <a:r>
              <a:rPr lang="tr-TR" dirty="0" err="1" smtClean="0"/>
              <a:t>luk</a:t>
            </a:r>
            <a:r>
              <a:rPr lang="tr-TR" dirty="0" smtClean="0"/>
              <a:t> kısmı sindirilip emilememesi yine bir enerji kaybıdır.</a:t>
            </a:r>
          </a:p>
          <a:p>
            <a:r>
              <a:rPr lang="tr-TR" dirty="0" smtClean="0"/>
              <a:t>Vücuda giren 5.7 </a:t>
            </a:r>
            <a:r>
              <a:rPr lang="tr-TR" dirty="0" err="1" smtClean="0"/>
              <a:t>kkal</a:t>
            </a:r>
            <a:r>
              <a:rPr lang="tr-TR" dirty="0" smtClean="0"/>
              <a:t>/gram potansiyel enerji  4 </a:t>
            </a:r>
            <a:r>
              <a:rPr lang="tr-TR" dirty="0" err="1" smtClean="0"/>
              <a:t>kkal</a:t>
            </a:r>
            <a:r>
              <a:rPr lang="tr-TR" dirty="0" smtClean="0"/>
              <a:t>/</a:t>
            </a:r>
            <a:r>
              <a:rPr lang="tr-TR" dirty="0" err="1" smtClean="0"/>
              <a:t>gram’a</a:t>
            </a:r>
            <a:r>
              <a:rPr lang="tr-TR" dirty="0" smtClean="0"/>
              <a:t> düşer . Bu proteinin  fizyolojik enerji değeridir.(ŞEKİL -3)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406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 PROTEİNLERİN ENERJİ DEĞERİ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79561"/>
            <a:ext cx="12192000" cy="4578439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u="sng" dirty="0" smtClean="0"/>
              <a:t>POTANSİYEL ENERJİ                          VÜCUT ENERJİSİ</a:t>
            </a:r>
          </a:p>
          <a:p>
            <a:pPr marL="0" indent="0">
              <a:buNone/>
            </a:pPr>
            <a:r>
              <a:rPr lang="tr-TR" sz="3200" dirty="0" smtClean="0"/>
              <a:t>PROTEİN                                        4kkal/g</a:t>
            </a:r>
          </a:p>
          <a:p>
            <a:pPr marL="0" indent="0">
              <a:buNone/>
            </a:pPr>
            <a:r>
              <a:rPr lang="tr-TR" sz="3200" dirty="0" smtClean="0"/>
              <a:t>5.7 </a:t>
            </a:r>
            <a:r>
              <a:rPr lang="tr-TR" sz="3200" dirty="0" err="1" smtClean="0"/>
              <a:t>kkal</a:t>
            </a:r>
            <a:r>
              <a:rPr lang="tr-TR" sz="3200" dirty="0" smtClean="0"/>
              <a:t>/g                                      FİZYOLOJİK ENERJİ DEĞERİ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3200" dirty="0" smtClean="0"/>
              <a:t>    %10 SİNDİRİLMEDEN</a:t>
            </a:r>
          </a:p>
          <a:p>
            <a:pPr marL="0" indent="0">
              <a:buNone/>
            </a:pPr>
            <a:r>
              <a:rPr lang="tr-TR" sz="3200" dirty="0" smtClean="0"/>
              <a:t>DIŞKI İLE DIŞARI ATILIR.           İDRARLA ATILAN ENERJİ KAYBI</a:t>
            </a:r>
          </a:p>
          <a:p>
            <a:pPr marL="0" indent="0">
              <a:buNone/>
            </a:pPr>
            <a:r>
              <a:rPr lang="tr-TR" sz="3200" dirty="0"/>
              <a:t> </a:t>
            </a:r>
            <a:r>
              <a:rPr lang="tr-TR" sz="3200" dirty="0" smtClean="0"/>
              <a:t>                                                N               ÜRE</a:t>
            </a:r>
          </a:p>
          <a:p>
            <a:pPr marL="0" indent="0">
              <a:buNone/>
            </a:pPr>
            <a:r>
              <a:rPr lang="tr-TR" sz="3200" dirty="0"/>
              <a:t> </a:t>
            </a:r>
            <a:r>
              <a:rPr lang="tr-TR" sz="3200" dirty="0" smtClean="0"/>
              <a:t>   (ŞEKİL-3)         </a:t>
            </a:r>
          </a:p>
          <a:p>
            <a:pPr marL="0" indent="0">
              <a:buNone/>
            </a:pPr>
            <a:endParaRPr lang="tr-TR" sz="3200" dirty="0" smtClean="0"/>
          </a:p>
          <a:p>
            <a:pPr marL="0" indent="0">
              <a:buNone/>
            </a:pPr>
            <a:endParaRPr lang="tr-TR" sz="3200" u="sng" dirty="0"/>
          </a:p>
        </p:txBody>
      </p:sp>
      <p:sp>
        <p:nvSpPr>
          <p:cNvPr id="4" name="Sağ Ok 3"/>
          <p:cNvSpPr/>
          <p:nvPr/>
        </p:nvSpPr>
        <p:spPr>
          <a:xfrm>
            <a:off x="2034862" y="3322750"/>
            <a:ext cx="427578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>
            <a:off x="2343955" y="368052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Aşağı Ok 6"/>
          <p:cNvSpPr/>
          <p:nvPr/>
        </p:nvSpPr>
        <p:spPr>
          <a:xfrm>
            <a:off x="5526947" y="3702289"/>
            <a:ext cx="484632" cy="13518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/>
          <p:cNvSpPr/>
          <p:nvPr/>
        </p:nvSpPr>
        <p:spPr>
          <a:xfrm>
            <a:off x="6011579" y="5798131"/>
            <a:ext cx="1406652" cy="3159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FİZYOLOJİK ENERJİ DEĞERLERİ</a:t>
            </a:r>
            <a:endParaRPr lang="tr-TR" dirty="0">
              <a:solidFill>
                <a:srgbClr val="FFFF00"/>
              </a:solidFill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76342"/>
              </p:ext>
            </p:extLst>
          </p:nvPr>
        </p:nvGraphicFramePr>
        <p:xfrm>
          <a:off x="566057" y="2946401"/>
          <a:ext cx="10697028" cy="2651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65676"/>
                <a:gridCol w="3565676"/>
                <a:gridCol w="3565676"/>
              </a:tblGrid>
              <a:tr h="2177142"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KARBON</a:t>
                      </a:r>
                      <a:r>
                        <a:rPr lang="tr-TR" sz="24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HİDRAT</a:t>
                      </a:r>
                    </a:p>
                    <a:p>
                      <a:endParaRPr lang="tr-TR" sz="2400" baseline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endParaRPr lang="tr-TR" sz="2400" baseline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r>
                        <a:rPr lang="tr-TR" sz="24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4 </a:t>
                      </a:r>
                      <a:r>
                        <a:rPr lang="tr-TR" sz="2400" baseline="0" dirty="0" err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kkal</a:t>
                      </a:r>
                      <a:r>
                        <a:rPr lang="tr-TR" sz="24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/g</a:t>
                      </a:r>
                      <a:endParaRPr lang="tr-TR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YAĞ</a:t>
                      </a:r>
                    </a:p>
                    <a:p>
                      <a:endParaRPr lang="tr-TR" sz="24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endParaRPr lang="tr-TR" sz="24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r>
                        <a:rPr lang="tr-TR" sz="2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  <a:r>
                        <a:rPr lang="tr-TR" sz="24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 </a:t>
                      </a:r>
                      <a:r>
                        <a:rPr lang="tr-TR" sz="2400" baseline="0" dirty="0" err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kkal</a:t>
                      </a:r>
                      <a:r>
                        <a:rPr lang="tr-TR" sz="24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/g</a:t>
                      </a:r>
                      <a:endParaRPr lang="tr-TR" sz="24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PROTEİN</a:t>
                      </a:r>
                      <a:r>
                        <a:rPr lang="tr-TR" sz="24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 </a:t>
                      </a:r>
                    </a:p>
                    <a:p>
                      <a:endParaRPr lang="tr-TR" sz="2400" baseline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endParaRPr lang="tr-TR" sz="2400" baseline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r>
                        <a:rPr lang="tr-TR" sz="24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4 </a:t>
                      </a:r>
                      <a:r>
                        <a:rPr lang="tr-TR" sz="2400" baseline="0" dirty="0" err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kkal</a:t>
                      </a:r>
                      <a:r>
                        <a:rPr lang="tr-TR" sz="24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/g</a:t>
                      </a:r>
                    </a:p>
                    <a:p>
                      <a:endParaRPr lang="tr-TR" sz="2400" baseline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endParaRPr lang="tr-TR" sz="2400" baseline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endParaRPr lang="tr-TR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2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ENERJİ İHTİYACININ BELİRLENMESİ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3184" y="2331075"/>
            <a:ext cx="11513712" cy="4378817"/>
          </a:xfrm>
        </p:spPr>
        <p:txBody>
          <a:bodyPr/>
          <a:lstStyle/>
          <a:p>
            <a:r>
              <a:rPr lang="tr-TR" dirty="0" smtClean="0"/>
              <a:t>Enerjinin ne demek olduğunu ve gıdalarda ne kadar enerji bulunduğunu bildiğimize göre , normal vücut fonksiyonlarını desteklemek için ne kadar kaloriye yani enerjiye ihtiyacımız olduğunu hesaplayalım . Günlük enerji ihtiyacımızın hesaplanmasında üç önemli husus bulunmaktadır.</a:t>
            </a:r>
          </a:p>
          <a:p>
            <a:pPr marL="400050" indent="-400050">
              <a:buFont typeface="+mj-lt"/>
              <a:buAutoNum type="romanUcPeriod"/>
            </a:pPr>
            <a:r>
              <a:rPr lang="tr-TR" dirty="0" smtClean="0"/>
              <a:t>BAZAL  METABOLİZMA ORANI (BMR)</a:t>
            </a:r>
          </a:p>
          <a:p>
            <a:pPr marL="400050" indent="-400050">
              <a:buFont typeface="+mj-lt"/>
              <a:buAutoNum type="romanUcPeriod"/>
            </a:pPr>
            <a:r>
              <a:rPr lang="tr-TR" dirty="0" smtClean="0"/>
              <a:t>BESİNLERİN TERMİK ETKİSİ(TEF)</a:t>
            </a:r>
          </a:p>
          <a:p>
            <a:pPr marL="400050" indent="-400050">
              <a:buFont typeface="+mj-lt"/>
              <a:buAutoNum type="romanUcPeriod"/>
            </a:pPr>
            <a:r>
              <a:rPr lang="tr-TR" dirty="0" smtClean="0"/>
              <a:t>AKTİVİTE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822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553792"/>
            <a:ext cx="8761413" cy="1532585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BAZAL METABOLİZMA (BASAL METABOLİC RATE-BMR)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Vücut  fonksiyonlarının  ve </a:t>
            </a:r>
            <a:r>
              <a:rPr lang="tr-TR" dirty="0" err="1" smtClean="0"/>
              <a:t>metabolik</a:t>
            </a:r>
            <a:r>
              <a:rPr lang="tr-TR" dirty="0" smtClean="0"/>
              <a:t> faaliyetlerinin  sürdürülmesi için gerekli olan enerji miktarıdır.</a:t>
            </a:r>
          </a:p>
          <a:p>
            <a:r>
              <a:rPr lang="tr-TR" dirty="0" smtClean="0"/>
              <a:t>BMR tam istirahat halinde kalp , dolaşım ve solunum fonksiyonlarının devamı gibi temel vücut fonksiyonlarının yerine getirilmesi için vücudun ihtiyaç duyduğu enerji yani kalori miktarıdır.</a:t>
            </a:r>
          </a:p>
          <a:p>
            <a:r>
              <a:rPr lang="tr-TR" dirty="0" smtClean="0"/>
              <a:t>Bazal metabolizma oranı  kişi dinlenme halindeyken ölçülür , kişi 12 saat boyunca yemek yemez , 24 saat boyunca fiziksel hiç bir aktivite yapmaz ve sıcaklığın nötr olduğu bir çevrede bulunur.</a:t>
            </a:r>
          </a:p>
          <a:p>
            <a:r>
              <a:rPr lang="tr-TR" dirty="0" smtClean="0"/>
              <a:t>Bazal </a:t>
            </a:r>
            <a:r>
              <a:rPr lang="tr-TR" dirty="0" err="1" smtClean="0"/>
              <a:t>metabolik</a:t>
            </a:r>
            <a:r>
              <a:rPr lang="tr-TR" dirty="0" smtClean="0"/>
              <a:t> enerji tüketimi </a:t>
            </a:r>
            <a:r>
              <a:rPr lang="tr-TR" sz="2800" dirty="0" smtClean="0">
                <a:solidFill>
                  <a:schemeClr val="accent2">
                    <a:lumMod val="75000"/>
                  </a:schemeClr>
                </a:solidFill>
              </a:rPr>
              <a:t> 1000 ila 2000 </a:t>
            </a:r>
            <a:r>
              <a:rPr lang="tr-TR" dirty="0" smtClean="0">
                <a:solidFill>
                  <a:schemeClr val="tx1"/>
                </a:solidFill>
              </a:rPr>
              <a:t> kalori arasındadır.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799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476519"/>
            <a:ext cx="8761413" cy="1635616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BESİNLERİN TERMİK ETKİSİ(THERMİC EFFECT OF FOOD-TEF)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1668" y="2331076"/>
            <a:ext cx="11809926" cy="4526924"/>
          </a:xfrm>
        </p:spPr>
        <p:txBody>
          <a:bodyPr/>
          <a:lstStyle/>
          <a:p>
            <a:r>
              <a:rPr lang="tr-TR" dirty="0" smtClean="0"/>
              <a:t>Gıdanın sindirilmesi ve emilimi için gereken enerji miktarıdır.</a:t>
            </a:r>
          </a:p>
          <a:p>
            <a:endParaRPr lang="tr-TR" dirty="0"/>
          </a:p>
          <a:p>
            <a:r>
              <a:rPr lang="tr-TR" dirty="0" smtClean="0"/>
              <a:t>Besinlerin termik etkisi enerji ihtiyacınızın en küçük unsurudur.</a:t>
            </a:r>
          </a:p>
          <a:p>
            <a:endParaRPr lang="tr-TR" dirty="0"/>
          </a:p>
          <a:p>
            <a:r>
              <a:rPr lang="tr-TR" dirty="0" smtClean="0"/>
              <a:t>Genelde 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50 ila 200 </a:t>
            </a:r>
            <a:r>
              <a:rPr lang="tr-TR" dirty="0" smtClean="0">
                <a:solidFill>
                  <a:schemeClr val="tx1"/>
                </a:solidFill>
              </a:rPr>
              <a:t>kalori arasındadır.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400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5534"/>
            <a:ext cx="12192000" cy="6953534"/>
          </a:xfrm>
        </p:spPr>
      </p:pic>
    </p:spTree>
    <p:extLst>
      <p:ext uri="{BB962C8B-B14F-4D97-AF65-F5344CB8AC3E}">
        <p14:creationId xmlns:p14="http://schemas.microsoft.com/office/powerpoint/2010/main" val="211809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                     AKTİVİTE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6214" y="2369713"/>
            <a:ext cx="11397803" cy="4327301"/>
          </a:xfrm>
        </p:spPr>
        <p:txBody>
          <a:bodyPr/>
          <a:lstStyle/>
          <a:p>
            <a:r>
              <a:rPr lang="tr-TR" dirty="0" smtClean="0"/>
              <a:t>Bazal Metabolizma Oranının üzerindeki herhangi bir aktivite için gereken ihtiyacıdır . Örneğin oturmak , ayakta durmak , derste not tutmak vb.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Aktivite , gün içinde hareketlerimize bağlı olarak BMR ‘ den az veya eşit düzeydedir.</a:t>
            </a:r>
            <a:endParaRPr lang="tr-TR" dirty="0"/>
          </a:p>
        </p:txBody>
      </p:sp>
      <p:sp>
        <p:nvSpPr>
          <p:cNvPr id="4" name="5-Nokta Yıldız 3"/>
          <p:cNvSpPr/>
          <p:nvPr/>
        </p:nvSpPr>
        <p:spPr>
          <a:xfrm>
            <a:off x="3309871" y="76623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5-Nokta Yıldız 4"/>
          <p:cNvSpPr/>
          <p:nvPr/>
        </p:nvSpPr>
        <p:spPr>
          <a:xfrm>
            <a:off x="6613119" y="80480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34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         ÖZET;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0456" y="2369713"/>
            <a:ext cx="11513713" cy="4288664"/>
          </a:xfrm>
        </p:spPr>
        <p:txBody>
          <a:bodyPr/>
          <a:lstStyle/>
          <a:p>
            <a:r>
              <a:rPr lang="tr-TR" dirty="0" smtClean="0"/>
              <a:t>Bu üç unsurun toplamı yetişkin erkekler ve hamile olmayan veya emzirmeyen yetişkin kadınlar için geçerlidir.</a:t>
            </a:r>
          </a:p>
          <a:p>
            <a:endParaRPr lang="tr-TR" dirty="0"/>
          </a:p>
          <a:p>
            <a:r>
              <a:rPr lang="tr-TR" dirty="0" smtClean="0"/>
              <a:t>Çocukların büyümesi için gerekli olan enerjiyi dördüncü bir unsur olarak ele almamız gerekmedir.</a:t>
            </a:r>
          </a:p>
          <a:p>
            <a:endParaRPr lang="tr-TR" dirty="0"/>
          </a:p>
          <a:p>
            <a:r>
              <a:rPr lang="tr-TR" sz="2800" dirty="0" smtClean="0">
                <a:solidFill>
                  <a:srgbClr val="0070C0"/>
                </a:solidFill>
              </a:rPr>
              <a:t>4)BÜYÜME </a:t>
            </a:r>
          </a:p>
          <a:p>
            <a:r>
              <a:rPr lang="tr-TR" dirty="0" smtClean="0"/>
              <a:t>Büyümekte olan kişiler için enerji ihtiyacı önemlidir. Özellikle kas ve kemik gibi yeni dokuların oluşması için gereklidir.</a:t>
            </a:r>
          </a:p>
          <a:p>
            <a:r>
              <a:rPr lang="tr-TR" dirty="0" smtClean="0"/>
              <a:t>Bir çocuğun enerji ihtiyacını belirlerken büyümenin dikkate alınması gerekmektedir 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628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      YAĞ BİRİKİMİ VE KAYBI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184" y="2331076"/>
            <a:ext cx="11797048" cy="4365938"/>
          </a:xfrm>
        </p:spPr>
        <p:txBody>
          <a:bodyPr/>
          <a:lstStyle/>
          <a:p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ENERJİNİN FAZLA VEYA EKSİK KARŞILANMASININ NEDENLERİ NELERDİR?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 durum sizin dengesiz beslendiğinizi , alınan enerjiyle harcanan enerjinin eşit olmadığını gösterir . </a:t>
            </a:r>
          </a:p>
          <a:p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Alınan fazla enerji yağa dönüşerek depolanır ve kilo almanıza sebep olur.</a:t>
            </a:r>
            <a:endParaRPr lang="tr-TR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tr-TR" dirty="0" smtClean="0">
                <a:solidFill>
                  <a:schemeClr val="bg2">
                    <a:lumMod val="10000"/>
                  </a:schemeClr>
                </a:solidFill>
              </a:rPr>
              <a:t>Yetersiz enerji alımında depolanan yağlar enerji gereksinimini karşılamada kullanılacak ve kilo kaybına neden olacaktır.</a:t>
            </a:r>
          </a:p>
          <a:p>
            <a:r>
              <a:rPr lang="tr-TR" dirty="0" smtClean="0">
                <a:solidFill>
                  <a:schemeClr val="bg2">
                    <a:lumMod val="10000"/>
                  </a:schemeClr>
                </a:solidFill>
              </a:rPr>
              <a:t>Vücudumuzda kilo kaybını hesaplamada 1kg  yağın oluşumu için yaklaşık 7000 kalorinin gerekli olduğu dikkate alınmalıdır . Bu demek oluyor ki  1 kg zayıflayabilmek için vücudumuzdan  yaklaşık 7000 kalorinin yakılması gerekir.</a:t>
            </a:r>
          </a:p>
          <a:p>
            <a:r>
              <a:rPr lang="tr-TR" dirty="0" smtClean="0">
                <a:solidFill>
                  <a:schemeClr val="bg2">
                    <a:lumMod val="10000"/>
                  </a:schemeClr>
                </a:solidFill>
              </a:rPr>
              <a:t>Enerji ihtiyacının belirlenmesinde bu üç unsurun dikkate alınması gerekmektedir .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bg2">
                    <a:lumMod val="10000"/>
                  </a:schemeClr>
                </a:solidFill>
              </a:rPr>
              <a:t>(ŞEKİL -4)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57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45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6950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79560"/>
            <a:ext cx="12192000" cy="4578439"/>
          </a:xfrm>
          <a:solidFill>
            <a:srgbClr val="FFCC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800" dirty="0" smtClean="0"/>
              <a:t>           1KG YAĞ=7000 KALORİ </a:t>
            </a:r>
            <a:endParaRPr lang="tr-TR" sz="4800" dirty="0"/>
          </a:p>
          <a:p>
            <a:pPr marL="0" indent="0">
              <a:buNone/>
            </a:pPr>
            <a:r>
              <a:rPr lang="tr-TR" sz="4800" dirty="0" smtClean="0"/>
              <a:t> 7000 KALORİ FAZLALIĞI=1 KG ARTIŞ </a:t>
            </a:r>
          </a:p>
          <a:p>
            <a:pPr marL="0" indent="0">
              <a:buNone/>
            </a:pPr>
            <a:r>
              <a:rPr lang="tr-TR" sz="4800" dirty="0"/>
              <a:t> </a:t>
            </a:r>
            <a:r>
              <a:rPr lang="tr-TR" sz="4800" dirty="0" smtClean="0"/>
              <a:t>7000 KALORİ EKSİKLİĞİ= 1 KG AZALIŞ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421223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030"/>
            <a:ext cx="12192000" cy="7122016"/>
          </a:xfrm>
        </p:spPr>
      </p:pic>
    </p:spTree>
    <p:extLst>
      <p:ext uri="{BB962C8B-B14F-4D97-AF65-F5344CB8AC3E}">
        <p14:creationId xmlns:p14="http://schemas.microsoft.com/office/powerpoint/2010/main" val="216222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489397"/>
            <a:ext cx="8761413" cy="1609859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BAZAL METABOLİZMA ORANININ HESAPLANMASI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53803"/>
            <a:ext cx="12192000" cy="4604197"/>
          </a:xfrm>
        </p:spPr>
        <p:txBody>
          <a:bodyPr/>
          <a:lstStyle/>
          <a:p>
            <a:r>
              <a:rPr lang="tr-TR" dirty="0" smtClean="0"/>
              <a:t>Günlük bazal metabolizma oranının hesaplanmasında çok farklı yöntemler mevcuttur.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Vücut yüzeyine ve yaşa göre bazal enerji ihtiyacının hesaplanması mümkündür.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Ancak uzun sürmesi ve karışık olması nedeniyle biz daha basit olan bir metotla bunu hesaplayacağız 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260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502277"/>
            <a:ext cx="8761413" cy="1609858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BAZAL METABOLİZMA İÇİN ENERJİ İHTİYACI</a:t>
            </a:r>
            <a:endParaRPr lang="tr-TR" dirty="0">
              <a:solidFill>
                <a:srgbClr val="FFFF0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207287"/>
              </p:ext>
            </p:extLst>
          </p:nvPr>
        </p:nvGraphicFramePr>
        <p:xfrm>
          <a:off x="300038" y="2470244"/>
          <a:ext cx="11641138" cy="356206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820569"/>
                <a:gridCol w="5820569"/>
              </a:tblGrid>
              <a:tr h="1781033">
                <a:tc>
                  <a:txBody>
                    <a:bodyPr/>
                    <a:lstStyle/>
                    <a:p>
                      <a:r>
                        <a:rPr lang="tr-TR" sz="3600" dirty="0" smtClean="0">
                          <a:solidFill>
                            <a:srgbClr val="FFFF00"/>
                          </a:solidFill>
                        </a:rPr>
                        <a:t>            ERKEKLER</a:t>
                      </a:r>
                      <a:endParaRPr lang="tr-TR" sz="36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r-TR" sz="3600" dirty="0" smtClean="0">
                          <a:solidFill>
                            <a:srgbClr val="FFFF00"/>
                          </a:solidFill>
                        </a:rPr>
                        <a:t>          KADINLAR</a:t>
                      </a:r>
                      <a:endParaRPr lang="tr-TR" sz="36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1781033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FF00"/>
                          </a:solidFill>
                        </a:rPr>
                        <a:t>1 </a:t>
                      </a:r>
                      <a:r>
                        <a:rPr lang="tr-TR" dirty="0" err="1" smtClean="0">
                          <a:solidFill>
                            <a:srgbClr val="FFFF00"/>
                          </a:solidFill>
                        </a:rPr>
                        <a:t>kkal</a:t>
                      </a:r>
                      <a:r>
                        <a:rPr lang="tr-TR" dirty="0" smtClean="0">
                          <a:solidFill>
                            <a:srgbClr val="FFFF00"/>
                          </a:solidFill>
                        </a:rPr>
                        <a:t> /kg</a:t>
                      </a:r>
                      <a:r>
                        <a:rPr lang="tr-TR" baseline="0" dirty="0" smtClean="0">
                          <a:solidFill>
                            <a:srgbClr val="FFFF00"/>
                          </a:solidFill>
                        </a:rPr>
                        <a:t> vücut ağırlığı / saat</a:t>
                      </a:r>
                      <a:endParaRPr lang="tr-TR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FF00"/>
                          </a:solidFill>
                        </a:rPr>
                        <a:t>0.9 </a:t>
                      </a:r>
                      <a:r>
                        <a:rPr lang="tr-TR" dirty="0" err="1" smtClean="0">
                          <a:solidFill>
                            <a:srgbClr val="FFFF00"/>
                          </a:solidFill>
                        </a:rPr>
                        <a:t>kkal</a:t>
                      </a:r>
                      <a:r>
                        <a:rPr lang="tr-TR" dirty="0" smtClean="0">
                          <a:solidFill>
                            <a:srgbClr val="FFFF00"/>
                          </a:solidFill>
                        </a:rPr>
                        <a:t> /kg vücut ağırlığı /</a:t>
                      </a:r>
                      <a:r>
                        <a:rPr lang="tr-TR" baseline="0" dirty="0" smtClean="0">
                          <a:solidFill>
                            <a:srgbClr val="FFFF00"/>
                          </a:solidFill>
                        </a:rPr>
                        <a:t> saat</a:t>
                      </a:r>
                      <a:endParaRPr lang="tr-TR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206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0126" y="464025"/>
            <a:ext cx="11873552" cy="623702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Erkekler daha fazla kas dokularına sahip olmaları vb. nedenlerle kadınlardan daha fazla BMR ‘ ye gereksinim duyarlar .</a:t>
            </a:r>
          </a:p>
          <a:p>
            <a:pPr marL="0" indent="0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Oysa kadınların vücudunda oransal olarak daha fazla yağ bulunmaktadır. Ancak yağ dokusunun  muhafazası için  daha az enerjiye ihtiyaç vardır.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ÖRNEĞİN;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55 kg ağırlığında bir kadının BMR ‘si: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0.9 </a:t>
            </a:r>
            <a:r>
              <a:rPr lang="tr-TR" dirty="0" err="1" smtClean="0">
                <a:solidFill>
                  <a:schemeClr val="tx1"/>
                </a:solidFill>
              </a:rPr>
              <a:t>kkal</a:t>
            </a:r>
            <a:r>
              <a:rPr lang="tr-TR" dirty="0" smtClean="0">
                <a:solidFill>
                  <a:schemeClr val="tx1"/>
                </a:solidFill>
              </a:rPr>
              <a:t> /kg (saatte)X55 kg X 24 saat/gün =1188 </a:t>
            </a:r>
            <a:r>
              <a:rPr lang="tr-TR" dirty="0" err="1" smtClean="0">
                <a:solidFill>
                  <a:schemeClr val="tx1"/>
                </a:solidFill>
              </a:rPr>
              <a:t>kkal</a:t>
            </a:r>
            <a:r>
              <a:rPr lang="tr-TR" dirty="0" smtClean="0">
                <a:solidFill>
                  <a:schemeClr val="tx1"/>
                </a:solidFill>
              </a:rPr>
              <a:t>/</a:t>
            </a:r>
            <a:r>
              <a:rPr lang="tr-TR" dirty="0" err="1" smtClean="0">
                <a:solidFill>
                  <a:schemeClr val="tx1"/>
                </a:solidFill>
              </a:rPr>
              <a:t>gün’dür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*Bu değer daha önce belirtilen  1000-2000 </a:t>
            </a:r>
            <a:r>
              <a:rPr lang="tr-TR" dirty="0" err="1" smtClean="0">
                <a:solidFill>
                  <a:schemeClr val="tx1"/>
                </a:solidFill>
              </a:rPr>
              <a:t>kkal</a:t>
            </a:r>
            <a:r>
              <a:rPr lang="tr-TR" dirty="0" smtClean="0">
                <a:solidFill>
                  <a:schemeClr val="tx1"/>
                </a:solidFill>
              </a:rPr>
              <a:t> aralığında bulunmaktadır.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5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BMR’YE ETKİ EDEN FAKTÖRLER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bg1">
              <a:lumMod val="8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</a:rPr>
              <a:t>Vücudumuzun temel fonksiyonlarını sürdürebilmemiz için enerji kullanımına etki eden birçok faktör vardır.</a:t>
            </a:r>
            <a:r>
              <a:rPr lang="tr-TR" dirty="0">
                <a:solidFill>
                  <a:schemeClr val="tx1"/>
                </a:solidFill>
              </a:rPr>
              <a:t> </a:t>
            </a:r>
            <a:endParaRPr lang="tr-T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BUNLAR;</a:t>
            </a:r>
          </a:p>
          <a:p>
            <a:pPr marL="400050" indent="-400050">
              <a:buFont typeface="+mj-lt"/>
              <a:buAutoNum type="romanUcPeriod"/>
            </a:pPr>
            <a:r>
              <a:rPr lang="tr-TR" dirty="0" smtClean="0">
                <a:solidFill>
                  <a:schemeClr val="tx1"/>
                </a:solidFill>
              </a:rPr>
              <a:t>YAŞ</a:t>
            </a:r>
          </a:p>
          <a:p>
            <a:pPr marL="400050" indent="-400050">
              <a:buFont typeface="+mj-lt"/>
              <a:buAutoNum type="romanUcPeriod"/>
            </a:pPr>
            <a:endParaRPr lang="tr-TR" dirty="0">
              <a:solidFill>
                <a:schemeClr val="tx1"/>
              </a:solidFill>
            </a:endParaRPr>
          </a:p>
          <a:p>
            <a:pPr marL="400050" indent="-400050">
              <a:buFont typeface="+mj-lt"/>
              <a:buAutoNum type="romanUcPeriod"/>
            </a:pPr>
            <a:r>
              <a:rPr lang="tr-TR" dirty="0" smtClean="0">
                <a:solidFill>
                  <a:schemeClr val="tx1"/>
                </a:solidFill>
              </a:rPr>
              <a:t>AÇ KALMAK</a:t>
            </a:r>
          </a:p>
          <a:p>
            <a:pPr marL="400050" indent="-400050">
              <a:buFont typeface="+mj-lt"/>
              <a:buAutoNum type="romanUcPeriod"/>
            </a:pPr>
            <a:endParaRPr lang="tr-TR" dirty="0">
              <a:solidFill>
                <a:schemeClr val="tx1"/>
              </a:solidFill>
            </a:endParaRPr>
          </a:p>
          <a:p>
            <a:pPr marL="400050" indent="-400050">
              <a:buFont typeface="+mj-lt"/>
              <a:buAutoNum type="romanUcPeriod"/>
            </a:pPr>
            <a:r>
              <a:rPr lang="tr-TR" dirty="0" smtClean="0">
                <a:solidFill>
                  <a:schemeClr val="tx1"/>
                </a:solidFill>
              </a:rPr>
              <a:t>EGZERSİZ</a:t>
            </a:r>
          </a:p>
          <a:p>
            <a:pPr marL="400050" indent="-400050">
              <a:buFont typeface="+mj-lt"/>
              <a:buAutoNum type="romanUcPeriod"/>
            </a:pPr>
            <a:endParaRPr lang="tr-TR" dirty="0">
              <a:solidFill>
                <a:schemeClr val="tx1"/>
              </a:solidFill>
            </a:endParaRPr>
          </a:p>
          <a:p>
            <a:pPr marL="400050" indent="-400050">
              <a:buFont typeface="+mj-lt"/>
              <a:buAutoNum type="romanUcPeriod"/>
            </a:pPr>
            <a:endParaRPr lang="tr-T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93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42197" y="600501"/>
            <a:ext cx="8374170" cy="1282890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ENERJİ</a:t>
            </a:r>
            <a:r>
              <a:rPr lang="tr-TR" dirty="0" smtClean="0">
                <a:solidFill>
                  <a:srgbClr val="FFFF00"/>
                </a:solidFill>
              </a:rPr>
              <a:t>; İş </a:t>
            </a:r>
            <a:r>
              <a:rPr lang="tr-TR" dirty="0" smtClean="0">
                <a:solidFill>
                  <a:srgbClr val="FFFF00"/>
                </a:solidFill>
              </a:rPr>
              <a:t>yapabilme kapasitesidir</a:t>
            </a:r>
            <a:r>
              <a:rPr lang="tr-TR" dirty="0" smtClean="0">
                <a:solidFill>
                  <a:srgbClr val="FFFF00"/>
                </a:solidFill>
              </a:rPr>
              <a:t>. Enerji </a:t>
            </a:r>
            <a:r>
              <a:rPr lang="tr-TR" dirty="0" smtClean="0">
                <a:solidFill>
                  <a:srgbClr val="FFFF00"/>
                </a:solidFill>
              </a:rPr>
              <a:t>konusunu iki farklı bölümde inceleyeceğiz.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chemeClr val="tx1"/>
                </a:solidFill>
              </a:rPr>
              <a:t>Besinlerin enerji  değeri nedir?	</a:t>
            </a:r>
          </a:p>
          <a:p>
            <a:r>
              <a:rPr lang="tr-TR" sz="4000" dirty="0" smtClean="0">
                <a:solidFill>
                  <a:schemeClr val="tx1"/>
                </a:solidFill>
              </a:rPr>
              <a:t>Enerji ihtiyacımız nedir?</a:t>
            </a:r>
            <a:endParaRPr lang="tr-TR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43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                       1)YAŞ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306471"/>
            <a:ext cx="11996382" cy="439457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Bilindiği gibi yaşlandıkça enerji gereksinimi  yani BMR miktarı  azalmaktadır.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20 yaşından itibaren  artan her 10 yıl için BMR oranı yaklaşık % 2-3 oranında düşmektedir.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60 yaşındaki bir kişinin sahip olması gerekli BMR oranı 20 yaşındaki bir kişiden % 12 daha azdır.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BMR ‘ deki bu düşüş  çoğunlukla hareketsizliğe bağlı olarak kas dokularının azalmasıyla gerçekleşir.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9401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92824"/>
            <a:ext cx="12192000" cy="45651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Kas dokuları kendini korumak için yağ dokularından daha fazla enerjiye gereksinim duyarlar.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Ancak jimnastik ve ağır kaldırma gibi egzersizlerle kas dokusundaki kayıp yani BMR ’deki düşüş önlenebilmektedir.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Kas kütlesindeki azalmayı önlemek her zaman mümkündür.90 yaşındaki bir kişi bile bunu yapabilir.</a:t>
            </a:r>
          </a:p>
          <a:p>
            <a:pPr marL="0" indent="0">
              <a:buNone/>
            </a:pPr>
            <a:r>
              <a:rPr lang="tr-TR" sz="2800" dirty="0" smtClean="0"/>
              <a:t>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940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967" y="464024"/>
            <a:ext cx="12696967" cy="6393976"/>
          </a:xfrm>
        </p:spPr>
      </p:pic>
    </p:spTree>
    <p:extLst>
      <p:ext uri="{BB962C8B-B14F-4D97-AF65-F5344CB8AC3E}">
        <p14:creationId xmlns:p14="http://schemas.microsoft.com/office/powerpoint/2010/main" val="138630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114152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                  AÇ KALMAK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79175"/>
            <a:ext cx="12192000" cy="443552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Aç kalmak BMR ‘</a:t>
            </a:r>
            <a:r>
              <a:rPr lang="tr-TR" sz="2800" dirty="0" err="1" smtClean="0"/>
              <a:t>nin</a:t>
            </a:r>
            <a:r>
              <a:rPr lang="tr-TR" sz="2800" dirty="0" smtClean="0"/>
              <a:t> hızla düşmesine  neden olur 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Yaklaşık 24 saat aç kalmanız durumunda BMR miktarı %10-20  oranında düşmektedir.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Vücut ,  bünyesindeki  enerjiyi korumak için hızla açlığa uyum sağlayarak bazal  metabolizma için gerekli enerji miktarını azaltır.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Eski çağlarda yiyecek bulamadıkları  için günlerce aç kalan insanlar BMR ‘</a:t>
            </a:r>
            <a:r>
              <a:rPr lang="tr-TR" sz="2800" dirty="0" err="1" smtClean="0"/>
              <a:t>lerini</a:t>
            </a:r>
            <a:r>
              <a:rPr lang="tr-TR" sz="2800" dirty="0" smtClean="0"/>
              <a:t> düşürerek  hayatta kalmayı başarmışlardır.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 smtClean="0"/>
              <a:t>Bu şartlarda oluşturdukları  genetik materyali sonraki nesillere aktarmışlardır.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0394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                    EGZERSİZ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534" y="2279176"/>
            <a:ext cx="12096466" cy="4476466"/>
          </a:xfrm>
        </p:spPr>
        <p:txBody>
          <a:bodyPr/>
          <a:lstStyle/>
          <a:p>
            <a:r>
              <a:rPr lang="tr-TR" dirty="0" smtClean="0"/>
              <a:t>Egzersizler yani fiziki aktiviteler  BMR oranını yükseltir .</a:t>
            </a:r>
          </a:p>
          <a:p>
            <a:r>
              <a:rPr lang="tr-TR" dirty="0" smtClean="0"/>
              <a:t>Yaptığınız egzersiz türüne bağlı  olarak BMR oranı değişmektedir.</a:t>
            </a:r>
          </a:p>
          <a:p>
            <a:r>
              <a:rPr lang="tr-TR" dirty="0" smtClean="0"/>
              <a:t>Egzersizden sonra vücudunuz canlanır , metabolizma hızlanır , proteinler yeniden üretilir ve daha fazla karbonhidrat depolanır.</a:t>
            </a:r>
          </a:p>
          <a:p>
            <a:r>
              <a:rPr lang="tr-TR" dirty="0" smtClean="0"/>
              <a:t>Bunların hepsi kalori harcanmasını gerektirmektedir. Bu da  BMR oranını yükseltir .</a:t>
            </a:r>
          </a:p>
          <a:p>
            <a:r>
              <a:rPr lang="tr-TR" dirty="0" smtClean="0"/>
              <a:t>Bu değerler yapılan egzersizin çeşidine bağlı olarak günde </a:t>
            </a:r>
            <a:r>
              <a:rPr lang="tr-TR" sz="4400" dirty="0" smtClean="0">
                <a:solidFill>
                  <a:schemeClr val="accent2">
                    <a:lumMod val="75000"/>
                  </a:schemeClr>
                </a:solidFill>
              </a:rPr>
              <a:t>25 ila 250 </a:t>
            </a:r>
            <a:r>
              <a:rPr lang="tr-TR" dirty="0" smtClean="0"/>
              <a:t>kalori arasında artabilir .</a:t>
            </a:r>
          </a:p>
        </p:txBody>
      </p:sp>
    </p:spTree>
    <p:extLst>
      <p:ext uri="{BB962C8B-B14F-4D97-AF65-F5344CB8AC3E}">
        <p14:creationId xmlns:p14="http://schemas.microsoft.com/office/powerpoint/2010/main" val="51578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      BUNU BİLİYOR MUSUNUZ ?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stA="88000" endPos="550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/>
          <a:lstStyle/>
          <a:p>
            <a:r>
              <a:rPr lang="tr-TR" sz="2000" dirty="0" smtClean="0"/>
              <a:t>Marketlerde ve internet aracılığıyla satılan bir çok ürünlerin vücut metabolizmasını hızlandırarak kilo kaybına neden olacağı bildirilmektedir.</a:t>
            </a:r>
          </a:p>
          <a:p>
            <a:pPr marL="0" indent="0">
              <a:buNone/>
            </a:pPr>
            <a:r>
              <a:rPr lang="tr-TR" sz="2000" dirty="0" smtClean="0"/>
              <a:t>Bunlardan bir tanesi de deriye yapıştırılarak kullanılan iyot preparatıdır. Bilindiği gibi iyot , bazal metabolizmanın hızlandırılmasında görevli olan </a:t>
            </a:r>
            <a:r>
              <a:rPr lang="tr-TR" sz="2000" dirty="0" err="1" smtClean="0"/>
              <a:t>tiroid</a:t>
            </a:r>
            <a:r>
              <a:rPr lang="tr-TR" sz="2000" dirty="0" smtClean="0"/>
              <a:t> hormonunun yapısında bulunur . Vücuda fazladan alınan iyot fazla enerji yakmak anlamına gelmez . İyot etkisini kısa sürede ve başlangıçta gösterir . Uzun sürede vücuttaki </a:t>
            </a:r>
            <a:r>
              <a:rPr lang="tr-TR" sz="2000" dirty="0" err="1" smtClean="0"/>
              <a:t>homeostaz</a:t>
            </a:r>
            <a:r>
              <a:rPr lang="tr-TR" sz="2000" dirty="0" smtClean="0"/>
              <a:t>  kuralları devreye girdiği için etkili olamamaktadır . Bu da söylenen iddiaların doğru olmadığını göstermektedir 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29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EGZERSİZLE TÜKETİLEN ENERJİNİN HESAPLANMASI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950" y="2298700"/>
            <a:ext cx="11976100" cy="4699000"/>
          </a:xfrm>
        </p:spPr>
        <p:txBody>
          <a:bodyPr/>
          <a:lstStyle/>
          <a:p>
            <a:r>
              <a:rPr lang="tr-TR" dirty="0" smtClean="0"/>
              <a:t>YAPILAN EGZERSİZLERİN NE KADAR ENERJİ KAYBINA NEDEN OLDUĞUNU HESAPLAMAK İÇİN BİRKAÇ METODDAN FAYDALANILIR.</a:t>
            </a:r>
          </a:p>
          <a:p>
            <a:pPr>
              <a:buFont typeface="+mj-lt"/>
              <a:buAutoNum type="arabicPeriod"/>
            </a:pPr>
            <a:r>
              <a:rPr lang="tr-TR" sz="3600" dirty="0" smtClean="0">
                <a:solidFill>
                  <a:srgbClr val="00B0F0"/>
                </a:solidFill>
              </a:rPr>
              <a:t>ZAMAN VE AKTİVİTE YÖNTEMİ</a:t>
            </a:r>
          </a:p>
          <a:p>
            <a:pPr>
              <a:buFont typeface="+mj-lt"/>
              <a:buAutoNum type="arabicPeriod"/>
            </a:pPr>
            <a:endParaRPr lang="tr-TR" sz="3600" dirty="0">
              <a:solidFill>
                <a:srgbClr val="00B0F0"/>
              </a:solidFill>
            </a:endParaRPr>
          </a:p>
          <a:p>
            <a:pPr>
              <a:buFont typeface="+mj-lt"/>
              <a:buAutoNum type="arabicPeriod"/>
            </a:pPr>
            <a:endParaRPr lang="tr-TR" sz="3600" dirty="0" smtClean="0">
              <a:solidFill>
                <a:srgbClr val="00B0F0"/>
              </a:solidFill>
            </a:endParaRPr>
          </a:p>
          <a:p>
            <a:pPr>
              <a:buFont typeface="+mj-lt"/>
              <a:buAutoNum type="arabicPeriod"/>
            </a:pPr>
            <a:r>
              <a:rPr lang="tr-TR" sz="3600" dirty="0" smtClean="0">
                <a:solidFill>
                  <a:srgbClr val="00B0F0"/>
                </a:solidFill>
              </a:rPr>
              <a:t>FARKLI AKTİVİTELERDE ENERJİNİN HESAPLANMASI</a:t>
            </a:r>
          </a:p>
          <a:p>
            <a:pPr>
              <a:buFont typeface="+mj-lt"/>
              <a:buAutoNum type="arabicPeriod"/>
            </a:pPr>
            <a:endParaRPr lang="tr-TR" sz="3600" dirty="0">
              <a:solidFill>
                <a:srgbClr val="00B0F0"/>
              </a:solidFill>
            </a:endParaRPr>
          </a:p>
          <a:p>
            <a:pPr>
              <a:buFont typeface="+mj-lt"/>
              <a:buAutoNum type="arabicPeriod"/>
            </a:pPr>
            <a:endParaRPr lang="tr-TR" sz="3600" dirty="0" smtClean="0">
              <a:solidFill>
                <a:srgbClr val="00B0F0"/>
              </a:solidFill>
            </a:endParaRPr>
          </a:p>
          <a:p>
            <a:pPr>
              <a:buFont typeface="+mj-lt"/>
              <a:buAutoNum type="arabicPeriod"/>
            </a:pPr>
            <a:endParaRPr lang="tr-TR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22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1)ZAMAN VE AKTİVİTE YÖNTEMİ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000" y="2349500"/>
            <a:ext cx="11887200" cy="4597400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tr-TR" dirty="0" smtClean="0"/>
              <a:t>Her bir aktivite için harcanan zaman , bu aktivitenin kalori karşılığı ile çarpılır.(ŞEKİL-5)</a:t>
            </a:r>
          </a:p>
          <a:p>
            <a:pPr>
              <a:buFont typeface="Courier New" panose="02070309020205020404" pitchFamily="49" charset="0"/>
              <a:buChar char="o"/>
            </a:pPr>
            <a:endParaRPr lang="tr-TR" dirty="0"/>
          </a:p>
          <a:p>
            <a:pPr>
              <a:buFont typeface="Courier New" panose="02070309020205020404" pitchFamily="49" charset="0"/>
              <a:buChar char="o"/>
            </a:pP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ZAMAN(</a:t>
            </a:r>
            <a:r>
              <a:rPr lang="tr-TR" sz="2800" dirty="0" err="1" smtClean="0">
                <a:solidFill>
                  <a:schemeClr val="accent6">
                    <a:lumMod val="50000"/>
                  </a:schemeClr>
                </a:solidFill>
              </a:rPr>
              <a:t>dak</a:t>
            </a: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)X(</a:t>
            </a:r>
            <a:r>
              <a:rPr lang="tr-TR" sz="2800" dirty="0" err="1" smtClean="0">
                <a:solidFill>
                  <a:schemeClr val="accent6">
                    <a:lumMod val="50000"/>
                  </a:schemeClr>
                </a:solidFill>
              </a:rPr>
              <a:t>kkal</a:t>
            </a: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tr-TR" sz="2800" dirty="0" err="1" smtClean="0">
                <a:solidFill>
                  <a:schemeClr val="accent6">
                    <a:lumMod val="50000"/>
                  </a:schemeClr>
                </a:solidFill>
              </a:rPr>
              <a:t>dakXkg</a:t>
            </a: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tr-TR" sz="2800" dirty="0" err="1" smtClean="0">
                <a:solidFill>
                  <a:schemeClr val="accent6">
                    <a:lumMod val="50000"/>
                  </a:schemeClr>
                </a:solidFill>
              </a:rPr>
              <a:t>Xkg</a:t>
            </a: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   vücut ağırlığı =EGZERSİZLE HARCANAN KALORİ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Bu yöntemde gün içinde yaptığınız her aktiviteyi bir kayda almanız gerekir. Bilimsel araştırmalarda kullanılsa da , çok zahmetli olduğu için pratikte pek kullanılmamaktadır .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tr-TR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25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ŞEKİL-5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2195315"/>
              </p:ext>
            </p:extLst>
          </p:nvPr>
        </p:nvGraphicFramePr>
        <p:xfrm>
          <a:off x="1154954" y="2293261"/>
          <a:ext cx="9672704" cy="4564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2704"/>
              </a:tblGrid>
              <a:tr h="507193">
                <a:tc>
                  <a:txBody>
                    <a:bodyPr/>
                    <a:lstStyle/>
                    <a:p>
                      <a:r>
                        <a:rPr lang="tr-TR" dirty="0" smtClean="0"/>
                        <a:t>                   ÇEŞİTLİ EGZERSİZLERLE HARCANAN ENERJİ MİKTARI</a:t>
                      </a:r>
                      <a:endParaRPr lang="tr-TR" dirty="0"/>
                    </a:p>
                  </a:txBody>
                  <a:tcPr/>
                </a:tc>
              </a:tr>
              <a:tr h="507193">
                <a:tc>
                  <a:txBody>
                    <a:bodyPr/>
                    <a:lstStyle/>
                    <a:p>
                      <a:r>
                        <a:rPr lang="tr-TR" dirty="0" smtClean="0"/>
                        <a:t>                                     ERKEKLER(</a:t>
                      </a:r>
                      <a:r>
                        <a:rPr lang="tr-TR" dirty="0" err="1" smtClean="0"/>
                        <a:t>kkal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dk</a:t>
                      </a:r>
                      <a:r>
                        <a:rPr lang="tr-TR" dirty="0" smtClean="0"/>
                        <a:t>)            KADINLAR(</a:t>
                      </a:r>
                      <a:r>
                        <a:rPr lang="tr-TR" dirty="0" err="1" smtClean="0"/>
                        <a:t>kkal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dk</a:t>
                      </a:r>
                      <a:r>
                        <a:rPr lang="tr-TR" dirty="0" smtClean="0"/>
                        <a:t>)                                  </a:t>
                      </a:r>
                      <a:endParaRPr lang="tr-TR" dirty="0"/>
                    </a:p>
                  </a:txBody>
                  <a:tcPr/>
                </a:tc>
              </a:tr>
              <a:tr h="507193">
                <a:tc>
                  <a:txBody>
                    <a:bodyPr/>
                    <a:lstStyle/>
                    <a:p>
                      <a:r>
                        <a:rPr lang="tr-TR" dirty="0" smtClean="0"/>
                        <a:t>Basketbol                        8.6                                     6.8</a:t>
                      </a:r>
                      <a:endParaRPr lang="tr-TR" dirty="0"/>
                    </a:p>
                  </a:txBody>
                  <a:tcPr/>
                </a:tc>
              </a:tr>
              <a:tr h="507193">
                <a:tc>
                  <a:txBody>
                    <a:bodyPr/>
                    <a:lstStyle/>
                    <a:p>
                      <a:r>
                        <a:rPr lang="tr-TR" dirty="0" smtClean="0"/>
                        <a:t>Bisiklet(10km/h)</a:t>
                      </a:r>
                      <a:r>
                        <a:rPr lang="tr-TR" baseline="0" dirty="0" smtClean="0"/>
                        <a:t>              7.5                                     5.9</a:t>
                      </a:r>
                      <a:endParaRPr lang="tr-TR" dirty="0"/>
                    </a:p>
                  </a:txBody>
                  <a:tcPr/>
                </a:tc>
              </a:tr>
              <a:tr h="507193">
                <a:tc>
                  <a:txBody>
                    <a:bodyPr/>
                    <a:lstStyle/>
                    <a:p>
                      <a:r>
                        <a:rPr lang="tr-TR" dirty="0" smtClean="0"/>
                        <a:t>Koşu(7.5)</a:t>
                      </a:r>
                      <a:r>
                        <a:rPr lang="tr-TR" baseline="0" dirty="0" smtClean="0"/>
                        <a:t>                        14.0                                   11.0</a:t>
                      </a:r>
                      <a:endParaRPr lang="tr-TR" dirty="0"/>
                    </a:p>
                  </a:txBody>
                  <a:tcPr/>
                </a:tc>
              </a:tr>
              <a:tr h="507193">
                <a:tc>
                  <a:txBody>
                    <a:bodyPr/>
                    <a:lstStyle/>
                    <a:p>
                      <a:r>
                        <a:rPr lang="tr-TR" dirty="0" smtClean="0"/>
                        <a:t>Oturma                          1.7                                     1.3</a:t>
                      </a:r>
                      <a:endParaRPr lang="tr-TR" dirty="0"/>
                    </a:p>
                  </a:txBody>
                  <a:tcPr/>
                </a:tc>
              </a:tr>
              <a:tr h="507193">
                <a:tc>
                  <a:txBody>
                    <a:bodyPr/>
                    <a:lstStyle/>
                    <a:p>
                      <a:r>
                        <a:rPr lang="tr-TR" dirty="0" smtClean="0"/>
                        <a:t>Uyku                               1.2                                    </a:t>
                      </a:r>
                      <a:r>
                        <a:rPr lang="tr-TR" baseline="0" dirty="0" smtClean="0"/>
                        <a:t> 0.9</a:t>
                      </a:r>
                      <a:endParaRPr lang="tr-TR" dirty="0"/>
                    </a:p>
                  </a:txBody>
                  <a:tcPr/>
                </a:tc>
              </a:tr>
              <a:tr h="507193">
                <a:tc>
                  <a:txBody>
                    <a:bodyPr/>
                    <a:lstStyle/>
                    <a:p>
                      <a:r>
                        <a:rPr lang="tr-TR" dirty="0" smtClean="0"/>
                        <a:t>Yürüyüş(3.5 km/h)</a:t>
                      </a:r>
                      <a:r>
                        <a:rPr lang="tr-TR" baseline="0" dirty="0" smtClean="0"/>
                        <a:t>         5.0                                    3.9</a:t>
                      </a:r>
                      <a:endParaRPr lang="tr-TR" dirty="0"/>
                    </a:p>
                  </a:txBody>
                  <a:tcPr/>
                </a:tc>
              </a:tr>
              <a:tr h="507193">
                <a:tc>
                  <a:txBody>
                    <a:bodyPr/>
                    <a:lstStyle/>
                    <a:p>
                      <a:r>
                        <a:rPr lang="tr-TR" dirty="0" smtClean="0"/>
                        <a:t>Ağır kaldırma                8.2                                    6.4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65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      GIDALARIN ENERJİ DEĞERLERİ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GIDALARDAKİ KARBON ATOMU,OKSİJEN VARLIĞINDA YAKILARAK KARBONDİOKSİT VE ISIYA DÖNÜŞÜR.</a:t>
            </a:r>
          </a:p>
          <a:p>
            <a:r>
              <a:rPr lang="tr-TR" dirty="0" smtClean="0"/>
              <a:t>İNSAN VEYA HAYVAN METABOLİZMASI GIDALARDA BULUNAN BU ENERJİYİ AYNI ŞEKİLDE  SENTEZLEYEBİLMEKTEDİR.</a:t>
            </a:r>
          </a:p>
          <a:p>
            <a:r>
              <a:rPr lang="tr-TR" dirty="0" smtClean="0"/>
              <a:t>GIDALARDAKİ KARBON OKSİJENLE BİRARAYA GELDİĞİNDE KİMYASAL BAĞLAR OKSİDE OLUR VE  POTANSİYEL ENERJİ ISI HALİNDE AÇIĞA ÇIKAR.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321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609600"/>
            <a:ext cx="8761413" cy="1071032"/>
          </a:xfrm>
        </p:spPr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2)FARKLI AKTİVİTELERDE ENERJİNİN HESAPLANMASI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93257"/>
            <a:ext cx="12192000" cy="4564743"/>
          </a:xfrm>
        </p:spPr>
        <p:txBody>
          <a:bodyPr/>
          <a:lstStyle/>
          <a:p>
            <a:r>
              <a:rPr lang="tr-TR" dirty="0" smtClean="0"/>
              <a:t>Bu yöntemle kişi dört kategoriden birine girmektedir. Her bir kategori için enerji gereksinimi , BMR ‘</a:t>
            </a:r>
            <a:r>
              <a:rPr lang="tr-TR" dirty="0" err="1" smtClean="0"/>
              <a:t>nin</a:t>
            </a:r>
            <a:r>
              <a:rPr lang="tr-TR" dirty="0" smtClean="0"/>
              <a:t> belirli bir yüzdesi ilave edilerek hesaplanabilir.</a:t>
            </a:r>
          </a:p>
          <a:p>
            <a:r>
              <a:rPr lang="tr-TR" dirty="0" smtClean="0"/>
              <a:t>Günlük enerji ihtiyacının hesaplanmasında  BMR VE TEF değerleri kullanılır. Bu dört farklı kategoriler : (ŞEKİL-6)</a:t>
            </a:r>
          </a:p>
          <a:p>
            <a:pPr marL="514350" indent="-514350">
              <a:buFont typeface="+mj-lt"/>
              <a:buAutoNum type="romanUcPeriod"/>
            </a:pP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HAREKETSİZLİK</a:t>
            </a:r>
          </a:p>
          <a:p>
            <a:pPr marL="514350" indent="-514350">
              <a:buFont typeface="+mj-lt"/>
              <a:buAutoNum type="romanUcPeriod"/>
            </a:pP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HAFİF HAREKETLİLİK</a:t>
            </a:r>
          </a:p>
          <a:p>
            <a:pPr marL="514350" indent="-514350">
              <a:buFont typeface="+mj-lt"/>
              <a:buAutoNum type="romanUcPeriod"/>
            </a:pP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ORTA HAREKETLİLİK </a:t>
            </a:r>
          </a:p>
          <a:p>
            <a:pPr marL="514350" indent="-514350">
              <a:buFont typeface="+mj-lt"/>
              <a:buAutoNum type="romanUcPeriod"/>
            </a:pP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AKTİF HAREKETLİLİK 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17991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ŞEKİL -6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4835207"/>
              </p:ext>
            </p:extLst>
          </p:nvPr>
        </p:nvGraphicFramePr>
        <p:xfrm>
          <a:off x="1155700" y="2293256"/>
          <a:ext cx="8824913" cy="426720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824913"/>
              </a:tblGrid>
              <a:tr h="8534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KATEGORİ                                                             %BMR</a:t>
                      </a:r>
                      <a:endParaRPr lang="tr-TR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8534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HAREKETSİZLİK                                                       +%30</a:t>
                      </a:r>
                      <a:endParaRPr lang="tr-TR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8534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HAFİF HAREKETLİLİK                                              +%50</a:t>
                      </a:r>
                      <a:endParaRPr lang="tr-TR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534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ORTA</a:t>
                      </a:r>
                      <a:r>
                        <a:rPr lang="tr-TR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HAREKETLİLİK                                               +%70</a:t>
                      </a:r>
                      <a:endParaRPr lang="tr-TR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534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AKTİF HAREKETLİLİK</a:t>
                      </a:r>
                      <a:r>
                        <a:rPr lang="tr-TR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                                             +%100</a:t>
                      </a:r>
                      <a:endParaRPr lang="tr-TR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48980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                  HAREKETSİZLİK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Tipik bir öğrenci için ders çalışma , TV izleme , bilgisayar başında zaman geçirme , haftada belki birkaç kere egzersiz yapma ve kampüse otobüsle gitme  gibi işleri yani fiziki çalışma gerektirmeyen daha çok masa başı işleri  kapsamaktadır.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244758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4" y="2307771"/>
            <a:ext cx="10668000" cy="4310743"/>
          </a:xfrm>
        </p:spPr>
      </p:pic>
    </p:spTree>
    <p:extLst>
      <p:ext uri="{BB962C8B-B14F-4D97-AF65-F5344CB8AC3E}">
        <p14:creationId xmlns:p14="http://schemas.microsoft.com/office/powerpoint/2010/main" val="790678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           HAFİF HAREKETLİLİK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Daha fazla günlük hareket , okula bisikletle veya yürüyerek gitme ve haftada üç – dört defa  egzersiz yapma gibi biraz hareket gerektiren işleri kapsamaktadır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13368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" y="2351314"/>
            <a:ext cx="11698515" cy="4847772"/>
          </a:xfrm>
        </p:spPr>
      </p:pic>
    </p:spTree>
    <p:extLst>
      <p:ext uri="{BB962C8B-B14F-4D97-AF65-F5344CB8AC3E}">
        <p14:creationId xmlns:p14="http://schemas.microsoft.com/office/powerpoint/2010/main" val="42046388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              ORTA  HAREKETLİLİK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8686" y="2603500"/>
            <a:ext cx="11408228" cy="4254500"/>
          </a:xfrm>
        </p:spPr>
        <p:txBody>
          <a:bodyPr/>
          <a:lstStyle/>
          <a:p>
            <a:r>
              <a:rPr lang="tr-TR" dirty="0" smtClean="0"/>
              <a:t>Haftada dört-beş gün egzersiz yapma veya çocuk bakımı gibi saatlerce ayakta durmayı gerektiren işleri kapsamaktadır.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6" y="3201742"/>
            <a:ext cx="8276253" cy="365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046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               AKTİF HAREKETLİLİK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 çalışmayı gerektiren  , haftanın hemen her günü egzersiz yapma veya bahçe işleri gibi fiziki güç gerektiren işleri kapsamaktadır.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584" y="3361644"/>
            <a:ext cx="8157029" cy="349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810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solidFill>
                  <a:schemeClr val="accent2"/>
                </a:solidFill>
              </a:rPr>
              <a:t>55kg ağırlığında bir kadının , orta hareketlilik seviyesiyle ne kadar kaloriye ihtiyacı olduğunu hesaplayalım</a:t>
            </a:r>
            <a:endParaRPr lang="tr-TR" sz="2800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630" y="2264229"/>
            <a:ext cx="11930742" cy="4593771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tr-TR" sz="2800" dirty="0" smtClean="0">
                <a:solidFill>
                  <a:schemeClr val="accent1"/>
                </a:solidFill>
              </a:rPr>
              <a:t>BMR’NİN HESAPLANMASI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chemeClr val="tx1"/>
                </a:solidFill>
              </a:rPr>
              <a:t>55kg X (0.9 </a:t>
            </a:r>
            <a:r>
              <a:rPr lang="tr-TR" sz="2000" dirty="0" err="1" smtClean="0">
                <a:solidFill>
                  <a:schemeClr val="tx1"/>
                </a:solidFill>
              </a:rPr>
              <a:t>kkal</a:t>
            </a:r>
            <a:r>
              <a:rPr lang="tr-TR" sz="2000" dirty="0" smtClean="0">
                <a:solidFill>
                  <a:schemeClr val="tx1"/>
                </a:solidFill>
              </a:rPr>
              <a:t>/kg vücut ağırlığı X saat) X 24 saat/gün =1188 </a:t>
            </a:r>
            <a:r>
              <a:rPr lang="tr-TR" sz="2000" dirty="0" err="1" smtClean="0">
                <a:solidFill>
                  <a:schemeClr val="tx1"/>
                </a:solidFill>
              </a:rPr>
              <a:t>kkal</a:t>
            </a:r>
            <a:r>
              <a:rPr lang="tr-TR" sz="2000" dirty="0" smtClean="0">
                <a:solidFill>
                  <a:schemeClr val="tx1"/>
                </a:solidFill>
              </a:rPr>
              <a:t>/gün </a:t>
            </a:r>
          </a:p>
          <a:p>
            <a:pPr marL="514350" indent="-514350">
              <a:buAutoNum type="alphaUcPeriod" startAt="2"/>
            </a:pPr>
            <a:r>
              <a:rPr lang="tr-TR" sz="2800" dirty="0" smtClean="0">
                <a:solidFill>
                  <a:schemeClr val="accent1"/>
                </a:solidFill>
              </a:rPr>
              <a:t>AKTİVİTE=BMR ‘NİN %70’İ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0.7 X 1188 </a:t>
            </a: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kkal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/gün =831.6 </a:t>
            </a: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kkal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/gün  aktiviteyi desteklemek için gerekli .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Toplam </a:t>
            </a: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olarakta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2019,6 </a:t>
            </a: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kkal’e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gereksinim vardır.</a:t>
            </a:r>
          </a:p>
          <a:p>
            <a:pPr marL="0" indent="0">
              <a:buNone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NOT:Aktivitenizin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kalori karşılığı BMR ‘</a:t>
            </a: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nize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eşit veya ondan küçük olmalıdır . Bulduğunuz  sayı  </a:t>
            </a: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BMR’den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büyükse  , en başa dönün ve hesabınızı kontrol edin.</a:t>
            </a: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307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595086"/>
            <a:ext cx="8761413" cy="1422400"/>
          </a:xfrm>
        </p:spPr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BESİNLERİN TERMİK ETKİSİNİN HESAPLANMASI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9657" y="2322286"/>
            <a:ext cx="11727543" cy="4535714"/>
          </a:xfrm>
        </p:spPr>
        <p:txBody>
          <a:bodyPr/>
          <a:lstStyle/>
          <a:p>
            <a:r>
              <a:rPr lang="tr-TR" dirty="0" smtClean="0"/>
              <a:t>Gıdaların sindirilmesi ve emilimi için gerekli olan enerji , günlük kalori alımının %5 ila % 10 ‘u kadardır . Yağlar ve karbonhidratlarda bu değer %5 iken , proteinlerde %10’a ulaşmaktadır. Hesaplamamızda , TEF için gereken kalori tüketimini %5 olarak kullanıyoruz . Toplam kalori alımı  BMR ve aktivitenin toplanmasıyla elde edilmektedir.</a:t>
            </a:r>
          </a:p>
          <a:p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ÖRNEK: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BMR ‘ si 1000 </a:t>
            </a: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kkal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olan ve hafif seviyede aktivite yapan ya da günde 500 </a:t>
            </a: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kkal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harcayan birinin , TEF için günde ne kadar kaloriye ihtiyaç duyduğunu  hesaplayalım.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TEF=0.05 (1000+500)</a:t>
            </a: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kkal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/gün </a:t>
            </a:r>
          </a:p>
          <a:p>
            <a:pPr marL="0" indent="0">
              <a:buNone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=0.05(1500 </a:t>
            </a: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kkal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/gün)</a:t>
            </a:r>
          </a:p>
          <a:p>
            <a:pPr marL="0" indent="0">
              <a:buNone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=75 </a:t>
            </a:r>
            <a:r>
              <a:rPr lang="tr-TR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kkal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/gün </a:t>
            </a: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839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YEMEK YEDİĞİMİZ ZAMAN;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PROTEİN,KARBONHİDRAT VE YAĞ GİBİ MAKRO BESİN MADDELERİNİN  KİMYASAL BAĞLARI KIRILIR.</a:t>
            </a:r>
          </a:p>
          <a:p>
            <a:r>
              <a:rPr lang="tr-TR" dirty="0" smtClean="0"/>
              <a:t>ENERJİ ISI FORMUNDA AÇIĞA  ÇIKAR.</a:t>
            </a:r>
          </a:p>
          <a:p>
            <a:r>
              <a:rPr lang="tr-TR" sz="2800" dirty="0" smtClean="0"/>
              <a:t>Co</a:t>
            </a:r>
            <a:r>
              <a:rPr lang="tr-TR" dirty="0" smtClean="0"/>
              <a:t>2 AÇIĞA ÇIKAR.</a:t>
            </a:r>
            <a:endParaRPr lang="tr-TR" sz="2800" dirty="0"/>
          </a:p>
          <a:p>
            <a:r>
              <a:rPr lang="tr-TR" sz="2000" dirty="0" smtClean="0"/>
              <a:t>Bu işlemler  sonucunda ortaya çıkan enerji </a:t>
            </a: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KALORİ </a:t>
            </a:r>
            <a:r>
              <a:rPr lang="tr-TR" sz="2000" dirty="0" smtClean="0">
                <a:solidFill>
                  <a:schemeClr val="tx1"/>
                </a:solidFill>
              </a:rPr>
              <a:t>olarak isimlendirilir.</a:t>
            </a:r>
          </a:p>
          <a:p>
            <a:r>
              <a:rPr lang="tr-TR" sz="2000" dirty="0" smtClean="0">
                <a:solidFill>
                  <a:schemeClr val="tx1"/>
                </a:solidFill>
              </a:rPr>
              <a:t>Kalori  enerji ölçme  birimi olarak kullanılmaktadır.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5701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580571"/>
            <a:ext cx="8761413" cy="1100061"/>
          </a:xfrm>
        </p:spPr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TOPLAM ENERJİ İHTİYACININ HESAPLANMASI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258" y="2278743"/>
            <a:ext cx="11727542" cy="4579257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ŞİMDİ BÜTÜN UNSURLARI BİR ARAYA GETİREREK TOPLAM ENERJİ İHTİYACINI HESAPLAYALIM. BMR , AKTİVİTE   VE TEF’İ TOPLAYARAK  TOPLAM ENERJİ İHTİYACINI BELİRLEYELİM .</a:t>
            </a:r>
          </a:p>
          <a:p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ÖRNEK:</a:t>
            </a:r>
          </a:p>
          <a:p>
            <a:pPr marL="0" indent="0">
              <a:buNone/>
            </a:pP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BAYAN-52 KG                     1.0 KKAL/KG*SAAT</a:t>
            </a:r>
          </a:p>
          <a:p>
            <a:pPr marL="0" indent="0">
              <a:buNone/>
            </a:pP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YORUCU FAALİYET              0.9 KKAL/KG*SAAT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1184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478971"/>
            <a:ext cx="12192000" cy="6379029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+mj-lt"/>
              <a:buAutoNum type="arabicParenR"/>
            </a:pPr>
            <a:r>
              <a:rPr lang="tr-TR" dirty="0" smtClean="0"/>
              <a:t>BMR </a:t>
            </a:r>
          </a:p>
          <a:p>
            <a:pPr marL="0" indent="0">
              <a:buNone/>
            </a:pPr>
            <a:r>
              <a:rPr lang="tr-TR" dirty="0" smtClean="0"/>
              <a:t>0.9 KKAL/GÜN X SAATx52 kg x24 saat/gün =1123 </a:t>
            </a:r>
            <a:r>
              <a:rPr lang="tr-TR" dirty="0" err="1" smtClean="0"/>
              <a:t>kkal</a:t>
            </a:r>
            <a:r>
              <a:rPr lang="tr-TR" dirty="0" smtClean="0"/>
              <a:t>/gün</a:t>
            </a:r>
          </a:p>
          <a:p>
            <a:pPr marL="0" indent="0">
              <a:buNone/>
            </a:pPr>
            <a:r>
              <a:rPr lang="tr-TR" dirty="0" smtClean="0"/>
              <a:t>2)AKTİVİTE </a:t>
            </a:r>
          </a:p>
          <a:p>
            <a:pPr marL="0" indent="0">
              <a:buNone/>
            </a:pPr>
            <a:r>
              <a:rPr lang="tr-TR" dirty="0" smtClean="0"/>
              <a:t>AKTİF HAREKETLİLİK SEVİYESİ=%100 BMR=1123 KKAL</a:t>
            </a:r>
          </a:p>
          <a:p>
            <a:pPr marL="0" indent="0">
              <a:buNone/>
            </a:pPr>
            <a:r>
              <a:rPr lang="tr-TR" dirty="0" smtClean="0"/>
              <a:t>3)TEF</a:t>
            </a:r>
          </a:p>
          <a:p>
            <a:pPr marL="0" indent="0">
              <a:buNone/>
            </a:pPr>
            <a:r>
              <a:rPr lang="tr-TR" dirty="0" smtClean="0"/>
              <a:t>0.05 (BMR+AKTİVİTE)=0.05(1123 KKAL+1123 KKAL)=112 KKAL/GÜN</a:t>
            </a:r>
          </a:p>
          <a:p>
            <a:pPr marL="0" indent="0">
              <a:buNone/>
            </a:pPr>
            <a:r>
              <a:rPr lang="tr-TR" dirty="0" smtClean="0"/>
              <a:t>4)TOPLAM ENERJİ İHTİYACI</a:t>
            </a:r>
          </a:p>
          <a:p>
            <a:pPr marL="0" indent="0">
              <a:buNone/>
            </a:pPr>
            <a:r>
              <a:rPr lang="tr-TR" dirty="0" smtClean="0"/>
              <a:t>BMR+AKTİVİTE+TEF VEYA (1123KKAL+1123 KKAL+112 KKAL)=2358 KKAL/GÜN</a:t>
            </a:r>
          </a:p>
          <a:p>
            <a:pPr marL="0" indent="0">
              <a:buNone/>
            </a:pPr>
            <a:r>
              <a:rPr lang="tr-TR" dirty="0" smtClean="0"/>
              <a:t>NOT:52 KG AĞIRLIĞINDA OLAN TÜM KADINLAR AYNI MİKTARDA ENERJİYE Mİ İTİYAÇ DUARLAR?</a:t>
            </a:r>
          </a:p>
          <a:p>
            <a:pPr marL="0" indent="0">
              <a:buNone/>
            </a:pPr>
            <a:r>
              <a:rPr lang="tr-TR" dirty="0" smtClean="0"/>
              <a:t>Cevap hayır olacaktır. 52 kg kiloya sahip tüm kadınlar aynı düzeyde hareketli değildir. Enerji ihtiyacının hesaplanmasında ağırlık ve cinsiyet yanında aktivite durumu da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6848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580571"/>
            <a:ext cx="8761413" cy="1100061"/>
          </a:xfrm>
        </p:spPr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TOPLAM ENERJİ ALIMININ HESAPLANMASI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629" y="2293257"/>
            <a:ext cx="11858171" cy="5021943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FFC000"/>
                </a:solidFill>
              </a:rPr>
              <a:t>ÖRNEK:ENERJİ ALIMI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rgbClr val="FFC000"/>
                </a:solidFill>
              </a:rPr>
              <a:t>ERKEK-70 KG              GÜNDE 500 KKAL FAZLADAN ENERJİ ALIYOR</a:t>
            </a:r>
            <a:endParaRPr lang="tr-TR" sz="24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tr-TR" sz="2400" dirty="0" smtClean="0">
                <a:solidFill>
                  <a:srgbClr val="FFC000"/>
                </a:solidFill>
              </a:rPr>
              <a:t>HAFİF FAALİYET</a:t>
            </a:r>
          </a:p>
          <a:p>
            <a:pPr marL="0" indent="0">
              <a:buNone/>
            </a:pPr>
            <a:endParaRPr lang="tr-TR" sz="24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tr-TR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Yetişkin bir kişinin kilo alımı ve kaybının kaloriyle olan ilişkisini inceleyelim. Verilen örnekte bir kişinin aşırı yemek yediğini veya günde 500 </a:t>
            </a:r>
            <a:r>
              <a:rPr lang="tr-TR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kkal</a:t>
            </a:r>
            <a:r>
              <a:rPr lang="tr-TR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fazladan enerji aldığını düşünelim . Bu durum TEF ‘i etkiler . Çünkü aşırı gıda tüketimi ; alınan gıdaların sindirimi ve emilimi için daha fazla enerji harcanması anlamına gelir. 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814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"/>
            <a:ext cx="12192000" cy="6858000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>
                <a:solidFill>
                  <a:srgbClr val="FFC000"/>
                </a:solidFill>
              </a:rPr>
              <a:t>1.BMR 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1.0 </a:t>
            </a:r>
            <a:r>
              <a:rPr lang="tr-TR" sz="2000" dirty="0" err="1" smtClean="0">
                <a:solidFill>
                  <a:schemeClr val="accent6">
                    <a:lumMod val="75000"/>
                  </a:schemeClr>
                </a:solidFill>
              </a:rPr>
              <a:t>kkal</a:t>
            </a: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/kg*saat*70 kg*24 saat/gün =1680 </a:t>
            </a:r>
            <a:r>
              <a:rPr lang="tr-TR" sz="2000" dirty="0" err="1" smtClean="0">
                <a:solidFill>
                  <a:schemeClr val="accent6">
                    <a:lumMod val="75000"/>
                  </a:schemeClr>
                </a:solidFill>
              </a:rPr>
              <a:t>kkal</a:t>
            </a: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/gün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rgbClr val="FFC000"/>
                </a:solidFill>
              </a:rPr>
              <a:t>2.AKTİVİTE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Aktivite=%50 BMR </a:t>
            </a:r>
          </a:p>
          <a:p>
            <a:pPr marL="0" indent="0">
              <a:buNone/>
            </a:pPr>
            <a:r>
              <a:rPr lang="tr-TR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            =0.5(1680 </a:t>
            </a:r>
            <a:r>
              <a:rPr lang="tr-TR" sz="2000" dirty="0" err="1" smtClean="0">
                <a:solidFill>
                  <a:schemeClr val="accent6">
                    <a:lumMod val="75000"/>
                  </a:schemeClr>
                </a:solidFill>
              </a:rPr>
              <a:t>kkal</a:t>
            </a: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/gün)=840 </a:t>
            </a:r>
            <a:r>
              <a:rPr lang="tr-TR" sz="2000" dirty="0" err="1" smtClean="0">
                <a:solidFill>
                  <a:schemeClr val="accent6">
                    <a:lumMod val="75000"/>
                  </a:schemeClr>
                </a:solidFill>
              </a:rPr>
              <a:t>kkal</a:t>
            </a: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/gün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rgbClr val="FFC000"/>
                </a:solidFill>
              </a:rPr>
              <a:t>3.FAZLA ENERJİ ALIMI</a:t>
            </a: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: Neredeyse duble bir hamburgerin enerjisine eşit miktarda fazladan enerji alınmaktadır.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rgbClr val="FFC000"/>
                </a:solidFill>
              </a:rPr>
              <a:t>4.TEF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%5 (BMR+AKTİVİTE+ALINAN KİLO)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0.05(1680KKAL+840 KKAL+500 KKAL)=151 KKAL/GÜN </a:t>
            </a:r>
          </a:p>
          <a:p>
            <a:pPr marL="0" indent="0">
              <a:buNone/>
            </a:pPr>
            <a:endParaRPr lang="tr-TR" sz="20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r-TR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r-TR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tr-TR" sz="2000" dirty="0" smtClean="0">
                <a:solidFill>
                  <a:srgbClr val="FF0000"/>
                </a:solidFill>
              </a:rPr>
              <a:t>NOT: Şayet kişi kilo kaybediyorsa  kaybedilen miktar çıkarılacaktır . Bu da TEF ‘i düşürecektir </a:t>
            </a:r>
            <a:r>
              <a:rPr lang="tr-TR" sz="2000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341305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1756571" cy="6857999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C000"/>
                </a:solidFill>
              </a:rPr>
              <a:t>5.TOPLAM  ENERJİ ALIMI 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BMR+AKTİVİTE+ALINAN KİLO+TEF(1680 KKAL+840 KKAL+500 KKAL+151 KKAL)=3171 KKAL/GÜN 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Çıkan sonuç alınan enerji miktarıdır , enerji ihtiyacını ifade etmez . Çünkü kişi fazladan yemek yemektedir ve ihtiyacından fazla enerji almaktadır.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BU KİŞİDE BİR HAFTADA NE KADAR FAZLADAN YAĞ OLUŞMAKTADIR?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500 </a:t>
            </a:r>
            <a:r>
              <a:rPr lang="tr-TR" sz="2800" dirty="0" err="1" smtClean="0">
                <a:solidFill>
                  <a:schemeClr val="accent6">
                    <a:lumMod val="50000"/>
                  </a:schemeClr>
                </a:solidFill>
              </a:rPr>
              <a:t>kkal</a:t>
            </a: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/gün *7gün/ hafta=3500 </a:t>
            </a:r>
            <a:r>
              <a:rPr lang="tr-TR" sz="2800" dirty="0" err="1" smtClean="0">
                <a:solidFill>
                  <a:schemeClr val="accent6">
                    <a:lumMod val="50000"/>
                  </a:schemeClr>
                </a:solidFill>
              </a:rPr>
              <a:t>kkal</a:t>
            </a: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/hafta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</a:rPr>
              <a:t>Bunun anlamı haftada 500 g kilo almak yani yağ oluşturmak demektir.(3500kkal=500 gram yağa eş değer olduğunu hatırlayınız.) </a:t>
            </a:r>
            <a:endParaRPr lang="tr-TR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9615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337143" cy="6858000"/>
          </a:xfrm>
        </p:spPr>
      </p:pic>
    </p:spTree>
    <p:extLst>
      <p:ext uri="{BB962C8B-B14F-4D97-AF65-F5344CB8AC3E}">
        <p14:creationId xmlns:p14="http://schemas.microsoft.com/office/powerpoint/2010/main" val="404840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şağı Ok 4"/>
          <p:cNvSpPr/>
          <p:nvPr/>
        </p:nvSpPr>
        <p:spPr>
          <a:xfrm>
            <a:off x="5010169" y="2603500"/>
            <a:ext cx="931284" cy="1970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67425" y="476518"/>
            <a:ext cx="11719775" cy="6542468"/>
          </a:xfrm>
          <a:solidFill>
            <a:srgbClr val="FF505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7200" dirty="0" smtClean="0"/>
              <a:t>             BESİN +OKSİJEN             </a:t>
            </a:r>
          </a:p>
          <a:p>
            <a:pPr marL="0" indent="0">
              <a:buNone/>
            </a:pPr>
            <a:r>
              <a:rPr lang="tr-TR" sz="7200" dirty="0"/>
              <a:t> </a:t>
            </a:r>
            <a:r>
              <a:rPr lang="tr-TR" sz="7200" dirty="0" smtClean="0"/>
              <a:t>                          OKSİTLENME                        </a:t>
            </a:r>
          </a:p>
          <a:p>
            <a:pPr marL="0" indent="0">
              <a:buNone/>
            </a:pPr>
            <a:r>
              <a:rPr lang="tr-TR" sz="7200" dirty="0"/>
              <a:t> </a:t>
            </a:r>
            <a:r>
              <a:rPr lang="tr-TR" sz="7200" dirty="0" smtClean="0"/>
              <a:t>                  </a:t>
            </a:r>
            <a:r>
              <a:rPr lang="tr-TR" sz="3600" dirty="0" smtClean="0"/>
              <a:t>KİMYASAL BAĞLAR KIRILIR.</a:t>
            </a:r>
          </a:p>
          <a:p>
            <a:pPr marL="0" indent="0">
              <a:buNone/>
            </a:pPr>
            <a:r>
              <a:rPr lang="tr-TR" sz="3600" dirty="0"/>
              <a:t> </a:t>
            </a:r>
            <a:r>
              <a:rPr lang="tr-TR" sz="3600" dirty="0" smtClean="0"/>
              <a:t>                                     ENERJİ AÇIĞA ÇIKAR.</a:t>
            </a:r>
          </a:p>
          <a:p>
            <a:pPr marL="0" indent="0">
              <a:buNone/>
            </a:pPr>
            <a:r>
              <a:rPr lang="tr-TR" sz="3600" dirty="0"/>
              <a:t> </a:t>
            </a:r>
            <a:r>
              <a:rPr lang="tr-TR" sz="3600" dirty="0" smtClean="0"/>
              <a:t>                                     CO2 OLUŞUR.</a:t>
            </a:r>
            <a:endParaRPr lang="tr-TR" sz="7200" dirty="0"/>
          </a:p>
        </p:txBody>
      </p:sp>
      <p:sp>
        <p:nvSpPr>
          <p:cNvPr id="7" name="Aşağı Ok 6"/>
          <p:cNvSpPr/>
          <p:nvPr/>
        </p:nvSpPr>
        <p:spPr>
          <a:xfrm>
            <a:off x="5941453" y="1547432"/>
            <a:ext cx="1624937" cy="30265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502275"/>
            <a:ext cx="11732654" cy="6355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    Enerji iş birimleriyle ve genellikle ısı enerjisi birimi olan kaloriyle tarif edilmektedir.1kalori=4,185Joule</a:t>
            </a:r>
            <a:endParaRPr lang="tr-TR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smtClean="0">
                <a:solidFill>
                  <a:srgbClr val="FFFF00"/>
                </a:solidFill>
              </a:rPr>
              <a:t>          </a:t>
            </a:r>
          </a:p>
          <a:p>
            <a:pPr marL="0" indent="0">
              <a:buNone/>
            </a:pP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smtClean="0">
                <a:solidFill>
                  <a:srgbClr val="FFFF00"/>
                </a:solidFill>
              </a:rPr>
              <a:t>        veya 1joule=0,239 kaloridir.</a:t>
            </a:r>
          </a:p>
          <a:p>
            <a:pPr marL="0" indent="0">
              <a:buNone/>
            </a:pPr>
            <a:endParaRPr lang="tr-TR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tr-TR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Karbonhidrat, yağ ve proteinlerde ne kadar potansiyel enerji yani kalori olduğu BOMBA  KALORİMETRESİ ile hesaplanır .Gıdaların kalori değerleri özel tasarlanmış bir cihaz tarafından ölçülmektedir.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cihaz ,söz konusu gıdanın bir ateşleme tertibatı ile yakılmaya hazır halde bekletildiği küçük bir bölmeden oluşmaktadır.(ŞEKİL -1)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Sabit bir sıcaklığa ayarlanmış suyla dolu daha büyük bir kap içinde küçük bir bölme bulunmaktadır.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Gıda yakıldığında reaksiyon sonucu ısı açığa  çıkar ve su ısınır.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Suyun  sıcaklık değişimi termometre ile ölçülerek gıdadaki kalori miktarı hesaplanır.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değer gıdanın enerji değerini ifade eder ve kalori/gram olarak gösterilir.</a:t>
            </a:r>
          </a:p>
          <a:p>
            <a:pPr>
              <a:buFont typeface="Wingdings" panose="05000000000000000000" pitchFamily="2" charset="2"/>
              <a:buChar char="v"/>
            </a:pPr>
            <a:endParaRPr lang="tr-TR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8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01848" cy="6858000"/>
          </a:xfrm>
        </p:spPr>
      </p:pic>
    </p:spTree>
    <p:extLst>
      <p:ext uri="{BB962C8B-B14F-4D97-AF65-F5344CB8AC3E}">
        <p14:creationId xmlns:p14="http://schemas.microsoft.com/office/powerpoint/2010/main" val="67773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9200" y="690331"/>
            <a:ext cx="8761413" cy="1138467"/>
          </a:xfrm>
        </p:spPr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Makro besinlerdeki potansiyel enerji değerleri aşağıda verilmiştir.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4933" y="2410317"/>
            <a:ext cx="8825659" cy="34163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accent2">
                    <a:lumMod val="75000"/>
                  </a:schemeClr>
                </a:solidFill>
              </a:rPr>
              <a:t>KARBONHİDRAT          4,2 KKAL/GRAM </a:t>
            </a:r>
          </a:p>
          <a:p>
            <a:r>
              <a:rPr lang="tr-TR" sz="3600" dirty="0" smtClean="0">
                <a:solidFill>
                  <a:schemeClr val="accent2">
                    <a:lumMod val="75000"/>
                  </a:schemeClr>
                </a:solidFill>
              </a:rPr>
              <a:t>YAĞ                             9,4 KKAL/GRAM</a:t>
            </a:r>
          </a:p>
          <a:p>
            <a:r>
              <a:rPr lang="tr-TR" sz="3600" dirty="0" smtClean="0">
                <a:solidFill>
                  <a:schemeClr val="accent2">
                    <a:lumMod val="75000"/>
                  </a:schemeClr>
                </a:solidFill>
              </a:rPr>
              <a:t>PROTEİN                       5,7 KKAL/GRAM</a:t>
            </a:r>
            <a:endParaRPr lang="tr-TR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ağ Ok 3"/>
          <p:cNvSpPr/>
          <p:nvPr/>
        </p:nvSpPr>
        <p:spPr>
          <a:xfrm>
            <a:off x="5117592" y="255001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5117592" y="31866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 flipV="1">
            <a:off x="5117592" y="3823351"/>
            <a:ext cx="1076029" cy="5338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12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652</TotalTime>
  <Words>2336</Words>
  <Application>Microsoft Office PowerPoint</Application>
  <PresentationFormat>Geniş ekran</PresentationFormat>
  <Paragraphs>286</Paragraphs>
  <Slides>55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63" baseType="lpstr">
      <vt:lpstr>Arial</vt:lpstr>
      <vt:lpstr>Arial Black</vt:lpstr>
      <vt:lpstr>Calibri</vt:lpstr>
      <vt:lpstr>Century Gothic</vt:lpstr>
      <vt:lpstr>Courier New</vt:lpstr>
      <vt:lpstr>Wingdings</vt:lpstr>
      <vt:lpstr>Wingdings 3</vt:lpstr>
      <vt:lpstr>İyon Toplantı Odası</vt:lpstr>
      <vt:lpstr>ÜNİTE 3 : KALORİ-BESLENMENİN ENERJİ TEMELİ</vt:lpstr>
      <vt:lpstr>PowerPoint Sunusu</vt:lpstr>
      <vt:lpstr>ENERJİ; İş yapabilme kapasitesidir. Enerji konusunu iki farklı bölümde inceleyeceğiz.</vt:lpstr>
      <vt:lpstr>      GIDALARIN ENERJİ DEĞERLERİ</vt:lpstr>
      <vt:lpstr>YEMEK YEDİĞİMİZ ZAMAN; </vt:lpstr>
      <vt:lpstr>PowerPoint Sunusu</vt:lpstr>
      <vt:lpstr>PowerPoint Sunusu</vt:lpstr>
      <vt:lpstr>PowerPoint Sunusu</vt:lpstr>
      <vt:lpstr>Makro besinlerdeki potansiyel enerji değerleri aşağıda verilmiştir.</vt:lpstr>
      <vt:lpstr>Aslında vücudumuz tüm potansiyel enerjiyi  ortaya çıkarabilme kapasitesinde değildir.</vt:lpstr>
      <vt:lpstr>PowerPoint Sunusu</vt:lpstr>
      <vt:lpstr>KARBONHİDRATLARIN ENERJİ DEĞERİ</vt:lpstr>
      <vt:lpstr>       YAĞLARIN ENERJİ DEĞERİ</vt:lpstr>
      <vt:lpstr>      PROTEİNLERİN ENERJİ DEĞERİ</vt:lpstr>
      <vt:lpstr>     PROTEİNLERİN ENERJİ DEĞERİ</vt:lpstr>
      <vt:lpstr>    FİZYOLOJİK ENERJİ DEĞERLERİ</vt:lpstr>
      <vt:lpstr>   ENERJİ İHTİYACININ BELİRLENMESİ</vt:lpstr>
      <vt:lpstr>BAZAL METABOLİZMA (BASAL METABOLİC RATE-BMR)</vt:lpstr>
      <vt:lpstr>BESİNLERİN TERMİK ETKİSİ(THERMİC EFFECT OF FOOD-TEF)</vt:lpstr>
      <vt:lpstr>                         AKTİVİTE </vt:lpstr>
      <vt:lpstr>             ÖZET;</vt:lpstr>
      <vt:lpstr>          YAĞ BİRİKİMİ VE KAYBI</vt:lpstr>
      <vt:lpstr>PowerPoint Sunusu</vt:lpstr>
      <vt:lpstr>PowerPoint Sunusu</vt:lpstr>
      <vt:lpstr>PowerPoint Sunusu</vt:lpstr>
      <vt:lpstr>BAZAL METABOLİZMA ORANININ HESAPLANMASI </vt:lpstr>
      <vt:lpstr>BAZAL METABOLİZMA İÇİN ENERJİ İHTİYACI</vt:lpstr>
      <vt:lpstr>PowerPoint Sunusu</vt:lpstr>
      <vt:lpstr>   BMR’YE ETKİ EDEN FAKTÖRLER</vt:lpstr>
      <vt:lpstr>                           1)YAŞ</vt:lpstr>
      <vt:lpstr>PowerPoint Sunusu</vt:lpstr>
      <vt:lpstr>PowerPoint Sunusu</vt:lpstr>
      <vt:lpstr>PowerPoint Sunusu</vt:lpstr>
      <vt:lpstr>                      AÇ KALMAK </vt:lpstr>
      <vt:lpstr>                        EGZERSİZ</vt:lpstr>
      <vt:lpstr>          BUNU BİLİYOR MUSUNUZ ?</vt:lpstr>
      <vt:lpstr>EGZERSİZLE TÜKETİLEN ENERJİNİN HESAPLANMASI</vt:lpstr>
      <vt:lpstr>1)ZAMAN VE AKTİVİTE YÖNTEMİ</vt:lpstr>
      <vt:lpstr>ŞEKİL-5</vt:lpstr>
      <vt:lpstr>2)FARKLI AKTİVİTELERDE ENERJİNİN HESAPLANMASI</vt:lpstr>
      <vt:lpstr>    ŞEKİL -6</vt:lpstr>
      <vt:lpstr>                  HAREKETSİZLİK</vt:lpstr>
      <vt:lpstr>PowerPoint Sunusu</vt:lpstr>
      <vt:lpstr>           HAFİF HAREKETLİLİK</vt:lpstr>
      <vt:lpstr>PowerPoint Sunusu</vt:lpstr>
      <vt:lpstr>              ORTA  HAREKETLİLİK</vt:lpstr>
      <vt:lpstr>               AKTİF HAREKETLİLİK</vt:lpstr>
      <vt:lpstr>55kg ağırlığında bir kadının , orta hareketlilik seviyesiyle ne kadar kaloriye ihtiyacı olduğunu hesaplayalım</vt:lpstr>
      <vt:lpstr>BESİNLERİN TERMİK ETKİSİNİN HESAPLANMASI</vt:lpstr>
      <vt:lpstr>TOPLAM ENERJİ İHTİYACININ HESAPLANMASI</vt:lpstr>
      <vt:lpstr>PowerPoint Sunusu</vt:lpstr>
      <vt:lpstr>TOPLAM ENERJİ ALIMININ HESAPLANMASI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KALORİ-BESLENMENİN ENERJİ TEMELİ</dc:title>
  <dc:creator>seymaaaa0668@gmail.com</dc:creator>
  <cp:lastModifiedBy>Birce Taban</cp:lastModifiedBy>
  <cp:revision>70</cp:revision>
  <dcterms:created xsi:type="dcterms:W3CDTF">2017-12-05T18:50:30Z</dcterms:created>
  <dcterms:modified xsi:type="dcterms:W3CDTF">2017-12-11T07:21:17Z</dcterms:modified>
</cp:coreProperties>
</file>