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AB7F9EB-5416-49A0-9FDC-774E55F50C15}" type="datetimeFigureOut">
              <a:rPr lang="tr-TR" smtClean="0"/>
              <a:t>25.4.2021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1670439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B7F9EB-5416-49A0-9FDC-774E55F50C15}" type="datetimeFigureOut">
              <a:rPr lang="tr-TR" smtClean="0"/>
              <a:t>25.4.2021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3741236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B7F9EB-5416-49A0-9FDC-774E55F50C15}" type="datetimeFigureOut">
              <a:rPr lang="tr-TR" smtClean="0"/>
              <a:t>25.4.2021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2837251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B7F9EB-5416-49A0-9FDC-774E55F50C15}" type="datetimeFigureOut">
              <a:rPr lang="tr-TR" smtClean="0"/>
              <a:t>25.4.2021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263709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AB7F9EB-5416-49A0-9FDC-774E55F50C15}" type="datetimeFigureOut">
              <a:rPr lang="tr-TR" smtClean="0"/>
              <a:t>25.4.2021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3979100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AB7F9EB-5416-49A0-9FDC-774E55F50C15}" type="datetimeFigureOut">
              <a:rPr lang="tr-TR" smtClean="0"/>
              <a:t>25.4.2021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3934561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AB7F9EB-5416-49A0-9FDC-774E55F50C15}" type="datetimeFigureOut">
              <a:rPr lang="tr-TR" smtClean="0"/>
              <a:t>25.4.2021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2557348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AB7F9EB-5416-49A0-9FDC-774E55F50C15}" type="datetimeFigureOut">
              <a:rPr lang="tr-TR" smtClean="0"/>
              <a:t>25.4.2021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3982501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AB7F9EB-5416-49A0-9FDC-774E55F50C15}" type="datetimeFigureOut">
              <a:rPr lang="tr-TR" smtClean="0"/>
              <a:t>25.4.2021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347370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B7F9EB-5416-49A0-9FDC-774E55F50C15}" type="datetimeFigureOut">
              <a:rPr lang="tr-TR" smtClean="0"/>
              <a:t>25.4.2021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66398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B7F9EB-5416-49A0-9FDC-774E55F50C15}" type="datetimeFigureOut">
              <a:rPr lang="tr-TR" smtClean="0"/>
              <a:t>25.4.2021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C940F7-BD14-4F38-BEC6-FCB83EAD1204}" type="slidenum">
              <a:rPr lang="tr-TR" smtClean="0"/>
              <a:t>‹#›</a:t>
            </a:fld>
            <a:endParaRPr lang="tr-TR"/>
          </a:p>
        </p:txBody>
      </p:sp>
    </p:spTree>
    <p:extLst>
      <p:ext uri="{BB962C8B-B14F-4D97-AF65-F5344CB8AC3E}">
        <p14:creationId xmlns:p14="http://schemas.microsoft.com/office/powerpoint/2010/main" val="2682304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7F9EB-5416-49A0-9FDC-774E55F50C15}" type="datetimeFigureOut">
              <a:rPr lang="tr-TR" smtClean="0"/>
              <a:t>25.4.2021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C940F7-BD14-4F38-BEC6-FCB83EAD1204}" type="slidenum">
              <a:rPr lang="tr-TR" smtClean="0"/>
              <a:t>‹#›</a:t>
            </a:fld>
            <a:endParaRPr lang="tr-TR"/>
          </a:p>
        </p:txBody>
      </p:sp>
    </p:spTree>
    <p:extLst>
      <p:ext uri="{BB962C8B-B14F-4D97-AF65-F5344CB8AC3E}">
        <p14:creationId xmlns:p14="http://schemas.microsoft.com/office/powerpoint/2010/main" val="2615573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5277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456918647"/>
              </p:ext>
            </p:extLst>
          </p:nvPr>
        </p:nvGraphicFramePr>
        <p:xfrm>
          <a:off x="0" y="115910"/>
          <a:ext cx="12015989" cy="6655607"/>
        </p:xfrm>
        <a:graphic>
          <a:graphicData uri="http://schemas.openxmlformats.org/drawingml/2006/table">
            <a:tbl>
              <a:tblPr firstRow="1" firstCol="1" bandRow="1">
                <a:tableStyleId>{5C22544A-7EE6-4342-B048-85BDC9FD1C3A}</a:tableStyleId>
              </a:tblPr>
              <a:tblGrid>
                <a:gridCol w="12015989"/>
              </a:tblGrid>
              <a:tr h="1146220">
                <a:tc>
                  <a:txBody>
                    <a:bodyPr/>
                    <a:lstStyle/>
                    <a:p>
                      <a:pPr>
                        <a:lnSpc>
                          <a:spcPct val="115000"/>
                        </a:lnSpc>
                        <a:spcAft>
                          <a:spcPts val="0"/>
                        </a:spcAft>
                      </a:pPr>
                      <a:r>
                        <a:rPr lang="tr-TR" sz="1600" dirty="0">
                          <a:solidFill>
                            <a:srgbClr val="FFFF00"/>
                          </a:solidFill>
                          <a:effectLst/>
                        </a:rPr>
                        <a:t>Teknik/Teknolojik Belirsizlik ve Zorluklar</a:t>
                      </a:r>
                      <a:endParaRPr lang="tr-TR" sz="1400" dirty="0">
                        <a:solidFill>
                          <a:srgbClr val="FFFF00"/>
                        </a:solidFill>
                        <a:effectLst/>
                      </a:endParaRPr>
                    </a:p>
                    <a:p>
                      <a:pPr>
                        <a:lnSpc>
                          <a:spcPct val="115000"/>
                        </a:lnSpc>
                        <a:spcAft>
                          <a:spcPts val="0"/>
                        </a:spcAft>
                      </a:pPr>
                      <a:r>
                        <a:rPr lang="tr-TR" sz="1600" dirty="0">
                          <a:solidFill>
                            <a:srgbClr val="FFFF00"/>
                          </a:solidFill>
                          <a:effectLst/>
                        </a:rPr>
                        <a:t>Kuruluşunuzun mevcut bilgi birikimini ve geçmiş projelerden elde ettiği yeteneklerini dikkate alarak, önerilen projenin geliştirilmesi sırasında deneyim sahibi olmadığınız, ilk kez karşılaşacağınız, üstesinden gelmeniz gereken teknik/teknolojik belirsizlikleri ve zorlukları açıklayınız.  (En fazla 3000 karakter)</a:t>
                      </a:r>
                      <a:endParaRPr lang="tr-T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64482">
                <a:tc>
                  <a:txBody>
                    <a:bodyPr/>
                    <a:lstStyle/>
                    <a:p>
                      <a:pPr algn="just">
                        <a:lnSpc>
                          <a:spcPct val="115000"/>
                        </a:lnSpc>
                        <a:spcAft>
                          <a:spcPts val="0"/>
                        </a:spcAft>
                      </a:pPr>
                      <a:r>
                        <a:rPr lang="tr-TR" sz="1600" dirty="0">
                          <a:solidFill>
                            <a:schemeClr val="tx1"/>
                          </a:solidFill>
                          <a:effectLst/>
                        </a:rPr>
                        <a:t>Ülkemizde ısıya alternatif gıda işleme teknolojilerinin kullanımı henüz yaygınlık kazanmamıştır. Yüksek basınç teknolojisi ile ilişkili çok sayıda bilimsel araştırma yapılmış ve makale yayınlanmış olmasına karşın her uygulamanın kendi içerisinde özel risk unsurlarını barındırması nedeniyle kapsamlı bir risk değerlendirmesi yapılması ve gıda güvenliğinin sağlandığından emin olunması gerekmektedir. </a:t>
                      </a:r>
                      <a:endParaRPr lang="tr-TR" sz="1600" dirty="0" smtClean="0">
                        <a:solidFill>
                          <a:schemeClr val="tx1"/>
                        </a:solidFill>
                        <a:effectLst/>
                      </a:endParaRPr>
                    </a:p>
                    <a:p>
                      <a:pPr algn="just">
                        <a:lnSpc>
                          <a:spcPct val="115000"/>
                        </a:lnSpc>
                        <a:spcAft>
                          <a:spcPts val="0"/>
                        </a:spcAft>
                      </a:pPr>
                      <a:endParaRPr lang="tr-TR" sz="1600" dirty="0" smtClean="0">
                        <a:solidFill>
                          <a:schemeClr val="tx1"/>
                        </a:solidFill>
                        <a:effectLst/>
                      </a:endParaRPr>
                    </a:p>
                    <a:p>
                      <a:pPr algn="just">
                        <a:lnSpc>
                          <a:spcPct val="115000"/>
                        </a:lnSpc>
                        <a:spcAft>
                          <a:spcPts val="0"/>
                        </a:spcAft>
                      </a:pPr>
                      <a:r>
                        <a:rPr lang="tr-TR" sz="1600" dirty="0" smtClean="0">
                          <a:solidFill>
                            <a:schemeClr val="tx1"/>
                          </a:solidFill>
                          <a:effectLst/>
                        </a:rPr>
                        <a:t>Proje </a:t>
                      </a:r>
                      <a:r>
                        <a:rPr lang="tr-TR" sz="1600" dirty="0">
                          <a:solidFill>
                            <a:schemeClr val="tx1"/>
                          </a:solidFill>
                          <a:effectLst/>
                        </a:rPr>
                        <a:t>önerisi özelindeki temel belirsizlik ürünün teknoloji ve gıda güvenliği açılarından başarılı olmasına karşın raf ömrünün ticari düzeyde tatminkar olup olmayacağıdır. Bu belirsizlik riskinin olabildiğince minimize edilebilmesinde üretim ve risk analizi konularındaki yetkinliğimizin olumlu sonuçlar almamızı sağlayacağı kanaatindeyiz. Teorik </a:t>
                      </a:r>
                      <a:r>
                        <a:rPr lang="tr-TR" sz="1600" dirty="0" err="1">
                          <a:solidFill>
                            <a:schemeClr val="tx1"/>
                          </a:solidFill>
                          <a:effectLst/>
                        </a:rPr>
                        <a:t>arkaplanı</a:t>
                      </a:r>
                      <a:r>
                        <a:rPr lang="tr-TR" sz="1600" dirty="0">
                          <a:solidFill>
                            <a:schemeClr val="tx1"/>
                          </a:solidFill>
                          <a:effectLst/>
                        </a:rPr>
                        <a:t> 1899 yılına kadar gitse de Yüksek Basınç teknolojisi nispeten yeni bir teknoloji olarak tanımlanmaktadır. Ancak, ısıl işlem uygulanmadan yüksek basınç uygulanarak ticarileştirilen süt ürünleri de mevcuttur. Buna en belirgin örnekler Avustralya’da üretilen doğrudan içilebilir pastörize eşdeğeri süt (</a:t>
                      </a:r>
                      <a:r>
                        <a:rPr lang="tr-TR" sz="1600" dirty="0" err="1">
                          <a:solidFill>
                            <a:schemeClr val="tx1"/>
                          </a:solidFill>
                          <a:effectLst/>
                        </a:rPr>
                        <a:t>Made</a:t>
                      </a:r>
                      <a:r>
                        <a:rPr lang="tr-TR" sz="1600" dirty="0">
                          <a:solidFill>
                            <a:schemeClr val="tx1"/>
                          </a:solidFill>
                          <a:effectLst/>
                        </a:rPr>
                        <a:t> </a:t>
                      </a:r>
                      <a:r>
                        <a:rPr lang="tr-TR" sz="1600" dirty="0" err="1">
                          <a:solidFill>
                            <a:schemeClr val="tx1"/>
                          </a:solidFill>
                          <a:effectLst/>
                        </a:rPr>
                        <a:t>by</a:t>
                      </a:r>
                      <a:r>
                        <a:rPr lang="tr-TR" sz="1600" dirty="0">
                          <a:solidFill>
                            <a:schemeClr val="tx1"/>
                          </a:solidFill>
                          <a:effectLst/>
                        </a:rPr>
                        <a:t> </a:t>
                      </a:r>
                      <a:r>
                        <a:rPr lang="tr-TR" sz="1600" dirty="0" err="1">
                          <a:solidFill>
                            <a:schemeClr val="tx1"/>
                          </a:solidFill>
                          <a:effectLst/>
                        </a:rPr>
                        <a:t>Cow</a:t>
                      </a:r>
                      <a:r>
                        <a:rPr lang="tr-TR" sz="1600" dirty="0">
                          <a:solidFill>
                            <a:schemeClr val="tx1"/>
                          </a:solidFill>
                          <a:effectLst/>
                        </a:rPr>
                        <a:t> markalı) ve Meksika’da üretilen pastörize eşdeğeri süttür (Villa </a:t>
                      </a:r>
                      <a:r>
                        <a:rPr lang="tr-TR" sz="1600" dirty="0" err="1">
                          <a:solidFill>
                            <a:schemeClr val="tx1"/>
                          </a:solidFill>
                          <a:effectLst/>
                        </a:rPr>
                        <a:t>Patos</a:t>
                      </a:r>
                      <a:r>
                        <a:rPr lang="tr-TR" sz="1600" dirty="0">
                          <a:solidFill>
                            <a:schemeClr val="tx1"/>
                          </a:solidFill>
                          <a:effectLst/>
                        </a:rPr>
                        <a:t> markalı). Süt mikrobiyel bulaşma ve bozulma olasılığı yüksek bir ürün olduğundan yüksek basınç ve </a:t>
                      </a:r>
                      <a:r>
                        <a:rPr lang="tr-TR" sz="1600" dirty="0" err="1">
                          <a:solidFill>
                            <a:schemeClr val="tx1"/>
                          </a:solidFill>
                          <a:effectLst/>
                        </a:rPr>
                        <a:t>mikrofiltrasyon</a:t>
                      </a:r>
                      <a:r>
                        <a:rPr lang="tr-TR" sz="1600" dirty="0">
                          <a:solidFill>
                            <a:schemeClr val="tx1"/>
                          </a:solidFill>
                          <a:effectLst/>
                        </a:rPr>
                        <a:t> kombinasyonunun yetersiz kalması durumunda minimal olarak ısıl işlem uygulaması devreye sokularak mikrobiyolojik gıda güvenliği sağlanmaya çalışılacaktır. Genel kabul gören bir yaklaşım olarak, </a:t>
                      </a:r>
                      <a:r>
                        <a:rPr lang="tr-TR" sz="1600" dirty="0" err="1">
                          <a:solidFill>
                            <a:schemeClr val="tx1"/>
                          </a:solidFill>
                          <a:effectLst/>
                        </a:rPr>
                        <a:t>termofilik</a:t>
                      </a:r>
                      <a:r>
                        <a:rPr lang="tr-TR" sz="1600" dirty="0">
                          <a:solidFill>
                            <a:schemeClr val="tx1"/>
                          </a:solidFill>
                          <a:effectLst/>
                        </a:rPr>
                        <a:t> sıcaklık aralığında (40 </a:t>
                      </a:r>
                      <a:r>
                        <a:rPr lang="tr-TR" sz="1600" dirty="0">
                          <a:solidFill>
                            <a:schemeClr val="tx1"/>
                          </a:solidFill>
                          <a:effectLst/>
                          <a:sym typeface="Symbol" panose="05050102010706020507" pitchFamily="18" charset="2"/>
                        </a:rPr>
                        <a:t></a:t>
                      </a:r>
                      <a:r>
                        <a:rPr lang="tr-TR" sz="1600" dirty="0">
                          <a:solidFill>
                            <a:schemeClr val="tx1"/>
                          </a:solidFill>
                          <a:effectLst/>
                        </a:rPr>
                        <a:t>C ve üzeri) yüksek basınç uygulanması durumunda mikrobiyel indirgenme etkinliği artmaktadır. Bu nedenle, </a:t>
                      </a:r>
                      <a:r>
                        <a:rPr lang="tr-TR" sz="1600" dirty="0" err="1">
                          <a:solidFill>
                            <a:schemeClr val="tx1"/>
                          </a:solidFill>
                          <a:effectLst/>
                        </a:rPr>
                        <a:t>mikrofiltrasyon</a:t>
                      </a:r>
                      <a:r>
                        <a:rPr lang="tr-TR" sz="1600" dirty="0">
                          <a:solidFill>
                            <a:schemeClr val="tx1"/>
                          </a:solidFill>
                          <a:effectLst/>
                        </a:rPr>
                        <a:t> sonrası 40-50 </a:t>
                      </a:r>
                      <a:r>
                        <a:rPr lang="tr-TR" sz="1600" dirty="0">
                          <a:solidFill>
                            <a:schemeClr val="tx1"/>
                          </a:solidFill>
                          <a:effectLst/>
                          <a:sym typeface="Symbol" panose="05050102010706020507" pitchFamily="18" charset="2"/>
                        </a:rPr>
                        <a:t></a:t>
                      </a:r>
                      <a:r>
                        <a:rPr lang="tr-TR" sz="1600" dirty="0">
                          <a:solidFill>
                            <a:schemeClr val="tx1"/>
                          </a:solidFill>
                          <a:effectLst/>
                        </a:rPr>
                        <a:t>C’lerde yüksek basınç uygulaması öncelikli olarak denenecektir. </a:t>
                      </a:r>
                      <a:endParaRPr lang="tr-TR" sz="2400" dirty="0">
                        <a:solidFill>
                          <a:schemeClr val="tx1"/>
                        </a:solidFill>
                        <a:effectLst/>
                      </a:endParaRPr>
                    </a:p>
                    <a:p>
                      <a:pPr algn="just">
                        <a:lnSpc>
                          <a:spcPct val="115000"/>
                        </a:lnSpc>
                        <a:spcAft>
                          <a:spcPts val="0"/>
                        </a:spcAft>
                      </a:pPr>
                      <a:r>
                        <a:rPr lang="tr-TR" sz="1600" dirty="0">
                          <a:solidFill>
                            <a:schemeClr val="tx1"/>
                          </a:solidFill>
                          <a:effectLst/>
                        </a:rPr>
                        <a:t> </a:t>
                      </a:r>
                      <a:endParaRPr lang="tr-TR" sz="2400" dirty="0">
                        <a:solidFill>
                          <a:schemeClr val="tx1"/>
                        </a:solidFill>
                        <a:effectLst/>
                      </a:endParaRPr>
                    </a:p>
                    <a:p>
                      <a:pPr algn="just">
                        <a:lnSpc>
                          <a:spcPct val="115000"/>
                        </a:lnSpc>
                        <a:spcAft>
                          <a:spcPts val="0"/>
                        </a:spcAft>
                      </a:pPr>
                      <a:r>
                        <a:rPr lang="tr-TR" sz="1600" dirty="0">
                          <a:solidFill>
                            <a:schemeClr val="tx1"/>
                          </a:solidFill>
                          <a:effectLst/>
                        </a:rPr>
                        <a:t>Tam olarak ısıya alternatif bir nitelik taşımamakla birlikte, membran teknolojileri tüm sıvı ve toz gıda sektöründe yaygın olarak kullanılmaktadır. Membran tekniklerinin uygulama modülleri ve modifikasyon yöntemleri konusunda herhangi bir teknolojik belirsizlik bulunmamaktadır. </a:t>
                      </a:r>
                      <a:endParaRPr lang="tr-TR" sz="2400" dirty="0">
                        <a:solidFill>
                          <a:schemeClr val="tx1"/>
                        </a:solidFill>
                        <a:effectLst/>
                      </a:endParaRPr>
                    </a:p>
                    <a:p>
                      <a:pPr algn="just">
                        <a:lnSpc>
                          <a:spcPct val="115000"/>
                        </a:lnSpc>
                        <a:spcAft>
                          <a:spcPts val="0"/>
                        </a:spcAft>
                      </a:pPr>
                      <a:r>
                        <a:rPr lang="tr-TR" sz="2800" dirty="0">
                          <a:effectLst/>
                        </a:rPr>
                        <a:t>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642018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Resim 3"/>
          <p:cNvPicPr>
            <a:picLocks noChangeAspect="1"/>
          </p:cNvPicPr>
          <p:nvPr/>
        </p:nvPicPr>
        <p:blipFill>
          <a:blip r:embed="rId2"/>
          <a:stretch>
            <a:fillRect/>
          </a:stretch>
        </p:blipFill>
        <p:spPr>
          <a:xfrm>
            <a:off x="180304" y="90208"/>
            <a:ext cx="12011696" cy="6452261"/>
          </a:xfrm>
          <a:prstGeom prst="rect">
            <a:avLst/>
          </a:prstGeom>
        </p:spPr>
      </p:pic>
    </p:spTree>
    <p:extLst>
      <p:ext uri="{BB962C8B-B14F-4D97-AF65-F5344CB8AC3E}">
        <p14:creationId xmlns:p14="http://schemas.microsoft.com/office/powerpoint/2010/main" val="1476143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4235605300"/>
              </p:ext>
            </p:extLst>
          </p:nvPr>
        </p:nvGraphicFramePr>
        <p:xfrm>
          <a:off x="207134" y="1279049"/>
          <a:ext cx="11744459" cy="2812542"/>
        </p:xfrm>
        <a:graphic>
          <a:graphicData uri="http://schemas.openxmlformats.org/drawingml/2006/table">
            <a:tbl>
              <a:tblPr firstRow="1" firstCol="1" bandRow="1">
                <a:tableStyleId>{5C22544A-7EE6-4342-B048-85BDC9FD1C3A}</a:tableStyleId>
              </a:tblPr>
              <a:tblGrid>
                <a:gridCol w="2731744"/>
                <a:gridCol w="1006873"/>
                <a:gridCol w="6112649"/>
                <a:gridCol w="1893193"/>
              </a:tblGrid>
              <a:tr h="0">
                <a:tc>
                  <a:txBody>
                    <a:bodyPr/>
                    <a:lstStyle/>
                    <a:p>
                      <a:pPr>
                        <a:lnSpc>
                          <a:spcPct val="115000"/>
                        </a:lnSpc>
                        <a:spcAft>
                          <a:spcPts val="0"/>
                        </a:spcAft>
                      </a:pPr>
                      <a:r>
                        <a:rPr lang="tr-TR" sz="2400" dirty="0">
                          <a:solidFill>
                            <a:schemeClr val="tx1"/>
                          </a:solidFill>
                          <a:effectLst/>
                        </a:rPr>
                        <a:t>İş Paketleri Listesi</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tr-TR" sz="3600">
                        <a:solidFill>
                          <a:schemeClr val="tx1"/>
                        </a:solidFill>
                      </a:endParaRPr>
                    </a:p>
                  </a:txBody>
                  <a:tcPr/>
                </a:tc>
                <a:tc>
                  <a:txBody>
                    <a:bodyPr/>
                    <a:lstStyle/>
                    <a:p>
                      <a:endParaRPr lang="tr-TR" sz="3600">
                        <a:solidFill>
                          <a:schemeClr val="tx1"/>
                        </a:solidFill>
                      </a:endParaRPr>
                    </a:p>
                  </a:txBody>
                  <a:tcPr/>
                </a:tc>
                <a:tc>
                  <a:txBody>
                    <a:bodyPr/>
                    <a:lstStyle/>
                    <a:p>
                      <a:endParaRPr lang="tr-TR" sz="3600">
                        <a:solidFill>
                          <a:schemeClr val="tx1"/>
                        </a:solidFill>
                      </a:endParaRPr>
                    </a:p>
                  </a:txBody>
                  <a:tcPr/>
                </a:tc>
              </a:tr>
              <a:tr h="0">
                <a:tc>
                  <a:txBody>
                    <a:bodyPr/>
                    <a:lstStyle/>
                    <a:p>
                      <a:endParaRPr lang="tr-TR" sz="3600">
                        <a:solidFill>
                          <a:schemeClr val="tx1"/>
                        </a:solidFill>
                      </a:endParaRPr>
                    </a:p>
                  </a:txBody>
                  <a:tcPr marL="68580" marR="68580" marT="0" marB="0"/>
                </a:tc>
                <a:tc>
                  <a:txBody>
                    <a:bodyPr/>
                    <a:lstStyle/>
                    <a:p>
                      <a:endParaRPr lang="tr-TR" sz="3600">
                        <a:solidFill>
                          <a:schemeClr val="tx1"/>
                        </a:solidFill>
                      </a:endParaRPr>
                    </a:p>
                  </a:txBody>
                  <a:tcPr/>
                </a:tc>
                <a:tc>
                  <a:txBody>
                    <a:bodyPr/>
                    <a:lstStyle/>
                    <a:p>
                      <a:endParaRPr lang="tr-TR" sz="3600">
                        <a:solidFill>
                          <a:schemeClr val="tx1"/>
                        </a:solidFill>
                      </a:endParaRPr>
                    </a:p>
                  </a:txBody>
                  <a:tcPr/>
                </a:tc>
                <a:tc>
                  <a:txBody>
                    <a:bodyPr/>
                    <a:lstStyle/>
                    <a:p>
                      <a:endParaRPr lang="tr-TR" sz="3600">
                        <a:solidFill>
                          <a:schemeClr val="tx1"/>
                        </a:solidFill>
                      </a:endParaRPr>
                    </a:p>
                  </a:txBody>
                  <a:tcPr/>
                </a:tc>
              </a:tr>
              <a:tr h="190500">
                <a:tc>
                  <a:txBody>
                    <a:bodyPr/>
                    <a:lstStyle/>
                    <a:p>
                      <a:pPr algn="ctr">
                        <a:lnSpc>
                          <a:spcPct val="115000"/>
                        </a:lnSpc>
                        <a:spcBef>
                          <a:spcPts val="375"/>
                        </a:spcBef>
                        <a:spcAft>
                          <a:spcPts val="0"/>
                        </a:spcAft>
                      </a:pPr>
                      <a:r>
                        <a:rPr lang="tr-TR" sz="1200">
                          <a:solidFill>
                            <a:schemeClr val="tx1"/>
                          </a:solidFill>
                          <a:effectLst/>
                        </a:rPr>
                        <a:t>Sıra No</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Bef>
                          <a:spcPts val="375"/>
                        </a:spcBef>
                        <a:spcAft>
                          <a:spcPts val="0"/>
                        </a:spcAft>
                      </a:pPr>
                      <a:r>
                        <a:rPr lang="tr-TR" sz="1200">
                          <a:solidFill>
                            <a:schemeClr val="tx1"/>
                          </a:solidFill>
                          <a:effectLst/>
                        </a:rPr>
                        <a:t>Kod</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Bef>
                          <a:spcPts val="375"/>
                        </a:spcBef>
                        <a:spcAft>
                          <a:spcPts val="0"/>
                        </a:spcAft>
                      </a:pPr>
                      <a:r>
                        <a:rPr lang="tr-TR" sz="1200">
                          <a:solidFill>
                            <a:schemeClr val="tx1"/>
                          </a:solidFill>
                          <a:effectLst/>
                        </a:rPr>
                        <a:t>İş Paketi Adı</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Bef>
                          <a:spcPts val="375"/>
                        </a:spcBef>
                        <a:spcAft>
                          <a:spcPts val="0"/>
                        </a:spcAft>
                      </a:pPr>
                      <a:r>
                        <a:rPr lang="tr-TR" sz="1200">
                          <a:solidFill>
                            <a:schemeClr val="tx1"/>
                          </a:solidFill>
                          <a:effectLst/>
                        </a:rPr>
                        <a:t>Başlama-Bitiş Tarihleri</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r>
              <a:tr h="0">
                <a:tc>
                  <a:txBody>
                    <a:bodyPr/>
                    <a:lstStyle/>
                    <a:p>
                      <a:pPr algn="ctr">
                        <a:lnSpc>
                          <a:spcPct val="115000"/>
                        </a:lnSpc>
                        <a:spcBef>
                          <a:spcPts val="375"/>
                        </a:spcBef>
                        <a:spcAft>
                          <a:spcPts val="0"/>
                        </a:spcAft>
                      </a:pPr>
                      <a:r>
                        <a:rPr lang="tr-TR" sz="1400">
                          <a:solidFill>
                            <a:schemeClr val="tx1"/>
                          </a:solidFill>
                          <a:effectLst/>
                        </a:rPr>
                        <a:t>1</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Bef>
                          <a:spcPts val="375"/>
                        </a:spcBef>
                        <a:spcAft>
                          <a:spcPts val="0"/>
                        </a:spcAft>
                      </a:pPr>
                      <a:r>
                        <a:rPr lang="tr-TR" sz="1400">
                          <a:solidFill>
                            <a:schemeClr val="tx1"/>
                          </a:solidFill>
                          <a:effectLst/>
                        </a:rPr>
                        <a:t>İP1</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Bef>
                          <a:spcPts val="375"/>
                        </a:spcBef>
                        <a:spcAft>
                          <a:spcPts val="0"/>
                        </a:spcAft>
                      </a:pPr>
                      <a:r>
                        <a:rPr lang="tr-TR" sz="1400">
                          <a:solidFill>
                            <a:schemeClr val="tx1"/>
                          </a:solidFill>
                          <a:effectLst/>
                        </a:rPr>
                        <a:t>Tatlı yayıkaltı suyuna mikrofiltrasyon uygulamaları</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Bef>
                          <a:spcPts val="375"/>
                        </a:spcBef>
                        <a:spcAft>
                          <a:spcPts val="0"/>
                        </a:spcAft>
                      </a:pPr>
                      <a:r>
                        <a:rPr lang="tr-TR" sz="1400">
                          <a:solidFill>
                            <a:schemeClr val="tx1"/>
                          </a:solidFill>
                          <a:effectLst/>
                        </a:rPr>
                        <a:t>01.05.2020-31.07.2020</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r>
              <a:tr h="0">
                <a:tc>
                  <a:txBody>
                    <a:bodyPr/>
                    <a:lstStyle/>
                    <a:p>
                      <a:pPr algn="ctr">
                        <a:lnSpc>
                          <a:spcPct val="115000"/>
                        </a:lnSpc>
                        <a:spcBef>
                          <a:spcPts val="375"/>
                        </a:spcBef>
                        <a:spcAft>
                          <a:spcPts val="0"/>
                        </a:spcAft>
                      </a:pPr>
                      <a:r>
                        <a:rPr lang="tr-TR" sz="1400">
                          <a:solidFill>
                            <a:schemeClr val="tx1"/>
                          </a:solidFill>
                          <a:effectLst/>
                        </a:rPr>
                        <a:t>2</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Bef>
                          <a:spcPts val="375"/>
                        </a:spcBef>
                        <a:spcAft>
                          <a:spcPts val="0"/>
                        </a:spcAft>
                      </a:pPr>
                      <a:r>
                        <a:rPr lang="tr-TR" sz="1400">
                          <a:solidFill>
                            <a:schemeClr val="tx1"/>
                          </a:solidFill>
                          <a:effectLst/>
                        </a:rPr>
                        <a:t>İP2</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Bef>
                          <a:spcPts val="375"/>
                        </a:spcBef>
                        <a:spcAft>
                          <a:spcPts val="0"/>
                        </a:spcAft>
                      </a:pPr>
                      <a:r>
                        <a:rPr lang="tr-TR" sz="1400">
                          <a:solidFill>
                            <a:schemeClr val="tx1"/>
                          </a:solidFill>
                          <a:effectLst/>
                        </a:rPr>
                        <a:t>Süt serum proteini içermeyen yayıkaltı retentatı eldesi</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0"/>
                        </a:spcAft>
                      </a:pPr>
                      <a:r>
                        <a:rPr lang="tr-TR" sz="1400">
                          <a:solidFill>
                            <a:schemeClr val="tx1"/>
                          </a:solidFill>
                          <a:effectLst/>
                        </a:rPr>
                        <a:t>01.08.2020-31.10.2020</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r>
              <a:tr h="0">
                <a:tc>
                  <a:txBody>
                    <a:bodyPr/>
                    <a:lstStyle/>
                    <a:p>
                      <a:pPr algn="ctr">
                        <a:lnSpc>
                          <a:spcPct val="115000"/>
                        </a:lnSpc>
                        <a:spcBef>
                          <a:spcPts val="375"/>
                        </a:spcBef>
                        <a:spcAft>
                          <a:spcPts val="0"/>
                        </a:spcAft>
                      </a:pPr>
                      <a:r>
                        <a:rPr lang="tr-TR" sz="1400">
                          <a:solidFill>
                            <a:schemeClr val="tx1"/>
                          </a:solidFill>
                          <a:effectLst/>
                        </a:rPr>
                        <a:t>3</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Bef>
                          <a:spcPts val="375"/>
                        </a:spcBef>
                        <a:spcAft>
                          <a:spcPts val="0"/>
                        </a:spcAft>
                      </a:pPr>
                      <a:r>
                        <a:rPr lang="tr-TR" sz="1400">
                          <a:solidFill>
                            <a:schemeClr val="tx1"/>
                          </a:solidFill>
                          <a:effectLst/>
                        </a:rPr>
                        <a:t>İP3</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Bef>
                          <a:spcPts val="375"/>
                        </a:spcBef>
                        <a:spcAft>
                          <a:spcPts val="0"/>
                        </a:spcAft>
                      </a:pPr>
                      <a:r>
                        <a:rPr lang="tr-TR" sz="1400">
                          <a:solidFill>
                            <a:schemeClr val="tx1"/>
                          </a:solidFill>
                          <a:effectLst/>
                        </a:rPr>
                        <a:t>Farklı molekül ağırlıklarına sahip UF/DF retentat/permeatlarına Yüksek Basınç uygulama koşullarının belirlenmesi</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0"/>
                        </a:spcAft>
                      </a:pPr>
                      <a:r>
                        <a:rPr lang="tr-TR" sz="1400">
                          <a:solidFill>
                            <a:schemeClr val="tx1"/>
                          </a:solidFill>
                          <a:effectLst/>
                        </a:rPr>
                        <a:t>01.11.2020-30.06.2021</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r>
              <a:tr h="0">
                <a:tc>
                  <a:txBody>
                    <a:bodyPr/>
                    <a:lstStyle/>
                    <a:p>
                      <a:pPr algn="ctr">
                        <a:lnSpc>
                          <a:spcPct val="115000"/>
                        </a:lnSpc>
                        <a:spcBef>
                          <a:spcPts val="375"/>
                        </a:spcBef>
                        <a:spcAft>
                          <a:spcPts val="0"/>
                        </a:spcAft>
                      </a:pPr>
                      <a:r>
                        <a:rPr lang="tr-TR" sz="1400">
                          <a:solidFill>
                            <a:schemeClr val="tx1"/>
                          </a:solidFill>
                          <a:effectLst/>
                        </a:rPr>
                        <a:t>4</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Bef>
                          <a:spcPts val="375"/>
                        </a:spcBef>
                        <a:spcAft>
                          <a:spcPts val="0"/>
                        </a:spcAft>
                      </a:pPr>
                      <a:r>
                        <a:rPr lang="tr-TR" sz="1400">
                          <a:solidFill>
                            <a:schemeClr val="tx1"/>
                          </a:solidFill>
                          <a:effectLst/>
                        </a:rPr>
                        <a:t>İP4</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Bef>
                          <a:spcPts val="375"/>
                        </a:spcBef>
                        <a:spcAft>
                          <a:spcPts val="0"/>
                        </a:spcAft>
                      </a:pPr>
                      <a:r>
                        <a:rPr lang="tr-TR" sz="1400">
                          <a:solidFill>
                            <a:schemeClr val="tx1"/>
                          </a:solidFill>
                          <a:effectLst/>
                        </a:rPr>
                        <a:t>Son üründe kalite kontrol testlerinin gerçekleştirilmesi</a:t>
                      </a:r>
                      <a:endParaRPr lang="tr-TR"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0"/>
                        </a:spcAft>
                      </a:pPr>
                      <a:r>
                        <a:rPr lang="tr-TR" sz="1400" dirty="0">
                          <a:solidFill>
                            <a:schemeClr val="tx1"/>
                          </a:solidFill>
                          <a:effectLst/>
                        </a:rPr>
                        <a:t>01.07.2021-30.10.2021</a:t>
                      </a:r>
                      <a:endParaRPr lang="tr-TR"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r>
            </a:tbl>
          </a:graphicData>
        </a:graphic>
      </p:graphicFrame>
      <p:sp>
        <p:nvSpPr>
          <p:cNvPr id="5" name="Rectangle 1"/>
          <p:cNvSpPr>
            <a:spLocks noChangeArrowheads="1"/>
          </p:cNvSpPr>
          <p:nvPr/>
        </p:nvSpPr>
        <p:spPr bwMode="auto">
          <a:xfrm>
            <a:off x="838200" y="31083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86077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48893342"/>
              </p:ext>
            </p:extLst>
          </p:nvPr>
        </p:nvGraphicFramePr>
        <p:xfrm>
          <a:off x="231820" y="257577"/>
          <a:ext cx="11861441" cy="6702554"/>
        </p:xfrm>
        <a:graphic>
          <a:graphicData uri="http://schemas.openxmlformats.org/drawingml/2006/table">
            <a:tbl>
              <a:tblPr firstRow="1" firstCol="1" bandRow="1">
                <a:tableStyleId>{5C22544A-7EE6-4342-B048-85BDC9FD1C3A}</a:tableStyleId>
              </a:tblPr>
              <a:tblGrid>
                <a:gridCol w="6028388"/>
                <a:gridCol w="5833053"/>
              </a:tblGrid>
              <a:tr h="235520">
                <a:tc gridSpan="2">
                  <a:txBody>
                    <a:bodyPr/>
                    <a:lstStyle/>
                    <a:p>
                      <a:pPr>
                        <a:lnSpc>
                          <a:spcPct val="115000"/>
                        </a:lnSpc>
                        <a:spcAft>
                          <a:spcPts val="0"/>
                        </a:spcAft>
                      </a:pPr>
                      <a:r>
                        <a:rPr lang="tr-TR" sz="1600">
                          <a:solidFill>
                            <a:schemeClr val="tx1"/>
                          </a:solidFill>
                          <a:effectLst/>
                        </a:rPr>
                        <a:t>İş Paketi Tanımlama Formu (Her iş paketi için ayrı bir form hazırlanacaktır)</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hMerge="1">
                  <a:txBody>
                    <a:bodyPr/>
                    <a:lstStyle/>
                    <a:p>
                      <a:endParaRPr lang="tr-TR"/>
                    </a:p>
                  </a:txBody>
                  <a:tcPr/>
                </a:tc>
              </a:tr>
              <a:tr h="235520">
                <a:tc>
                  <a:txBody>
                    <a:bodyPr/>
                    <a:lstStyle/>
                    <a:p>
                      <a:pPr>
                        <a:lnSpc>
                          <a:spcPct val="115000"/>
                        </a:lnSpc>
                        <a:spcAft>
                          <a:spcPts val="0"/>
                        </a:spcAft>
                      </a:pPr>
                      <a:r>
                        <a:rPr lang="tr-TR" sz="1600">
                          <a:solidFill>
                            <a:schemeClr val="tx1"/>
                          </a:solidFill>
                          <a:effectLst/>
                        </a:rPr>
                        <a:t>İş Paketi No:</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a:txBody>
                    <a:bodyPr/>
                    <a:lstStyle/>
                    <a:p>
                      <a:pPr>
                        <a:lnSpc>
                          <a:spcPct val="115000"/>
                        </a:lnSpc>
                        <a:spcAft>
                          <a:spcPts val="0"/>
                        </a:spcAft>
                      </a:pPr>
                      <a:r>
                        <a:rPr lang="tr-TR" sz="1200" dirty="0">
                          <a:solidFill>
                            <a:schemeClr val="tx1"/>
                          </a:solidFill>
                          <a:effectLst/>
                        </a:rPr>
                        <a:t>1</a:t>
                      </a: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r>
              <a:tr h="354537">
                <a:tc>
                  <a:txBody>
                    <a:bodyPr/>
                    <a:lstStyle/>
                    <a:p>
                      <a:pPr>
                        <a:lnSpc>
                          <a:spcPct val="115000"/>
                        </a:lnSpc>
                        <a:spcAft>
                          <a:spcPts val="0"/>
                        </a:spcAft>
                      </a:pPr>
                      <a:r>
                        <a:rPr lang="tr-TR" sz="1600">
                          <a:solidFill>
                            <a:schemeClr val="tx1"/>
                          </a:solidFill>
                          <a:effectLst/>
                        </a:rPr>
                        <a:t>İş Paketi Adı:</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a:txBody>
                    <a:bodyPr/>
                    <a:lstStyle/>
                    <a:p>
                      <a:pPr>
                        <a:lnSpc>
                          <a:spcPct val="115000"/>
                        </a:lnSpc>
                        <a:spcBef>
                          <a:spcPts val="375"/>
                        </a:spcBef>
                        <a:spcAft>
                          <a:spcPts val="0"/>
                        </a:spcAft>
                      </a:pPr>
                      <a:r>
                        <a:rPr lang="tr-TR" sz="1200">
                          <a:solidFill>
                            <a:schemeClr val="tx1"/>
                          </a:solidFill>
                          <a:effectLst/>
                        </a:rPr>
                        <a:t>Tatlı yayıkaltı suyuna mikrofiltrasyon uygulamaları</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r>
              <a:tr h="235520">
                <a:tc>
                  <a:txBody>
                    <a:bodyPr/>
                    <a:lstStyle/>
                    <a:p>
                      <a:pPr>
                        <a:lnSpc>
                          <a:spcPct val="115000"/>
                        </a:lnSpc>
                        <a:spcAft>
                          <a:spcPts val="0"/>
                        </a:spcAft>
                      </a:pPr>
                      <a:r>
                        <a:rPr lang="tr-TR" sz="1600">
                          <a:solidFill>
                            <a:schemeClr val="tx1"/>
                          </a:solidFill>
                          <a:effectLst/>
                        </a:rPr>
                        <a:t>Başlama Tarihi:</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a:txBody>
                    <a:bodyPr/>
                    <a:lstStyle/>
                    <a:p>
                      <a:pPr>
                        <a:lnSpc>
                          <a:spcPct val="115000"/>
                        </a:lnSpc>
                        <a:spcAft>
                          <a:spcPts val="0"/>
                        </a:spcAft>
                      </a:pPr>
                      <a:r>
                        <a:rPr lang="tr-TR" sz="1200">
                          <a:solidFill>
                            <a:schemeClr val="tx1"/>
                          </a:solidFill>
                          <a:effectLst/>
                        </a:rPr>
                        <a:t>01.05.2020</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r>
              <a:tr h="235520">
                <a:tc>
                  <a:txBody>
                    <a:bodyPr/>
                    <a:lstStyle/>
                    <a:p>
                      <a:pPr>
                        <a:lnSpc>
                          <a:spcPct val="115000"/>
                        </a:lnSpc>
                        <a:spcAft>
                          <a:spcPts val="0"/>
                        </a:spcAft>
                      </a:pPr>
                      <a:r>
                        <a:rPr lang="tr-TR" sz="1600">
                          <a:solidFill>
                            <a:schemeClr val="tx1"/>
                          </a:solidFill>
                          <a:effectLst/>
                        </a:rPr>
                        <a:t>Bitiş Tarihi:</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a:txBody>
                    <a:bodyPr/>
                    <a:lstStyle/>
                    <a:p>
                      <a:pPr>
                        <a:lnSpc>
                          <a:spcPct val="115000"/>
                        </a:lnSpc>
                        <a:spcAft>
                          <a:spcPts val="0"/>
                        </a:spcAft>
                      </a:pPr>
                      <a:r>
                        <a:rPr lang="tr-TR" sz="1200">
                          <a:solidFill>
                            <a:schemeClr val="tx1"/>
                          </a:solidFill>
                          <a:effectLst/>
                        </a:rPr>
                        <a:t>31.07.2020</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r>
              <a:tr h="706562">
                <a:tc>
                  <a:txBody>
                    <a:bodyPr/>
                    <a:lstStyle/>
                    <a:p>
                      <a:pPr>
                        <a:lnSpc>
                          <a:spcPct val="115000"/>
                        </a:lnSpc>
                        <a:spcAft>
                          <a:spcPts val="0"/>
                        </a:spcAft>
                      </a:pPr>
                      <a:r>
                        <a:rPr lang="tr-TR" sz="1600">
                          <a:solidFill>
                            <a:schemeClr val="tx1"/>
                          </a:solidFill>
                          <a:effectLst/>
                        </a:rPr>
                        <a:t>İlgili Kuruluşlar (Ortaklı projelerde proje ortaklarından bu iş paketinde yer alanları işaretleyiniz) </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a:txBody>
                    <a:bodyPr/>
                    <a:lstStyle/>
                    <a:p>
                      <a:pPr>
                        <a:lnSpc>
                          <a:spcPct val="115000"/>
                        </a:lnSpc>
                        <a:spcAft>
                          <a:spcPts val="0"/>
                        </a:spcAft>
                      </a:pPr>
                      <a:r>
                        <a:rPr lang="tr-TR" sz="2400" dirty="0">
                          <a:solidFill>
                            <a:schemeClr val="tx1"/>
                          </a:solidFill>
                          <a:effectLst/>
                        </a:rPr>
                        <a:t> </a:t>
                      </a: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r>
              <a:tr h="235520">
                <a:tc gridSpan="2">
                  <a:txBody>
                    <a:bodyPr/>
                    <a:lstStyle/>
                    <a:p>
                      <a:pPr>
                        <a:lnSpc>
                          <a:spcPct val="115000"/>
                        </a:lnSpc>
                        <a:spcAft>
                          <a:spcPts val="0"/>
                        </a:spcAft>
                      </a:pPr>
                      <a:r>
                        <a:rPr lang="tr-TR" sz="1600">
                          <a:solidFill>
                            <a:schemeClr val="tx1"/>
                          </a:solidFill>
                          <a:effectLst/>
                        </a:rPr>
                        <a:t>İş paketi faaliyetlerini listeleyiniz (En fazla 3.000 karakter):</a:t>
                      </a:r>
                      <a:endParaRPr lang="tr-TR"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hMerge="1">
                  <a:txBody>
                    <a:bodyPr/>
                    <a:lstStyle/>
                    <a:p>
                      <a:endParaRPr lang="tr-TR"/>
                    </a:p>
                  </a:txBody>
                  <a:tcPr/>
                </a:tc>
              </a:tr>
              <a:tr h="4239375">
                <a:tc gridSpan="2">
                  <a:txBody>
                    <a:bodyPr/>
                    <a:lstStyle/>
                    <a:p>
                      <a:pPr algn="just">
                        <a:lnSpc>
                          <a:spcPct val="115000"/>
                        </a:lnSpc>
                        <a:spcAft>
                          <a:spcPts val="0"/>
                        </a:spcAft>
                      </a:pPr>
                      <a:r>
                        <a:rPr lang="tr-TR" sz="1400" dirty="0">
                          <a:solidFill>
                            <a:schemeClr val="tx1"/>
                          </a:solidFill>
                          <a:effectLst/>
                        </a:rPr>
                        <a:t>Bu iş paketinde hem mikrobiyel yük indirgeme etkinliğini hem de membran ayırım etkinliğini tatminkar seviyede tutabilecek </a:t>
                      </a:r>
                      <a:r>
                        <a:rPr lang="tr-TR" sz="1400" dirty="0" err="1">
                          <a:solidFill>
                            <a:schemeClr val="tx1"/>
                          </a:solidFill>
                          <a:effectLst/>
                        </a:rPr>
                        <a:t>mikrofiltrasyon</a:t>
                      </a:r>
                      <a:r>
                        <a:rPr lang="tr-TR" sz="1400" dirty="0">
                          <a:solidFill>
                            <a:schemeClr val="tx1"/>
                          </a:solidFill>
                          <a:effectLst/>
                        </a:rPr>
                        <a:t> (</a:t>
                      </a:r>
                      <a:r>
                        <a:rPr lang="tr-TR" sz="1400" dirty="0" err="1">
                          <a:solidFill>
                            <a:schemeClr val="tx1"/>
                          </a:solidFill>
                          <a:effectLst/>
                        </a:rPr>
                        <a:t>MF</a:t>
                      </a:r>
                      <a:r>
                        <a:rPr lang="tr-TR" sz="1400" dirty="0">
                          <a:solidFill>
                            <a:schemeClr val="tx1"/>
                          </a:solidFill>
                          <a:effectLst/>
                        </a:rPr>
                        <a:t>)/ </a:t>
                      </a:r>
                      <a:r>
                        <a:rPr lang="tr-TR" sz="1400" dirty="0" err="1">
                          <a:solidFill>
                            <a:schemeClr val="tx1"/>
                          </a:solidFill>
                          <a:effectLst/>
                        </a:rPr>
                        <a:t>Diyafiltrasyon</a:t>
                      </a:r>
                      <a:r>
                        <a:rPr lang="tr-TR" sz="1400" dirty="0">
                          <a:solidFill>
                            <a:schemeClr val="tx1"/>
                          </a:solidFill>
                          <a:effectLst/>
                        </a:rPr>
                        <a:t> (</a:t>
                      </a:r>
                      <a:r>
                        <a:rPr lang="tr-TR" sz="1400" dirty="0" err="1">
                          <a:solidFill>
                            <a:schemeClr val="tx1"/>
                          </a:solidFill>
                          <a:effectLst/>
                        </a:rPr>
                        <a:t>DF</a:t>
                      </a:r>
                      <a:r>
                        <a:rPr lang="tr-TR" sz="1400" dirty="0">
                          <a:solidFill>
                            <a:schemeClr val="tx1"/>
                          </a:solidFill>
                          <a:effectLst/>
                        </a:rPr>
                        <a:t>) uygulama koşulları belirlenecektir. Çalışmada 6 ardışık </a:t>
                      </a:r>
                      <a:r>
                        <a:rPr lang="tr-TR" sz="1400" dirty="0" err="1">
                          <a:solidFill>
                            <a:schemeClr val="tx1"/>
                          </a:solidFill>
                          <a:effectLst/>
                        </a:rPr>
                        <a:t>MF</a:t>
                      </a:r>
                      <a:r>
                        <a:rPr lang="tr-TR" sz="1400" dirty="0">
                          <a:solidFill>
                            <a:schemeClr val="tx1"/>
                          </a:solidFill>
                          <a:effectLst/>
                        </a:rPr>
                        <a:t>/</a:t>
                      </a:r>
                      <a:r>
                        <a:rPr lang="tr-TR" sz="1400" dirty="0" err="1">
                          <a:solidFill>
                            <a:schemeClr val="tx1"/>
                          </a:solidFill>
                          <a:effectLst/>
                        </a:rPr>
                        <a:t>DF</a:t>
                      </a:r>
                      <a:r>
                        <a:rPr lang="tr-TR" sz="1400" dirty="0">
                          <a:solidFill>
                            <a:schemeClr val="tx1"/>
                          </a:solidFill>
                          <a:effectLst/>
                        </a:rPr>
                        <a:t> uygulaması gerçekleştirilecektir. Membran ayırım etkinliği testi ile </a:t>
                      </a:r>
                      <a:r>
                        <a:rPr lang="tr-TR" sz="1400" dirty="0" err="1">
                          <a:solidFill>
                            <a:schemeClr val="tx1"/>
                          </a:solidFill>
                          <a:effectLst/>
                        </a:rPr>
                        <a:t>yayıkaltı</a:t>
                      </a:r>
                      <a:r>
                        <a:rPr lang="tr-TR" sz="1400" dirty="0">
                          <a:solidFill>
                            <a:schemeClr val="tx1"/>
                          </a:solidFill>
                          <a:effectLst/>
                        </a:rPr>
                        <a:t> içeceğinde kazein kalıntılarının ne düzeyde elimine edilebileceği test edilecektir. Tatlı </a:t>
                      </a:r>
                      <a:r>
                        <a:rPr lang="tr-TR" sz="1400" dirty="0" err="1">
                          <a:solidFill>
                            <a:schemeClr val="tx1"/>
                          </a:solidFill>
                          <a:effectLst/>
                        </a:rPr>
                        <a:t>yayıkaltı</a:t>
                      </a:r>
                      <a:r>
                        <a:rPr lang="tr-TR" sz="1400" dirty="0">
                          <a:solidFill>
                            <a:schemeClr val="tx1"/>
                          </a:solidFill>
                          <a:effectLst/>
                        </a:rPr>
                        <a:t> içeceği öncelikli olarak 1.4 mikron moleküler ayırma etkinliğine sahip </a:t>
                      </a:r>
                      <a:r>
                        <a:rPr lang="tr-TR" sz="1400" dirty="0" err="1">
                          <a:solidFill>
                            <a:schemeClr val="tx1"/>
                          </a:solidFill>
                          <a:effectLst/>
                        </a:rPr>
                        <a:t>MF</a:t>
                      </a:r>
                      <a:r>
                        <a:rPr lang="tr-TR" sz="1400" dirty="0">
                          <a:solidFill>
                            <a:schemeClr val="tx1"/>
                          </a:solidFill>
                          <a:effectLst/>
                        </a:rPr>
                        <a:t> </a:t>
                      </a:r>
                      <a:r>
                        <a:rPr lang="tr-TR" sz="1400" dirty="0" err="1">
                          <a:solidFill>
                            <a:schemeClr val="tx1"/>
                          </a:solidFill>
                          <a:effectLst/>
                        </a:rPr>
                        <a:t>membranlarından</a:t>
                      </a:r>
                      <a:r>
                        <a:rPr lang="tr-TR" sz="1400" dirty="0">
                          <a:solidFill>
                            <a:schemeClr val="tx1"/>
                          </a:solidFill>
                          <a:effectLst/>
                        </a:rPr>
                        <a:t> geçirilerek başlangıç mikroorganizma yükünde meydana gelecek indirgeme oranları tespit edilecektir. Bu işlem sonunda sporlar hariç </a:t>
                      </a:r>
                      <a:r>
                        <a:rPr lang="tr-TR" sz="1400" dirty="0" err="1">
                          <a:solidFill>
                            <a:schemeClr val="tx1"/>
                          </a:solidFill>
                          <a:effectLst/>
                        </a:rPr>
                        <a:t>vejetatif</a:t>
                      </a:r>
                      <a:r>
                        <a:rPr lang="tr-TR" sz="1400" dirty="0">
                          <a:solidFill>
                            <a:schemeClr val="tx1"/>
                          </a:solidFill>
                          <a:effectLst/>
                        </a:rPr>
                        <a:t> formdaki mikroorganizmaların yükünde önemli düzeyde azalma beklenmektedir. Bu işlem </a:t>
                      </a:r>
                      <a:r>
                        <a:rPr lang="tr-TR" sz="1400" dirty="0" err="1">
                          <a:solidFill>
                            <a:schemeClr val="tx1"/>
                          </a:solidFill>
                          <a:effectLst/>
                        </a:rPr>
                        <a:t>Extended</a:t>
                      </a:r>
                      <a:r>
                        <a:rPr lang="tr-TR" sz="1400" dirty="0">
                          <a:solidFill>
                            <a:schemeClr val="tx1"/>
                          </a:solidFill>
                          <a:effectLst/>
                        </a:rPr>
                        <a:t> </a:t>
                      </a:r>
                      <a:r>
                        <a:rPr lang="tr-TR" sz="1400" dirty="0" err="1">
                          <a:solidFill>
                            <a:schemeClr val="tx1"/>
                          </a:solidFill>
                          <a:effectLst/>
                        </a:rPr>
                        <a:t>Shelf</a:t>
                      </a:r>
                      <a:r>
                        <a:rPr lang="tr-TR" sz="1400" dirty="0">
                          <a:solidFill>
                            <a:schemeClr val="tx1"/>
                          </a:solidFill>
                          <a:effectLst/>
                        </a:rPr>
                        <a:t> Life (</a:t>
                      </a:r>
                      <a:r>
                        <a:rPr lang="tr-TR" sz="1400" dirty="0" err="1">
                          <a:solidFill>
                            <a:schemeClr val="tx1"/>
                          </a:solidFill>
                          <a:effectLst/>
                        </a:rPr>
                        <a:t>ESL</a:t>
                      </a:r>
                      <a:r>
                        <a:rPr lang="tr-TR" sz="1400" dirty="0">
                          <a:solidFill>
                            <a:schemeClr val="tx1"/>
                          </a:solidFill>
                          <a:effectLst/>
                        </a:rPr>
                        <a:t>) içme sütü üretiminde başarı ile uygulanmaktadır. Bununla birlikte; </a:t>
                      </a:r>
                      <a:r>
                        <a:rPr lang="tr-TR" sz="1400" dirty="0" err="1">
                          <a:solidFill>
                            <a:schemeClr val="tx1"/>
                          </a:solidFill>
                          <a:effectLst/>
                        </a:rPr>
                        <a:t>MF</a:t>
                      </a:r>
                      <a:r>
                        <a:rPr lang="tr-TR" sz="1400" dirty="0">
                          <a:solidFill>
                            <a:schemeClr val="tx1"/>
                          </a:solidFill>
                          <a:effectLst/>
                        </a:rPr>
                        <a:t> etkinliği başlangıç mikrobiyolojik yüke ve mikroorganizma türüne (sporlu/sporsuz vb..) bağlı olacağından </a:t>
                      </a:r>
                      <a:r>
                        <a:rPr lang="tr-TR" sz="1400" dirty="0" err="1">
                          <a:solidFill>
                            <a:schemeClr val="tx1"/>
                          </a:solidFill>
                          <a:effectLst/>
                        </a:rPr>
                        <a:t>MF</a:t>
                      </a:r>
                      <a:r>
                        <a:rPr lang="tr-TR" sz="1400" dirty="0">
                          <a:solidFill>
                            <a:schemeClr val="tx1"/>
                          </a:solidFill>
                          <a:effectLst/>
                        </a:rPr>
                        <a:t>/</a:t>
                      </a:r>
                      <a:r>
                        <a:rPr lang="tr-TR" sz="1400" dirty="0" err="1">
                          <a:solidFill>
                            <a:schemeClr val="tx1"/>
                          </a:solidFill>
                          <a:effectLst/>
                        </a:rPr>
                        <a:t>DF</a:t>
                      </a:r>
                      <a:r>
                        <a:rPr lang="tr-TR" sz="1400" dirty="0">
                          <a:solidFill>
                            <a:schemeClr val="tx1"/>
                          </a:solidFill>
                          <a:effectLst/>
                        </a:rPr>
                        <a:t> sirkülasyon sayısı, uygulama sıcaklığı ve membran moleküler ayırım çapı gibi parametreler denenecektir. Bu kapsamda, 1.4 mikron </a:t>
                      </a:r>
                      <a:r>
                        <a:rPr lang="tr-TR" sz="1400" dirty="0" err="1">
                          <a:solidFill>
                            <a:schemeClr val="tx1"/>
                          </a:solidFill>
                          <a:effectLst/>
                        </a:rPr>
                        <a:t>MF</a:t>
                      </a:r>
                      <a:r>
                        <a:rPr lang="tr-TR" sz="1400" dirty="0">
                          <a:solidFill>
                            <a:schemeClr val="tx1"/>
                          </a:solidFill>
                          <a:effectLst/>
                        </a:rPr>
                        <a:t> </a:t>
                      </a:r>
                      <a:r>
                        <a:rPr lang="tr-TR" sz="1400" dirty="0" err="1">
                          <a:solidFill>
                            <a:schemeClr val="tx1"/>
                          </a:solidFill>
                          <a:effectLst/>
                        </a:rPr>
                        <a:t>membranının</a:t>
                      </a:r>
                      <a:r>
                        <a:rPr lang="tr-TR" sz="1400" dirty="0">
                          <a:solidFill>
                            <a:schemeClr val="tx1"/>
                          </a:solidFill>
                          <a:effectLst/>
                        </a:rPr>
                        <a:t> yetersiz kalması durumunda 0.8 mikron çapındaki membran denemeye alınacaktır. </a:t>
                      </a:r>
                      <a:endParaRPr lang="tr-TR" sz="1600" dirty="0">
                        <a:solidFill>
                          <a:schemeClr val="tx1"/>
                        </a:solidFill>
                        <a:effectLst/>
                      </a:endParaRPr>
                    </a:p>
                    <a:p>
                      <a:pPr algn="just">
                        <a:lnSpc>
                          <a:spcPct val="115000"/>
                        </a:lnSpc>
                        <a:spcAft>
                          <a:spcPts val="0"/>
                        </a:spcAft>
                      </a:pPr>
                      <a:r>
                        <a:rPr lang="tr-TR" sz="1400" dirty="0">
                          <a:solidFill>
                            <a:schemeClr val="tx1"/>
                          </a:solidFill>
                          <a:effectLst/>
                        </a:rPr>
                        <a:t> </a:t>
                      </a:r>
                      <a:endParaRPr lang="tr-TR" sz="1600" dirty="0">
                        <a:solidFill>
                          <a:schemeClr val="tx1"/>
                        </a:solidFill>
                        <a:effectLst/>
                      </a:endParaRPr>
                    </a:p>
                    <a:p>
                      <a:pPr algn="just">
                        <a:lnSpc>
                          <a:spcPct val="115000"/>
                        </a:lnSpc>
                        <a:spcAft>
                          <a:spcPts val="0"/>
                        </a:spcAft>
                      </a:pPr>
                      <a:r>
                        <a:rPr lang="tr-TR" sz="1400" dirty="0">
                          <a:solidFill>
                            <a:schemeClr val="tx1"/>
                          </a:solidFill>
                          <a:effectLst/>
                        </a:rPr>
                        <a:t>Tatlı </a:t>
                      </a:r>
                      <a:r>
                        <a:rPr lang="tr-TR" sz="1400" dirty="0" err="1">
                          <a:solidFill>
                            <a:schemeClr val="tx1"/>
                          </a:solidFill>
                          <a:effectLst/>
                        </a:rPr>
                        <a:t>yayıkaltı</a:t>
                      </a:r>
                      <a:r>
                        <a:rPr lang="tr-TR" sz="1400" dirty="0">
                          <a:solidFill>
                            <a:schemeClr val="tx1"/>
                          </a:solidFill>
                          <a:effectLst/>
                        </a:rPr>
                        <a:t> </a:t>
                      </a:r>
                      <a:r>
                        <a:rPr lang="tr-TR" sz="1400" dirty="0" err="1">
                          <a:solidFill>
                            <a:schemeClr val="tx1"/>
                          </a:solidFill>
                          <a:effectLst/>
                        </a:rPr>
                        <a:t>fosfolipid</a:t>
                      </a:r>
                      <a:r>
                        <a:rPr lang="tr-TR" sz="1400" dirty="0">
                          <a:solidFill>
                            <a:schemeClr val="tx1"/>
                          </a:solidFill>
                          <a:effectLst/>
                        </a:rPr>
                        <a:t> başta olmak üzere </a:t>
                      </a:r>
                      <a:r>
                        <a:rPr lang="tr-TR" sz="1400" dirty="0" err="1">
                          <a:solidFill>
                            <a:schemeClr val="tx1"/>
                          </a:solidFill>
                          <a:effectLst/>
                        </a:rPr>
                        <a:t>lipidleri</a:t>
                      </a:r>
                      <a:r>
                        <a:rPr lang="tr-TR" sz="1400" dirty="0">
                          <a:solidFill>
                            <a:schemeClr val="tx1"/>
                          </a:solidFill>
                          <a:effectLst/>
                        </a:rPr>
                        <a:t> de içereceğinden membran kirliliği söz konusu olabilecektir. Bu nedenle; membran etkinliğini korumak amacıyla ürün viskozitesi-uygulama sıcaklığı ve </a:t>
                      </a:r>
                      <a:r>
                        <a:rPr lang="tr-TR" sz="1400" dirty="0" err="1">
                          <a:solidFill>
                            <a:schemeClr val="tx1"/>
                          </a:solidFill>
                          <a:effectLst/>
                        </a:rPr>
                        <a:t>transmembran</a:t>
                      </a:r>
                      <a:r>
                        <a:rPr lang="tr-TR" sz="1400" dirty="0">
                          <a:solidFill>
                            <a:schemeClr val="tx1"/>
                          </a:solidFill>
                          <a:effectLst/>
                        </a:rPr>
                        <a:t> basıncı parametrelerinin de optimize edilmesi gerekmektedir. Bu amaçla; difüzyon katsayısının sabit kaldığı varsayılarak konsantrasyon polarizasyon (</a:t>
                      </a:r>
                      <a:r>
                        <a:rPr lang="tr-TR" sz="1400" dirty="0" err="1">
                          <a:solidFill>
                            <a:schemeClr val="tx1"/>
                          </a:solidFill>
                          <a:effectLst/>
                        </a:rPr>
                        <a:t>CP</a:t>
                      </a:r>
                      <a:r>
                        <a:rPr lang="tr-TR" sz="1400" dirty="0">
                          <a:solidFill>
                            <a:schemeClr val="tx1"/>
                          </a:solidFill>
                          <a:effectLst/>
                        </a:rPr>
                        <a:t>) belirlemesi gerçekleştirilecektir. </a:t>
                      </a:r>
                      <a:r>
                        <a:rPr lang="tr-TR" sz="1400" dirty="0" err="1">
                          <a:solidFill>
                            <a:schemeClr val="tx1"/>
                          </a:solidFill>
                          <a:effectLst/>
                        </a:rPr>
                        <a:t>CP</a:t>
                      </a:r>
                      <a:r>
                        <a:rPr lang="tr-TR" sz="1400" dirty="0">
                          <a:solidFill>
                            <a:schemeClr val="tx1"/>
                          </a:solidFill>
                          <a:effectLst/>
                        </a:rPr>
                        <a:t> belirlemede etkili faktörler </a:t>
                      </a:r>
                      <a:r>
                        <a:rPr lang="tr-TR" sz="1400" dirty="0" err="1">
                          <a:solidFill>
                            <a:schemeClr val="tx1"/>
                          </a:solidFill>
                          <a:effectLst/>
                        </a:rPr>
                        <a:t>yayıkaltında</a:t>
                      </a:r>
                      <a:r>
                        <a:rPr lang="tr-TR" sz="1400" dirty="0">
                          <a:solidFill>
                            <a:schemeClr val="tx1"/>
                          </a:solidFill>
                          <a:effectLst/>
                        </a:rPr>
                        <a:t> yer alan çözünen madde </a:t>
                      </a:r>
                      <a:r>
                        <a:rPr lang="tr-TR" sz="1400" dirty="0" err="1">
                          <a:solidFill>
                            <a:schemeClr val="tx1"/>
                          </a:solidFill>
                          <a:effectLst/>
                        </a:rPr>
                        <a:t>konsantrayonu</a:t>
                      </a:r>
                      <a:r>
                        <a:rPr lang="tr-TR" sz="1400" dirty="0">
                          <a:solidFill>
                            <a:schemeClr val="tx1"/>
                          </a:solidFill>
                          <a:effectLst/>
                        </a:rPr>
                        <a:t>, </a:t>
                      </a:r>
                      <a:r>
                        <a:rPr lang="tr-TR" sz="1400" dirty="0" err="1">
                          <a:solidFill>
                            <a:schemeClr val="tx1"/>
                          </a:solidFill>
                          <a:effectLst/>
                        </a:rPr>
                        <a:t>permeatta</a:t>
                      </a:r>
                      <a:r>
                        <a:rPr lang="tr-TR" sz="1400" dirty="0">
                          <a:solidFill>
                            <a:schemeClr val="tx1"/>
                          </a:solidFill>
                          <a:effectLst/>
                        </a:rPr>
                        <a:t> yer alan çözünen madde konsantrasyonu, membran yüzey alanı, difüzyon katsayısı ve membran uzunluğudur. Bu parametrelerden yola çıkılarak en düşük </a:t>
                      </a:r>
                      <a:r>
                        <a:rPr lang="tr-TR" sz="1400" dirty="0" err="1">
                          <a:solidFill>
                            <a:schemeClr val="tx1"/>
                          </a:solidFill>
                          <a:effectLst/>
                        </a:rPr>
                        <a:t>CP</a:t>
                      </a:r>
                      <a:r>
                        <a:rPr lang="tr-TR" sz="1400" dirty="0">
                          <a:solidFill>
                            <a:schemeClr val="tx1"/>
                          </a:solidFill>
                          <a:effectLst/>
                        </a:rPr>
                        <a:t> oranının yakalandığı </a:t>
                      </a:r>
                      <a:r>
                        <a:rPr lang="tr-TR" sz="1400" dirty="0" err="1">
                          <a:solidFill>
                            <a:schemeClr val="tx1"/>
                          </a:solidFill>
                          <a:effectLst/>
                        </a:rPr>
                        <a:t>MF</a:t>
                      </a:r>
                      <a:r>
                        <a:rPr lang="tr-TR" sz="1400" dirty="0">
                          <a:solidFill>
                            <a:schemeClr val="tx1"/>
                          </a:solidFill>
                          <a:effectLst/>
                        </a:rPr>
                        <a:t>/</a:t>
                      </a:r>
                      <a:r>
                        <a:rPr lang="tr-TR" sz="1400" dirty="0" err="1">
                          <a:solidFill>
                            <a:schemeClr val="tx1"/>
                          </a:solidFill>
                          <a:effectLst/>
                        </a:rPr>
                        <a:t>DF</a:t>
                      </a:r>
                      <a:r>
                        <a:rPr lang="tr-TR" sz="1400" dirty="0">
                          <a:solidFill>
                            <a:schemeClr val="tx1"/>
                          </a:solidFill>
                          <a:effectLst/>
                        </a:rPr>
                        <a:t> uygulama sayısı, sıcaklığı ve </a:t>
                      </a:r>
                      <a:r>
                        <a:rPr lang="tr-TR" sz="1400" dirty="0" err="1">
                          <a:solidFill>
                            <a:schemeClr val="tx1"/>
                          </a:solidFill>
                          <a:effectLst/>
                        </a:rPr>
                        <a:t>transmembran</a:t>
                      </a:r>
                      <a:r>
                        <a:rPr lang="tr-TR" sz="1400" dirty="0">
                          <a:solidFill>
                            <a:schemeClr val="tx1"/>
                          </a:solidFill>
                          <a:effectLst/>
                        </a:rPr>
                        <a:t> basıncı belirlenerek çalışmalara devam edilecektir. </a:t>
                      </a:r>
                      <a:r>
                        <a:rPr lang="tr-TR" sz="1400" dirty="0" err="1">
                          <a:solidFill>
                            <a:schemeClr val="tx1"/>
                          </a:solidFill>
                          <a:effectLst/>
                        </a:rPr>
                        <a:t>CP</a:t>
                      </a:r>
                      <a:r>
                        <a:rPr lang="tr-TR" sz="1400" dirty="0">
                          <a:solidFill>
                            <a:schemeClr val="tx1"/>
                          </a:solidFill>
                          <a:effectLst/>
                        </a:rPr>
                        <a:t> düştükçe temizlik etkinliği ve dolayısıyla membran etkinliği artacaktır.   </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97" marR="51597" marT="0" marB="0"/>
                </a:tc>
                <a:tc hMerge="1">
                  <a:txBody>
                    <a:bodyPr/>
                    <a:lstStyle/>
                    <a:p>
                      <a:endParaRPr lang="tr-TR"/>
                    </a:p>
                  </a:txBody>
                  <a:tcPr/>
                </a:tc>
              </a:tr>
            </a:tbl>
          </a:graphicData>
        </a:graphic>
      </p:graphicFrame>
    </p:spTree>
    <p:extLst>
      <p:ext uri="{BB962C8B-B14F-4D97-AF65-F5344CB8AC3E}">
        <p14:creationId xmlns:p14="http://schemas.microsoft.com/office/powerpoint/2010/main" val="1781905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641353923"/>
              </p:ext>
            </p:extLst>
          </p:nvPr>
        </p:nvGraphicFramePr>
        <p:xfrm>
          <a:off x="0" y="-3"/>
          <a:ext cx="12191999" cy="6144686"/>
        </p:xfrm>
        <a:graphic>
          <a:graphicData uri="http://schemas.openxmlformats.org/drawingml/2006/table">
            <a:tbl>
              <a:tblPr firstRow="1" firstCol="1" bandRow="1">
                <a:tableStyleId>{5C22544A-7EE6-4342-B048-85BDC9FD1C3A}</a:tableStyleId>
              </a:tblPr>
              <a:tblGrid>
                <a:gridCol w="5499279"/>
                <a:gridCol w="2485622"/>
                <a:gridCol w="2487989"/>
                <a:gridCol w="1719109"/>
              </a:tblGrid>
              <a:tr h="301606">
                <a:tc gridSpan="4">
                  <a:txBody>
                    <a:bodyPr/>
                    <a:lstStyle/>
                    <a:p>
                      <a:pPr>
                        <a:lnSpc>
                          <a:spcPct val="115000"/>
                        </a:lnSpc>
                        <a:spcAft>
                          <a:spcPts val="0"/>
                        </a:spcAft>
                      </a:pPr>
                      <a:r>
                        <a:rPr lang="tr-TR" sz="1600" dirty="0">
                          <a:solidFill>
                            <a:srgbClr val="FFFF00"/>
                          </a:solidFill>
                          <a:effectLst/>
                        </a:rPr>
                        <a:t>İş paketinde kullanılacak yöntemleri ve bunlara kendi özgün katkılarınızı açıklayıp, incelenecek parametreleri listeleyiniz </a:t>
                      </a:r>
                      <a:r>
                        <a:rPr lang="tr-TR" sz="1600" dirty="0" smtClean="0">
                          <a:solidFill>
                            <a:srgbClr val="FFFF00"/>
                          </a:solidFill>
                          <a:effectLst/>
                        </a:rPr>
                        <a:t>:</a:t>
                      </a:r>
                      <a:endParaRPr lang="tr-T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hMerge="1">
                  <a:txBody>
                    <a:bodyPr/>
                    <a:lstStyle/>
                    <a:p>
                      <a:endParaRPr lang="tr-TR" sz="1600" dirty="0"/>
                    </a:p>
                  </a:txBody>
                  <a:tcPr marL="27648" marR="27648" marT="13824" marB="13824"/>
                </a:tc>
                <a:tc hMerge="1">
                  <a:txBody>
                    <a:bodyPr/>
                    <a:lstStyle/>
                    <a:p>
                      <a:endParaRPr lang="tr-TR" sz="1600" dirty="0"/>
                    </a:p>
                  </a:txBody>
                  <a:tcPr marL="27648" marR="27648" marT="13824" marB="13824"/>
                </a:tc>
                <a:tc hMerge="1">
                  <a:txBody>
                    <a:bodyPr/>
                    <a:lstStyle/>
                    <a:p>
                      <a:endParaRPr lang="tr-TR" sz="1600" dirty="0"/>
                    </a:p>
                  </a:txBody>
                  <a:tcPr marL="27648" marR="27648" marT="13824" marB="13824"/>
                </a:tc>
              </a:tr>
              <a:tr h="2871233">
                <a:tc gridSpan="4">
                  <a:txBody>
                    <a:bodyPr/>
                    <a:lstStyle/>
                    <a:p>
                      <a:pPr algn="just">
                        <a:spcBef>
                          <a:spcPts val="1400"/>
                        </a:spcBef>
                        <a:spcAft>
                          <a:spcPts val="0"/>
                        </a:spcAft>
                      </a:pPr>
                      <a:r>
                        <a:rPr lang="tr-TR" sz="1400" dirty="0">
                          <a:solidFill>
                            <a:schemeClr val="tx1"/>
                          </a:solidFill>
                          <a:effectLst/>
                        </a:rPr>
                        <a:t>İnek sütü kreması </a:t>
                      </a:r>
                      <a:r>
                        <a:rPr lang="tr-TR" sz="1400" dirty="0" err="1">
                          <a:solidFill>
                            <a:schemeClr val="tx1"/>
                          </a:solidFill>
                          <a:effectLst/>
                        </a:rPr>
                        <a:t>yayıklama</a:t>
                      </a:r>
                      <a:r>
                        <a:rPr lang="tr-TR" sz="1400" dirty="0">
                          <a:solidFill>
                            <a:schemeClr val="tx1"/>
                          </a:solidFill>
                          <a:effectLst/>
                        </a:rPr>
                        <a:t> işlemine tabi tutulacak ve </a:t>
                      </a:r>
                      <a:r>
                        <a:rPr lang="tr-TR" sz="1400" dirty="0" err="1">
                          <a:solidFill>
                            <a:schemeClr val="tx1"/>
                          </a:solidFill>
                          <a:effectLst/>
                        </a:rPr>
                        <a:t>yayıklama</a:t>
                      </a:r>
                      <a:r>
                        <a:rPr lang="tr-TR" sz="1400" dirty="0">
                          <a:solidFill>
                            <a:schemeClr val="tx1"/>
                          </a:solidFill>
                          <a:effectLst/>
                        </a:rPr>
                        <a:t> sonrası </a:t>
                      </a:r>
                      <a:r>
                        <a:rPr lang="tr-TR" sz="1400" dirty="0" err="1">
                          <a:solidFill>
                            <a:schemeClr val="tx1"/>
                          </a:solidFill>
                          <a:effectLst/>
                        </a:rPr>
                        <a:t>yayıkaltı</a:t>
                      </a:r>
                      <a:r>
                        <a:rPr lang="tr-TR" sz="1400" dirty="0">
                          <a:solidFill>
                            <a:schemeClr val="tx1"/>
                          </a:solidFill>
                          <a:effectLst/>
                        </a:rPr>
                        <a:t> kazeinlerinden tamamen uzaklaştırılacaktır. Buna göre; </a:t>
                      </a:r>
                      <a:r>
                        <a:rPr lang="tr-TR" sz="1400" dirty="0" err="1">
                          <a:solidFill>
                            <a:schemeClr val="tx1"/>
                          </a:solidFill>
                          <a:effectLst/>
                        </a:rPr>
                        <a:t>yayıkaltının</a:t>
                      </a:r>
                      <a:r>
                        <a:rPr lang="tr-TR" sz="1400" dirty="0">
                          <a:solidFill>
                            <a:schemeClr val="tx1"/>
                          </a:solidFill>
                          <a:effectLst/>
                        </a:rPr>
                        <a:t> pH’sı 6.5-</a:t>
                      </a:r>
                      <a:r>
                        <a:rPr lang="tr-TR" sz="1400" dirty="0" err="1">
                          <a:solidFill>
                            <a:schemeClr val="tx1"/>
                          </a:solidFill>
                          <a:effectLst/>
                        </a:rPr>
                        <a:t>7.0’ye</a:t>
                      </a:r>
                      <a:r>
                        <a:rPr lang="tr-TR" sz="1400" dirty="0">
                          <a:solidFill>
                            <a:schemeClr val="tx1"/>
                          </a:solidFill>
                          <a:effectLst/>
                        </a:rPr>
                        <a:t> ayarlanacak ve 25 °C’de </a:t>
                      </a:r>
                      <a:r>
                        <a:rPr lang="tr-TR" sz="1400" dirty="0" err="1">
                          <a:solidFill>
                            <a:schemeClr val="tx1"/>
                          </a:solidFill>
                          <a:effectLst/>
                        </a:rPr>
                        <a:t>rennet</a:t>
                      </a:r>
                      <a:r>
                        <a:rPr lang="tr-TR" sz="1400" dirty="0">
                          <a:solidFill>
                            <a:schemeClr val="tx1"/>
                          </a:solidFill>
                          <a:effectLst/>
                        </a:rPr>
                        <a:t> ve </a:t>
                      </a:r>
                      <a:r>
                        <a:rPr lang="tr-TR" sz="1400" dirty="0" err="1">
                          <a:solidFill>
                            <a:schemeClr val="tx1"/>
                          </a:solidFill>
                          <a:effectLst/>
                        </a:rPr>
                        <a:t>CaCl</a:t>
                      </a:r>
                      <a:r>
                        <a:rPr lang="tr-TR" sz="1400" baseline="-25000" dirty="0" err="1">
                          <a:solidFill>
                            <a:schemeClr val="tx1"/>
                          </a:solidFill>
                          <a:effectLst/>
                        </a:rPr>
                        <a:t>2</a:t>
                      </a:r>
                      <a:r>
                        <a:rPr lang="tr-TR" sz="1400" dirty="0">
                          <a:solidFill>
                            <a:schemeClr val="tx1"/>
                          </a:solidFill>
                          <a:effectLst/>
                        </a:rPr>
                        <a:t> ilave edilecektir. </a:t>
                      </a:r>
                      <a:r>
                        <a:rPr lang="tr-TR" sz="1400" dirty="0" err="1">
                          <a:solidFill>
                            <a:schemeClr val="tx1"/>
                          </a:solidFill>
                          <a:effectLst/>
                        </a:rPr>
                        <a:t>Rennet</a:t>
                      </a:r>
                      <a:r>
                        <a:rPr lang="tr-TR" sz="1400" dirty="0">
                          <a:solidFill>
                            <a:schemeClr val="tx1"/>
                          </a:solidFill>
                          <a:effectLst/>
                        </a:rPr>
                        <a:t> ve </a:t>
                      </a:r>
                      <a:r>
                        <a:rPr lang="tr-TR" sz="1400" dirty="0" err="1">
                          <a:solidFill>
                            <a:schemeClr val="tx1"/>
                          </a:solidFill>
                          <a:effectLst/>
                        </a:rPr>
                        <a:t>CaCl</a:t>
                      </a:r>
                      <a:r>
                        <a:rPr lang="tr-TR" sz="1400" baseline="-25000" dirty="0" err="1">
                          <a:solidFill>
                            <a:schemeClr val="tx1"/>
                          </a:solidFill>
                          <a:effectLst/>
                        </a:rPr>
                        <a:t>2</a:t>
                      </a:r>
                      <a:r>
                        <a:rPr lang="tr-TR" sz="1400" dirty="0">
                          <a:solidFill>
                            <a:schemeClr val="tx1"/>
                          </a:solidFill>
                          <a:effectLst/>
                        </a:rPr>
                        <a:t> miktarları sırasıyla %0.1 (v/v) ve %0.03 (v/v) olacaktır. Kazein </a:t>
                      </a:r>
                      <a:r>
                        <a:rPr lang="tr-TR" sz="1400" dirty="0" err="1">
                          <a:solidFill>
                            <a:schemeClr val="tx1"/>
                          </a:solidFill>
                          <a:effectLst/>
                        </a:rPr>
                        <a:t>kuagülasyonunun</a:t>
                      </a:r>
                      <a:r>
                        <a:rPr lang="tr-TR" sz="1400" dirty="0">
                          <a:solidFill>
                            <a:schemeClr val="tx1"/>
                          </a:solidFill>
                          <a:effectLst/>
                        </a:rPr>
                        <a:t> ardından oluşan jel parçalanacak (yaklaşık 1 </a:t>
                      </a:r>
                      <a:r>
                        <a:rPr lang="tr-TR" sz="1400" dirty="0" err="1">
                          <a:solidFill>
                            <a:schemeClr val="tx1"/>
                          </a:solidFill>
                          <a:effectLst/>
                        </a:rPr>
                        <a:t>cm</a:t>
                      </a:r>
                      <a:r>
                        <a:rPr lang="tr-TR" sz="1400" baseline="30000" dirty="0" err="1">
                          <a:solidFill>
                            <a:schemeClr val="tx1"/>
                          </a:solidFill>
                          <a:effectLst/>
                        </a:rPr>
                        <a:t>3</a:t>
                      </a:r>
                      <a:r>
                        <a:rPr lang="tr-TR" sz="1400" dirty="0" err="1">
                          <a:solidFill>
                            <a:schemeClr val="tx1"/>
                          </a:solidFill>
                          <a:effectLst/>
                        </a:rPr>
                        <a:t>’lük</a:t>
                      </a:r>
                      <a:r>
                        <a:rPr lang="tr-TR" sz="1400" dirty="0">
                          <a:solidFill>
                            <a:schemeClr val="tx1"/>
                          </a:solidFill>
                          <a:effectLst/>
                        </a:rPr>
                        <a:t> parçalar halinde) ve süpernatant santrifüj yoluyla ayrılacaktır (300 g, 25 °C). Kazeinlerin </a:t>
                      </a:r>
                      <a:r>
                        <a:rPr lang="tr-TR" sz="1400" dirty="0" err="1">
                          <a:solidFill>
                            <a:schemeClr val="tx1"/>
                          </a:solidFill>
                          <a:effectLst/>
                        </a:rPr>
                        <a:t>yayıkaltından</a:t>
                      </a:r>
                      <a:r>
                        <a:rPr lang="tr-TR" sz="1400" dirty="0">
                          <a:solidFill>
                            <a:schemeClr val="tx1"/>
                          </a:solidFill>
                          <a:effectLst/>
                        </a:rPr>
                        <a:t> uzaklaştırma etkinliği </a:t>
                      </a:r>
                      <a:r>
                        <a:rPr lang="en-US" sz="1400" dirty="0" err="1">
                          <a:solidFill>
                            <a:schemeClr val="tx1"/>
                          </a:solidFill>
                          <a:effectLst/>
                        </a:rPr>
                        <a:t>gradiyent</a:t>
                      </a:r>
                      <a:r>
                        <a:rPr lang="en-US" sz="1400" dirty="0">
                          <a:solidFill>
                            <a:schemeClr val="tx1"/>
                          </a:solidFill>
                          <a:effectLst/>
                        </a:rPr>
                        <a:t> </a:t>
                      </a:r>
                      <a:r>
                        <a:rPr lang="en-US" sz="1400" dirty="0" err="1">
                          <a:solidFill>
                            <a:schemeClr val="tx1"/>
                          </a:solidFill>
                          <a:effectLst/>
                        </a:rPr>
                        <a:t>jel</a:t>
                      </a:r>
                      <a:r>
                        <a:rPr lang="en-US" sz="1400" dirty="0">
                          <a:solidFill>
                            <a:schemeClr val="tx1"/>
                          </a:solidFill>
                          <a:effectLst/>
                        </a:rPr>
                        <a:t> (%</a:t>
                      </a:r>
                      <a:r>
                        <a:rPr lang="en-US" sz="1400" dirty="0" err="1">
                          <a:solidFill>
                            <a:schemeClr val="tx1"/>
                          </a:solidFill>
                          <a:effectLst/>
                        </a:rPr>
                        <a:t>4’den</a:t>
                      </a:r>
                      <a:r>
                        <a:rPr lang="en-US" sz="1400" dirty="0">
                          <a:solidFill>
                            <a:schemeClr val="tx1"/>
                          </a:solidFill>
                          <a:effectLst/>
                        </a:rPr>
                        <a:t> %</a:t>
                      </a:r>
                      <a:r>
                        <a:rPr lang="en-US" sz="1400" dirty="0" err="1">
                          <a:solidFill>
                            <a:schemeClr val="tx1"/>
                          </a:solidFill>
                          <a:effectLst/>
                        </a:rPr>
                        <a:t>17,5’a</a:t>
                      </a:r>
                      <a:r>
                        <a:rPr lang="en-US" sz="1400" dirty="0">
                          <a:solidFill>
                            <a:schemeClr val="tx1"/>
                          </a:solidFill>
                          <a:effectLst/>
                        </a:rPr>
                        <a:t> </a:t>
                      </a:r>
                      <a:r>
                        <a:rPr lang="en-US" sz="1400" dirty="0" err="1">
                          <a:solidFill>
                            <a:schemeClr val="tx1"/>
                          </a:solidFill>
                          <a:effectLst/>
                        </a:rPr>
                        <a:t>kadar</a:t>
                      </a:r>
                      <a:r>
                        <a:rPr lang="en-US" sz="1400" dirty="0">
                          <a:solidFill>
                            <a:schemeClr val="tx1"/>
                          </a:solidFill>
                          <a:effectLst/>
                        </a:rPr>
                        <a:t> </a:t>
                      </a:r>
                      <a:r>
                        <a:rPr lang="en-US" sz="1400" dirty="0" err="1">
                          <a:solidFill>
                            <a:schemeClr val="tx1"/>
                          </a:solidFill>
                          <a:effectLst/>
                        </a:rPr>
                        <a:t>değişen</a:t>
                      </a:r>
                      <a:r>
                        <a:rPr lang="en-US" sz="1400" dirty="0">
                          <a:solidFill>
                            <a:schemeClr val="tx1"/>
                          </a:solidFill>
                          <a:effectLst/>
                        </a:rPr>
                        <a:t>) </a:t>
                      </a:r>
                      <a:r>
                        <a:rPr lang="tr-TR" sz="1400" dirty="0">
                          <a:solidFill>
                            <a:schemeClr val="tx1"/>
                          </a:solidFill>
                          <a:effectLst/>
                        </a:rPr>
                        <a:t>SDS-PAGE </a:t>
                      </a:r>
                      <a:r>
                        <a:rPr lang="en-US" sz="1400" dirty="0" err="1">
                          <a:solidFill>
                            <a:schemeClr val="tx1"/>
                          </a:solidFill>
                          <a:effectLst/>
                        </a:rPr>
                        <a:t>yöntemiyle</a:t>
                      </a:r>
                      <a:r>
                        <a:rPr lang="en-US" sz="1400" dirty="0">
                          <a:solidFill>
                            <a:schemeClr val="tx1"/>
                          </a:solidFill>
                          <a:effectLst/>
                        </a:rPr>
                        <a:t> test </a:t>
                      </a:r>
                      <a:r>
                        <a:rPr lang="en-US" sz="1400" dirty="0" err="1">
                          <a:solidFill>
                            <a:schemeClr val="tx1"/>
                          </a:solidFill>
                          <a:effectLst/>
                        </a:rPr>
                        <a:t>edilecektir</a:t>
                      </a:r>
                      <a:r>
                        <a:rPr lang="en-US" sz="1400" dirty="0">
                          <a:solidFill>
                            <a:schemeClr val="tx1"/>
                          </a:solidFill>
                          <a:effectLst/>
                        </a:rPr>
                        <a:t>. Buna </a:t>
                      </a:r>
                      <a:r>
                        <a:rPr lang="en-US" sz="1400" dirty="0" err="1">
                          <a:solidFill>
                            <a:schemeClr val="tx1"/>
                          </a:solidFill>
                          <a:effectLst/>
                        </a:rPr>
                        <a:t>göre</a:t>
                      </a:r>
                      <a:r>
                        <a:rPr lang="en-US" sz="1400" dirty="0">
                          <a:solidFill>
                            <a:schemeClr val="tx1"/>
                          </a:solidFill>
                          <a:effectLst/>
                        </a:rPr>
                        <a:t>; </a:t>
                      </a:r>
                      <a:r>
                        <a:rPr lang="en-US" sz="1400" dirty="0" err="1">
                          <a:solidFill>
                            <a:schemeClr val="tx1"/>
                          </a:solidFill>
                          <a:effectLst/>
                        </a:rPr>
                        <a:t>taze</a:t>
                      </a:r>
                      <a:r>
                        <a:rPr lang="en-US" sz="1400" dirty="0">
                          <a:solidFill>
                            <a:schemeClr val="tx1"/>
                          </a:solidFill>
                          <a:effectLst/>
                        </a:rPr>
                        <a:t> </a:t>
                      </a:r>
                      <a:r>
                        <a:rPr lang="en-US" sz="1400" dirty="0" err="1">
                          <a:solidFill>
                            <a:schemeClr val="tx1"/>
                          </a:solidFill>
                          <a:effectLst/>
                        </a:rPr>
                        <a:t>retentat</a:t>
                      </a:r>
                      <a:r>
                        <a:rPr lang="en-US" sz="1400" dirty="0">
                          <a:solidFill>
                            <a:schemeClr val="tx1"/>
                          </a:solidFill>
                          <a:effectLst/>
                        </a:rPr>
                        <a:t> </a:t>
                      </a:r>
                      <a:r>
                        <a:rPr lang="en-US" sz="1400" dirty="0" err="1">
                          <a:solidFill>
                            <a:schemeClr val="tx1"/>
                          </a:solidFill>
                          <a:effectLst/>
                        </a:rPr>
                        <a:t>ve</a:t>
                      </a:r>
                      <a:r>
                        <a:rPr lang="en-US" sz="1400" dirty="0">
                          <a:solidFill>
                            <a:schemeClr val="tx1"/>
                          </a:solidFill>
                          <a:effectLst/>
                        </a:rPr>
                        <a:t> </a:t>
                      </a:r>
                      <a:r>
                        <a:rPr lang="en-US" sz="1400" dirty="0" err="1">
                          <a:solidFill>
                            <a:schemeClr val="tx1"/>
                          </a:solidFill>
                          <a:effectLst/>
                        </a:rPr>
                        <a:t>permeat</a:t>
                      </a:r>
                      <a:r>
                        <a:rPr lang="en-US" sz="1400" dirty="0">
                          <a:solidFill>
                            <a:schemeClr val="tx1"/>
                          </a:solidFill>
                          <a:effectLst/>
                        </a:rPr>
                        <a:t> </a:t>
                      </a:r>
                      <a:r>
                        <a:rPr lang="en-US" sz="1400" dirty="0" err="1">
                          <a:solidFill>
                            <a:schemeClr val="tx1"/>
                          </a:solidFill>
                          <a:effectLst/>
                        </a:rPr>
                        <a:t>örnek</a:t>
                      </a:r>
                      <a:r>
                        <a:rPr lang="en-US" sz="1400" dirty="0">
                          <a:solidFill>
                            <a:schemeClr val="tx1"/>
                          </a:solidFill>
                          <a:effectLst/>
                        </a:rPr>
                        <a:t> tampon (60 </a:t>
                      </a:r>
                      <a:r>
                        <a:rPr lang="en-US" sz="1400" dirty="0" err="1">
                          <a:solidFill>
                            <a:schemeClr val="tx1"/>
                          </a:solidFill>
                          <a:effectLst/>
                        </a:rPr>
                        <a:t>mM</a:t>
                      </a:r>
                      <a:r>
                        <a:rPr lang="en-US" sz="1400" dirty="0">
                          <a:solidFill>
                            <a:schemeClr val="tx1"/>
                          </a:solidFill>
                          <a:effectLst/>
                        </a:rPr>
                        <a:t> </a:t>
                      </a:r>
                      <a:r>
                        <a:rPr lang="en-US" sz="1400" dirty="0" err="1">
                          <a:solidFill>
                            <a:schemeClr val="tx1"/>
                          </a:solidFill>
                          <a:effectLst/>
                        </a:rPr>
                        <a:t>Tris-HCl</a:t>
                      </a:r>
                      <a:r>
                        <a:rPr lang="en-US" sz="1400" dirty="0">
                          <a:solidFill>
                            <a:schemeClr val="tx1"/>
                          </a:solidFill>
                          <a:effectLst/>
                        </a:rPr>
                        <a:t>, pH 6.8, %25 </a:t>
                      </a:r>
                      <a:r>
                        <a:rPr lang="en-US" sz="1400" dirty="0" err="1">
                          <a:solidFill>
                            <a:schemeClr val="tx1"/>
                          </a:solidFill>
                          <a:effectLst/>
                        </a:rPr>
                        <a:t>gliserol</a:t>
                      </a:r>
                      <a:r>
                        <a:rPr lang="en-US" sz="1400" dirty="0">
                          <a:solidFill>
                            <a:schemeClr val="tx1"/>
                          </a:solidFill>
                          <a:effectLst/>
                        </a:rPr>
                        <a:t>, %2 SDS, %5 2-</a:t>
                      </a:r>
                      <a:r>
                        <a:rPr lang="en-US" sz="1400" dirty="0" err="1">
                          <a:solidFill>
                            <a:schemeClr val="tx1"/>
                          </a:solidFill>
                          <a:effectLst/>
                        </a:rPr>
                        <a:t>mercaptoethanol</a:t>
                      </a:r>
                      <a:r>
                        <a:rPr lang="en-US" sz="1400" dirty="0">
                          <a:solidFill>
                            <a:schemeClr val="tx1"/>
                          </a:solidFill>
                          <a:effectLst/>
                        </a:rPr>
                        <a:t> </a:t>
                      </a:r>
                      <a:r>
                        <a:rPr lang="en-US" sz="1400" dirty="0" err="1">
                          <a:solidFill>
                            <a:schemeClr val="tx1"/>
                          </a:solidFill>
                          <a:effectLst/>
                        </a:rPr>
                        <a:t>ve</a:t>
                      </a:r>
                      <a:r>
                        <a:rPr lang="en-US" sz="1400" dirty="0">
                          <a:solidFill>
                            <a:schemeClr val="tx1"/>
                          </a:solidFill>
                          <a:effectLst/>
                        </a:rPr>
                        <a:t> %0.0125 </a:t>
                      </a:r>
                      <a:r>
                        <a:rPr lang="en-US" sz="1400" dirty="0" err="1">
                          <a:solidFill>
                            <a:schemeClr val="tx1"/>
                          </a:solidFill>
                          <a:effectLst/>
                        </a:rPr>
                        <a:t>bromfenol</a:t>
                      </a:r>
                      <a:r>
                        <a:rPr lang="en-US" sz="1400" dirty="0">
                          <a:solidFill>
                            <a:schemeClr val="tx1"/>
                          </a:solidFill>
                          <a:effectLst/>
                        </a:rPr>
                        <a:t> </a:t>
                      </a:r>
                      <a:r>
                        <a:rPr lang="en-US" sz="1400" dirty="0" err="1">
                          <a:solidFill>
                            <a:schemeClr val="tx1"/>
                          </a:solidFill>
                          <a:effectLst/>
                        </a:rPr>
                        <a:t>mavisi</a:t>
                      </a:r>
                      <a:r>
                        <a:rPr lang="en-US" sz="1400" dirty="0">
                          <a:solidFill>
                            <a:schemeClr val="tx1"/>
                          </a:solidFill>
                          <a:effectLst/>
                        </a:rPr>
                        <a:t>) </a:t>
                      </a:r>
                      <a:r>
                        <a:rPr lang="en-US" sz="1400" dirty="0" err="1">
                          <a:solidFill>
                            <a:schemeClr val="tx1"/>
                          </a:solidFill>
                          <a:effectLst/>
                        </a:rPr>
                        <a:t>ile</a:t>
                      </a:r>
                      <a:r>
                        <a:rPr lang="en-US" sz="1400" dirty="0">
                          <a:solidFill>
                            <a:schemeClr val="tx1"/>
                          </a:solidFill>
                          <a:effectLst/>
                        </a:rPr>
                        <a:t> 1 mg protein/ 1 mL </a:t>
                      </a:r>
                      <a:r>
                        <a:rPr lang="en-US" sz="1400" dirty="0" err="1">
                          <a:solidFill>
                            <a:schemeClr val="tx1"/>
                          </a:solidFill>
                          <a:effectLst/>
                        </a:rPr>
                        <a:t>örnek:tampon</a:t>
                      </a:r>
                      <a:r>
                        <a:rPr lang="en-US" sz="1400" dirty="0">
                          <a:solidFill>
                            <a:schemeClr val="tx1"/>
                          </a:solidFill>
                          <a:effectLst/>
                        </a:rPr>
                        <a:t> </a:t>
                      </a:r>
                      <a:r>
                        <a:rPr lang="en-US" sz="1400" dirty="0" err="1">
                          <a:solidFill>
                            <a:schemeClr val="tx1"/>
                          </a:solidFill>
                          <a:effectLst/>
                        </a:rPr>
                        <a:t>olacak</a:t>
                      </a:r>
                      <a:r>
                        <a:rPr lang="en-US" sz="1400" dirty="0">
                          <a:solidFill>
                            <a:schemeClr val="tx1"/>
                          </a:solidFill>
                          <a:effectLst/>
                        </a:rPr>
                        <a:t> </a:t>
                      </a:r>
                      <a:r>
                        <a:rPr lang="en-US" sz="1400" dirty="0" err="1">
                          <a:solidFill>
                            <a:schemeClr val="tx1"/>
                          </a:solidFill>
                          <a:effectLst/>
                        </a:rPr>
                        <a:t>şekilde</a:t>
                      </a:r>
                      <a:r>
                        <a:rPr lang="en-US" sz="1400" dirty="0">
                          <a:solidFill>
                            <a:schemeClr val="tx1"/>
                          </a:solidFill>
                          <a:effectLst/>
                        </a:rPr>
                        <a:t> </a:t>
                      </a:r>
                      <a:r>
                        <a:rPr lang="en-US" sz="1400" dirty="0" err="1">
                          <a:solidFill>
                            <a:schemeClr val="tx1"/>
                          </a:solidFill>
                          <a:effectLst/>
                        </a:rPr>
                        <a:t>seyreltilecektir</a:t>
                      </a:r>
                      <a:r>
                        <a:rPr lang="en-US" sz="1400" dirty="0">
                          <a:solidFill>
                            <a:schemeClr val="tx1"/>
                          </a:solidFill>
                          <a:effectLst/>
                        </a:rPr>
                        <a:t>. </a:t>
                      </a:r>
                      <a:r>
                        <a:rPr lang="en-US" sz="1400" dirty="0" err="1">
                          <a:solidFill>
                            <a:schemeClr val="tx1"/>
                          </a:solidFill>
                          <a:effectLst/>
                        </a:rPr>
                        <a:t>Molekül</a:t>
                      </a:r>
                      <a:r>
                        <a:rPr lang="en-US" sz="1400" dirty="0">
                          <a:solidFill>
                            <a:schemeClr val="tx1"/>
                          </a:solidFill>
                          <a:effectLst/>
                        </a:rPr>
                        <a:t> </a:t>
                      </a:r>
                      <a:r>
                        <a:rPr lang="en-US" sz="1400" dirty="0" err="1">
                          <a:solidFill>
                            <a:schemeClr val="tx1"/>
                          </a:solidFill>
                          <a:effectLst/>
                        </a:rPr>
                        <a:t>ağırlığı</a:t>
                      </a:r>
                      <a:r>
                        <a:rPr lang="en-US" sz="1400" dirty="0">
                          <a:solidFill>
                            <a:schemeClr val="tx1"/>
                          </a:solidFill>
                          <a:effectLst/>
                        </a:rPr>
                        <a:t> </a:t>
                      </a:r>
                      <a:r>
                        <a:rPr lang="en-US" sz="1400" dirty="0" err="1">
                          <a:solidFill>
                            <a:schemeClr val="tx1"/>
                          </a:solidFill>
                          <a:effectLst/>
                        </a:rPr>
                        <a:t>karışımı</a:t>
                      </a:r>
                      <a:r>
                        <a:rPr lang="en-US" sz="1400" dirty="0">
                          <a:solidFill>
                            <a:schemeClr val="tx1"/>
                          </a:solidFill>
                          <a:effectLst/>
                        </a:rPr>
                        <a:t> myosin, β-</a:t>
                      </a:r>
                      <a:r>
                        <a:rPr lang="en-US" sz="1400" dirty="0" err="1">
                          <a:solidFill>
                            <a:schemeClr val="tx1"/>
                          </a:solidFill>
                          <a:effectLst/>
                        </a:rPr>
                        <a:t>galactosidase</a:t>
                      </a:r>
                      <a:r>
                        <a:rPr lang="en-US" sz="1400" dirty="0">
                          <a:solidFill>
                            <a:schemeClr val="tx1"/>
                          </a:solidFill>
                          <a:effectLst/>
                        </a:rPr>
                        <a:t>, bovine serum albumin, carbonic anhydrase, soybean trypsin inhibitor, lysozyme </a:t>
                      </a:r>
                      <a:r>
                        <a:rPr lang="en-US" sz="1400" dirty="0" err="1">
                          <a:solidFill>
                            <a:schemeClr val="tx1"/>
                          </a:solidFill>
                          <a:effectLst/>
                        </a:rPr>
                        <a:t>ve</a:t>
                      </a:r>
                      <a:r>
                        <a:rPr lang="en-US" sz="1400" dirty="0">
                          <a:solidFill>
                            <a:schemeClr val="tx1"/>
                          </a:solidFill>
                          <a:effectLst/>
                        </a:rPr>
                        <a:t> </a:t>
                      </a:r>
                      <a:r>
                        <a:rPr lang="en-US" sz="1400" dirty="0" err="1">
                          <a:solidFill>
                            <a:schemeClr val="tx1"/>
                          </a:solidFill>
                          <a:effectLst/>
                        </a:rPr>
                        <a:t>aprotinin</a:t>
                      </a:r>
                      <a:r>
                        <a:rPr lang="en-US" sz="1400" dirty="0">
                          <a:solidFill>
                            <a:schemeClr val="tx1"/>
                          </a:solidFill>
                          <a:effectLst/>
                        </a:rPr>
                        <a:t> </a:t>
                      </a:r>
                      <a:r>
                        <a:rPr lang="en-US" sz="1400" dirty="0" err="1">
                          <a:solidFill>
                            <a:schemeClr val="tx1"/>
                          </a:solidFill>
                          <a:effectLst/>
                        </a:rPr>
                        <a:t>içerecektir</a:t>
                      </a:r>
                      <a:r>
                        <a:rPr lang="en-US" sz="1400" dirty="0">
                          <a:solidFill>
                            <a:schemeClr val="tx1"/>
                          </a:solidFill>
                          <a:effectLst/>
                        </a:rPr>
                        <a:t>. </a:t>
                      </a:r>
                      <a:r>
                        <a:rPr lang="en-US" sz="1400" dirty="0" err="1">
                          <a:solidFill>
                            <a:schemeClr val="tx1"/>
                          </a:solidFill>
                          <a:effectLst/>
                        </a:rPr>
                        <a:t>Örnekler</a:t>
                      </a:r>
                      <a:r>
                        <a:rPr lang="en-US" sz="1400" dirty="0">
                          <a:solidFill>
                            <a:schemeClr val="tx1"/>
                          </a:solidFill>
                          <a:effectLst/>
                        </a:rPr>
                        <a:t> 60 mA </a:t>
                      </a:r>
                      <a:r>
                        <a:rPr lang="en-US" sz="1400" dirty="0" err="1">
                          <a:solidFill>
                            <a:schemeClr val="tx1"/>
                          </a:solidFill>
                          <a:effectLst/>
                        </a:rPr>
                        <a:t>sabit</a:t>
                      </a:r>
                      <a:r>
                        <a:rPr lang="en-US" sz="1400" dirty="0">
                          <a:solidFill>
                            <a:schemeClr val="tx1"/>
                          </a:solidFill>
                          <a:effectLst/>
                        </a:rPr>
                        <a:t> </a:t>
                      </a:r>
                      <a:r>
                        <a:rPr lang="en-US" sz="1400" dirty="0" err="1">
                          <a:solidFill>
                            <a:schemeClr val="tx1"/>
                          </a:solidFill>
                          <a:effectLst/>
                        </a:rPr>
                        <a:t>akım</a:t>
                      </a:r>
                      <a:r>
                        <a:rPr lang="en-US" sz="1400" dirty="0">
                          <a:solidFill>
                            <a:schemeClr val="tx1"/>
                          </a:solidFill>
                          <a:effectLst/>
                        </a:rPr>
                        <a:t> </a:t>
                      </a:r>
                      <a:r>
                        <a:rPr lang="en-US" sz="1400" dirty="0" err="1">
                          <a:solidFill>
                            <a:schemeClr val="tx1"/>
                          </a:solidFill>
                          <a:effectLst/>
                        </a:rPr>
                        <a:t>koşulunda</a:t>
                      </a:r>
                      <a:r>
                        <a:rPr lang="en-US" sz="1400" dirty="0">
                          <a:solidFill>
                            <a:schemeClr val="tx1"/>
                          </a:solidFill>
                          <a:effectLst/>
                        </a:rPr>
                        <a:t> </a:t>
                      </a:r>
                      <a:r>
                        <a:rPr lang="en-US" sz="1400" dirty="0" err="1">
                          <a:solidFill>
                            <a:schemeClr val="tx1"/>
                          </a:solidFill>
                          <a:effectLst/>
                        </a:rPr>
                        <a:t>yürütülecektir</a:t>
                      </a:r>
                      <a:r>
                        <a:rPr lang="en-US" sz="1400" dirty="0">
                          <a:solidFill>
                            <a:schemeClr val="tx1"/>
                          </a:solidFill>
                          <a:effectLst/>
                        </a:rPr>
                        <a:t>. </a:t>
                      </a:r>
                      <a:r>
                        <a:rPr lang="en-US" sz="1400" dirty="0" err="1">
                          <a:solidFill>
                            <a:schemeClr val="tx1"/>
                          </a:solidFill>
                          <a:effectLst/>
                        </a:rPr>
                        <a:t>Örnek</a:t>
                      </a:r>
                      <a:r>
                        <a:rPr lang="en-US" sz="1400" dirty="0">
                          <a:solidFill>
                            <a:schemeClr val="tx1"/>
                          </a:solidFill>
                          <a:effectLst/>
                        </a:rPr>
                        <a:t>, protein </a:t>
                      </a:r>
                      <a:r>
                        <a:rPr lang="en-US" sz="1400" dirty="0" err="1">
                          <a:solidFill>
                            <a:schemeClr val="tx1"/>
                          </a:solidFill>
                          <a:effectLst/>
                        </a:rPr>
                        <a:t>standardı</a:t>
                      </a:r>
                      <a:r>
                        <a:rPr lang="en-US" sz="1400" dirty="0">
                          <a:solidFill>
                            <a:schemeClr val="tx1"/>
                          </a:solidFill>
                          <a:effectLst/>
                        </a:rPr>
                        <a:t> </a:t>
                      </a:r>
                      <a:r>
                        <a:rPr lang="en-US" sz="1400" dirty="0" err="1">
                          <a:solidFill>
                            <a:schemeClr val="tx1"/>
                          </a:solidFill>
                          <a:effectLst/>
                        </a:rPr>
                        <a:t>ve</a:t>
                      </a:r>
                      <a:r>
                        <a:rPr lang="en-US" sz="1400" dirty="0">
                          <a:solidFill>
                            <a:schemeClr val="tx1"/>
                          </a:solidFill>
                          <a:effectLst/>
                        </a:rPr>
                        <a:t> </a:t>
                      </a:r>
                      <a:r>
                        <a:rPr lang="en-US" sz="1400" dirty="0" err="1">
                          <a:solidFill>
                            <a:schemeClr val="tx1"/>
                          </a:solidFill>
                          <a:effectLst/>
                        </a:rPr>
                        <a:t>molekül</a:t>
                      </a:r>
                      <a:r>
                        <a:rPr lang="en-US" sz="1400" dirty="0">
                          <a:solidFill>
                            <a:schemeClr val="tx1"/>
                          </a:solidFill>
                          <a:effectLst/>
                        </a:rPr>
                        <a:t> </a:t>
                      </a:r>
                      <a:r>
                        <a:rPr lang="en-US" sz="1400" dirty="0" err="1">
                          <a:solidFill>
                            <a:schemeClr val="tx1"/>
                          </a:solidFill>
                          <a:effectLst/>
                        </a:rPr>
                        <a:t>ağırlığı</a:t>
                      </a:r>
                      <a:r>
                        <a:rPr lang="en-US" sz="1400" dirty="0">
                          <a:solidFill>
                            <a:schemeClr val="tx1"/>
                          </a:solidFill>
                          <a:effectLst/>
                        </a:rPr>
                        <a:t> </a:t>
                      </a:r>
                      <a:r>
                        <a:rPr lang="en-US" sz="1400" dirty="0" err="1">
                          <a:solidFill>
                            <a:schemeClr val="tx1"/>
                          </a:solidFill>
                          <a:effectLst/>
                        </a:rPr>
                        <a:t>belirteçlerinin</a:t>
                      </a:r>
                      <a:r>
                        <a:rPr lang="en-US" sz="1400" dirty="0">
                          <a:solidFill>
                            <a:schemeClr val="tx1"/>
                          </a:solidFill>
                          <a:effectLst/>
                        </a:rPr>
                        <a:t> </a:t>
                      </a:r>
                      <a:r>
                        <a:rPr lang="en-US" sz="1400" dirty="0" err="1">
                          <a:solidFill>
                            <a:schemeClr val="tx1"/>
                          </a:solidFill>
                          <a:effectLst/>
                        </a:rPr>
                        <a:t>yükleme</a:t>
                      </a:r>
                      <a:r>
                        <a:rPr lang="en-US" sz="1400" dirty="0">
                          <a:solidFill>
                            <a:schemeClr val="tx1"/>
                          </a:solidFill>
                          <a:effectLst/>
                        </a:rPr>
                        <a:t> </a:t>
                      </a:r>
                      <a:r>
                        <a:rPr lang="en-US" sz="1400" dirty="0" err="1">
                          <a:solidFill>
                            <a:schemeClr val="tx1"/>
                          </a:solidFill>
                          <a:effectLst/>
                        </a:rPr>
                        <a:t>miktarları</a:t>
                      </a:r>
                      <a:r>
                        <a:rPr lang="en-US" sz="1400" dirty="0">
                          <a:solidFill>
                            <a:schemeClr val="tx1"/>
                          </a:solidFill>
                          <a:effectLst/>
                        </a:rPr>
                        <a:t> </a:t>
                      </a:r>
                      <a:r>
                        <a:rPr lang="en-US" sz="1400" dirty="0" err="1">
                          <a:solidFill>
                            <a:schemeClr val="tx1"/>
                          </a:solidFill>
                          <a:effectLst/>
                        </a:rPr>
                        <a:t>sırasıyla</a:t>
                      </a:r>
                      <a:r>
                        <a:rPr lang="en-US" sz="1400" dirty="0">
                          <a:solidFill>
                            <a:schemeClr val="tx1"/>
                          </a:solidFill>
                          <a:effectLst/>
                        </a:rPr>
                        <a:t>, 25 </a:t>
                      </a:r>
                      <a:r>
                        <a:rPr lang="en-US" sz="1400" dirty="0" err="1">
                          <a:solidFill>
                            <a:schemeClr val="tx1"/>
                          </a:solidFill>
                          <a:effectLst/>
                        </a:rPr>
                        <a:t>μL</a:t>
                      </a:r>
                      <a:r>
                        <a:rPr lang="en-US" sz="1400" dirty="0">
                          <a:solidFill>
                            <a:schemeClr val="tx1"/>
                          </a:solidFill>
                          <a:effectLst/>
                        </a:rPr>
                        <a:t>, 20 </a:t>
                      </a:r>
                      <a:r>
                        <a:rPr lang="en-US" sz="1400" dirty="0" err="1">
                          <a:solidFill>
                            <a:schemeClr val="tx1"/>
                          </a:solidFill>
                          <a:effectLst/>
                        </a:rPr>
                        <a:t>μL</a:t>
                      </a:r>
                      <a:r>
                        <a:rPr lang="en-US" sz="1400" dirty="0">
                          <a:solidFill>
                            <a:schemeClr val="tx1"/>
                          </a:solidFill>
                          <a:effectLst/>
                        </a:rPr>
                        <a:t> </a:t>
                      </a:r>
                      <a:r>
                        <a:rPr lang="en-US" sz="1400" dirty="0" err="1">
                          <a:solidFill>
                            <a:schemeClr val="tx1"/>
                          </a:solidFill>
                          <a:effectLst/>
                        </a:rPr>
                        <a:t>ve</a:t>
                      </a:r>
                      <a:r>
                        <a:rPr lang="en-US" sz="1400" dirty="0">
                          <a:solidFill>
                            <a:schemeClr val="tx1"/>
                          </a:solidFill>
                          <a:effectLst/>
                        </a:rPr>
                        <a:t> 10 </a:t>
                      </a:r>
                      <a:r>
                        <a:rPr lang="en-US" sz="1400" dirty="0" err="1">
                          <a:solidFill>
                            <a:schemeClr val="tx1"/>
                          </a:solidFill>
                          <a:effectLst/>
                        </a:rPr>
                        <a:t>μL</a:t>
                      </a:r>
                      <a:r>
                        <a:rPr lang="en-US" sz="1400" dirty="0">
                          <a:solidFill>
                            <a:schemeClr val="tx1"/>
                          </a:solidFill>
                          <a:effectLst/>
                        </a:rPr>
                        <a:t> </a:t>
                      </a:r>
                      <a:r>
                        <a:rPr lang="en-US" sz="1400" dirty="0" err="1">
                          <a:solidFill>
                            <a:schemeClr val="tx1"/>
                          </a:solidFill>
                          <a:effectLst/>
                        </a:rPr>
                        <a:t>olacaktır</a:t>
                      </a:r>
                      <a:r>
                        <a:rPr lang="en-US" sz="1400" dirty="0">
                          <a:solidFill>
                            <a:schemeClr val="tx1"/>
                          </a:solidFill>
                          <a:effectLst/>
                        </a:rPr>
                        <a:t>. </a:t>
                      </a:r>
                      <a:r>
                        <a:rPr lang="en-US" sz="1400" dirty="0" err="1">
                          <a:solidFill>
                            <a:schemeClr val="tx1"/>
                          </a:solidFill>
                          <a:effectLst/>
                        </a:rPr>
                        <a:t>Jel</a:t>
                      </a:r>
                      <a:r>
                        <a:rPr lang="en-US" sz="1400" dirty="0">
                          <a:solidFill>
                            <a:schemeClr val="tx1"/>
                          </a:solidFill>
                          <a:effectLst/>
                        </a:rPr>
                        <a:t> </a:t>
                      </a:r>
                      <a:r>
                        <a:rPr lang="en-US" sz="1400" dirty="0" err="1">
                          <a:solidFill>
                            <a:schemeClr val="tx1"/>
                          </a:solidFill>
                          <a:effectLst/>
                        </a:rPr>
                        <a:t>boyamada</a:t>
                      </a:r>
                      <a:r>
                        <a:rPr lang="en-US" sz="1400" dirty="0">
                          <a:solidFill>
                            <a:schemeClr val="tx1"/>
                          </a:solidFill>
                          <a:effectLst/>
                        </a:rPr>
                        <a:t> </a:t>
                      </a:r>
                      <a:r>
                        <a:rPr lang="en-US" sz="1400" dirty="0" err="1">
                          <a:solidFill>
                            <a:schemeClr val="tx1"/>
                          </a:solidFill>
                          <a:effectLst/>
                        </a:rPr>
                        <a:t>Coomassie</a:t>
                      </a:r>
                      <a:r>
                        <a:rPr lang="en-US" sz="1400" dirty="0">
                          <a:solidFill>
                            <a:schemeClr val="tx1"/>
                          </a:solidFill>
                          <a:effectLst/>
                        </a:rPr>
                        <a:t> Blue G-250 </a:t>
                      </a:r>
                      <a:r>
                        <a:rPr lang="en-US" sz="1400" dirty="0" err="1">
                          <a:solidFill>
                            <a:schemeClr val="tx1"/>
                          </a:solidFill>
                          <a:effectLst/>
                        </a:rPr>
                        <a:t>ve</a:t>
                      </a:r>
                      <a:r>
                        <a:rPr lang="en-US" sz="1400" dirty="0">
                          <a:solidFill>
                            <a:schemeClr val="tx1"/>
                          </a:solidFill>
                          <a:effectLst/>
                        </a:rPr>
                        <a:t> </a:t>
                      </a:r>
                      <a:r>
                        <a:rPr lang="en-US" sz="1400" dirty="0" err="1">
                          <a:solidFill>
                            <a:schemeClr val="tx1"/>
                          </a:solidFill>
                          <a:effectLst/>
                        </a:rPr>
                        <a:t>boya</a:t>
                      </a:r>
                      <a:r>
                        <a:rPr lang="en-US" sz="1400" dirty="0">
                          <a:solidFill>
                            <a:schemeClr val="tx1"/>
                          </a:solidFill>
                          <a:effectLst/>
                        </a:rPr>
                        <a:t> </a:t>
                      </a:r>
                      <a:r>
                        <a:rPr lang="en-US" sz="1400" dirty="0" err="1">
                          <a:solidFill>
                            <a:schemeClr val="tx1"/>
                          </a:solidFill>
                          <a:effectLst/>
                        </a:rPr>
                        <a:t>çözmede</a:t>
                      </a:r>
                      <a:r>
                        <a:rPr lang="en-US" sz="1400" dirty="0">
                          <a:solidFill>
                            <a:schemeClr val="tx1"/>
                          </a:solidFill>
                          <a:effectLst/>
                        </a:rPr>
                        <a:t> </a:t>
                      </a:r>
                      <a:r>
                        <a:rPr lang="en-US" sz="1400" dirty="0" err="1">
                          <a:solidFill>
                            <a:schemeClr val="tx1"/>
                          </a:solidFill>
                          <a:effectLst/>
                        </a:rPr>
                        <a:t>ise</a:t>
                      </a:r>
                      <a:r>
                        <a:rPr lang="en-US" sz="1400" dirty="0">
                          <a:solidFill>
                            <a:schemeClr val="tx1"/>
                          </a:solidFill>
                          <a:effectLst/>
                        </a:rPr>
                        <a:t> </a:t>
                      </a:r>
                      <a:r>
                        <a:rPr lang="en-US" sz="1400" dirty="0" err="1">
                          <a:solidFill>
                            <a:schemeClr val="tx1"/>
                          </a:solidFill>
                          <a:effectLst/>
                        </a:rPr>
                        <a:t>metanol</a:t>
                      </a:r>
                      <a:r>
                        <a:rPr lang="en-US" sz="1400" dirty="0">
                          <a:solidFill>
                            <a:schemeClr val="tx1"/>
                          </a:solidFill>
                          <a:effectLst/>
                        </a:rPr>
                        <a:t> (400 mL), </a:t>
                      </a:r>
                      <a:r>
                        <a:rPr lang="en-US" sz="1400" dirty="0" err="1">
                          <a:solidFill>
                            <a:schemeClr val="tx1"/>
                          </a:solidFill>
                          <a:effectLst/>
                        </a:rPr>
                        <a:t>asetik</a:t>
                      </a:r>
                      <a:r>
                        <a:rPr lang="en-US" sz="1400" dirty="0">
                          <a:solidFill>
                            <a:schemeClr val="tx1"/>
                          </a:solidFill>
                          <a:effectLst/>
                        </a:rPr>
                        <a:t> </a:t>
                      </a:r>
                      <a:r>
                        <a:rPr lang="en-US" sz="1400" dirty="0" err="1">
                          <a:solidFill>
                            <a:schemeClr val="tx1"/>
                          </a:solidFill>
                          <a:effectLst/>
                        </a:rPr>
                        <a:t>asit</a:t>
                      </a:r>
                      <a:r>
                        <a:rPr lang="en-US" sz="1400" dirty="0">
                          <a:solidFill>
                            <a:schemeClr val="tx1"/>
                          </a:solidFill>
                          <a:effectLst/>
                        </a:rPr>
                        <a:t> (100 mL) </a:t>
                      </a:r>
                      <a:r>
                        <a:rPr lang="en-US" sz="1400" dirty="0" err="1">
                          <a:solidFill>
                            <a:schemeClr val="tx1"/>
                          </a:solidFill>
                          <a:effectLst/>
                        </a:rPr>
                        <a:t>ve</a:t>
                      </a:r>
                      <a:r>
                        <a:rPr lang="en-US" sz="1400" dirty="0">
                          <a:solidFill>
                            <a:schemeClr val="tx1"/>
                          </a:solidFill>
                          <a:effectLst/>
                        </a:rPr>
                        <a:t> </a:t>
                      </a:r>
                      <a:r>
                        <a:rPr lang="en-US" sz="1400" dirty="0" err="1">
                          <a:solidFill>
                            <a:schemeClr val="tx1"/>
                          </a:solidFill>
                          <a:effectLst/>
                        </a:rPr>
                        <a:t>su</a:t>
                      </a:r>
                      <a:r>
                        <a:rPr lang="en-US" sz="1400" dirty="0">
                          <a:solidFill>
                            <a:schemeClr val="tx1"/>
                          </a:solidFill>
                          <a:effectLst/>
                        </a:rPr>
                        <a:t> (500 mL) </a:t>
                      </a:r>
                      <a:r>
                        <a:rPr lang="en-US" sz="1400" dirty="0" err="1">
                          <a:solidFill>
                            <a:schemeClr val="tx1"/>
                          </a:solidFill>
                          <a:effectLst/>
                        </a:rPr>
                        <a:t>karışımı</a:t>
                      </a:r>
                      <a:r>
                        <a:rPr lang="en-US" sz="1400" dirty="0">
                          <a:solidFill>
                            <a:schemeClr val="tx1"/>
                          </a:solidFill>
                          <a:effectLst/>
                        </a:rPr>
                        <a:t> </a:t>
                      </a:r>
                      <a:r>
                        <a:rPr lang="en-US" sz="1400" dirty="0" err="1">
                          <a:solidFill>
                            <a:schemeClr val="tx1"/>
                          </a:solidFill>
                          <a:effectLst/>
                        </a:rPr>
                        <a:t>kullanılacaktır</a:t>
                      </a:r>
                      <a:r>
                        <a:rPr lang="en-US" sz="1400" dirty="0">
                          <a:solidFill>
                            <a:schemeClr val="tx1"/>
                          </a:solidFill>
                          <a:effectLst/>
                        </a:rPr>
                        <a:t>. </a:t>
                      </a:r>
                      <a:endParaRPr lang="tr-TR" sz="1600" dirty="0">
                        <a:solidFill>
                          <a:schemeClr val="tx1"/>
                        </a:solidFill>
                        <a:effectLst/>
                      </a:endParaRPr>
                    </a:p>
                    <a:p>
                      <a:pPr algn="just">
                        <a:lnSpc>
                          <a:spcPct val="115000"/>
                        </a:lnSpc>
                        <a:spcAft>
                          <a:spcPts val="0"/>
                        </a:spcAft>
                      </a:pPr>
                      <a:r>
                        <a:rPr lang="tr-TR" sz="1400" dirty="0">
                          <a:solidFill>
                            <a:schemeClr val="tx1"/>
                          </a:solidFill>
                          <a:effectLst/>
                        </a:rPr>
                        <a:t> </a:t>
                      </a:r>
                    </a:p>
                    <a:p>
                      <a:pPr algn="just">
                        <a:lnSpc>
                          <a:spcPct val="115000"/>
                        </a:lnSpc>
                        <a:spcAft>
                          <a:spcPts val="0"/>
                        </a:spcAft>
                      </a:pPr>
                      <a:r>
                        <a:rPr lang="tr-TR" sz="1400" dirty="0">
                          <a:solidFill>
                            <a:schemeClr val="tx1"/>
                          </a:solidFill>
                          <a:effectLst/>
                        </a:rPr>
                        <a:t>Tatlı </a:t>
                      </a:r>
                      <a:r>
                        <a:rPr lang="tr-TR" sz="1400" dirty="0" err="1">
                          <a:solidFill>
                            <a:schemeClr val="tx1"/>
                          </a:solidFill>
                          <a:effectLst/>
                        </a:rPr>
                        <a:t>yayıkaltı</a:t>
                      </a:r>
                      <a:r>
                        <a:rPr lang="tr-TR" sz="1400" dirty="0">
                          <a:solidFill>
                            <a:schemeClr val="tx1"/>
                          </a:solidFill>
                          <a:effectLst/>
                        </a:rPr>
                        <a:t> örnekleri 6 kez </a:t>
                      </a:r>
                      <a:r>
                        <a:rPr lang="tr-TR" sz="1400" dirty="0" err="1">
                          <a:solidFill>
                            <a:schemeClr val="tx1"/>
                          </a:solidFill>
                          <a:effectLst/>
                        </a:rPr>
                        <a:t>mikrofiltrasyon</a:t>
                      </a:r>
                      <a:r>
                        <a:rPr lang="tr-TR" sz="1400" dirty="0">
                          <a:solidFill>
                            <a:schemeClr val="tx1"/>
                          </a:solidFill>
                          <a:effectLst/>
                        </a:rPr>
                        <a:t> (</a:t>
                      </a:r>
                      <a:r>
                        <a:rPr lang="tr-TR" sz="1400" dirty="0" err="1">
                          <a:solidFill>
                            <a:schemeClr val="tx1"/>
                          </a:solidFill>
                          <a:effectLst/>
                        </a:rPr>
                        <a:t>MF</a:t>
                      </a:r>
                      <a:r>
                        <a:rPr lang="tr-TR" sz="1400" dirty="0">
                          <a:solidFill>
                            <a:schemeClr val="tx1"/>
                          </a:solidFill>
                          <a:effectLst/>
                        </a:rPr>
                        <a:t>-1.4 mikron)/ </a:t>
                      </a:r>
                      <a:r>
                        <a:rPr lang="tr-TR" sz="1400" dirty="0" err="1">
                          <a:solidFill>
                            <a:schemeClr val="tx1"/>
                          </a:solidFill>
                          <a:effectLst/>
                        </a:rPr>
                        <a:t>diyafiltrasyon</a:t>
                      </a:r>
                      <a:r>
                        <a:rPr lang="tr-TR" sz="1400" dirty="0">
                          <a:solidFill>
                            <a:schemeClr val="tx1"/>
                          </a:solidFill>
                          <a:effectLst/>
                        </a:rPr>
                        <a:t> (</a:t>
                      </a:r>
                      <a:r>
                        <a:rPr lang="tr-TR" sz="1400" dirty="0" err="1">
                          <a:solidFill>
                            <a:schemeClr val="tx1"/>
                          </a:solidFill>
                          <a:effectLst/>
                        </a:rPr>
                        <a:t>DF</a:t>
                      </a:r>
                      <a:r>
                        <a:rPr lang="tr-TR" sz="1400" dirty="0">
                          <a:solidFill>
                            <a:schemeClr val="tx1"/>
                          </a:solidFill>
                          <a:effectLst/>
                        </a:rPr>
                        <a:t>)’ye tabi tutulacak (4-10 </a:t>
                      </a:r>
                      <a:r>
                        <a:rPr lang="tr-TR" sz="1400" dirty="0">
                          <a:solidFill>
                            <a:schemeClr val="tx1"/>
                          </a:solidFill>
                          <a:effectLst/>
                          <a:sym typeface="Symbol" panose="05050102010706020507" pitchFamily="18" charset="2"/>
                        </a:rPr>
                        <a:t></a:t>
                      </a:r>
                      <a:r>
                        <a:rPr lang="tr-TR" sz="1400" dirty="0">
                          <a:solidFill>
                            <a:schemeClr val="tx1"/>
                          </a:solidFill>
                          <a:effectLst/>
                        </a:rPr>
                        <a:t>C) ve her bir </a:t>
                      </a:r>
                      <a:r>
                        <a:rPr lang="tr-TR" sz="1400" dirty="0" err="1">
                          <a:solidFill>
                            <a:schemeClr val="tx1"/>
                          </a:solidFill>
                          <a:effectLst/>
                        </a:rPr>
                        <a:t>MF</a:t>
                      </a:r>
                      <a:r>
                        <a:rPr lang="tr-TR" sz="1400" dirty="0">
                          <a:solidFill>
                            <a:schemeClr val="tx1"/>
                          </a:solidFill>
                          <a:effectLst/>
                        </a:rPr>
                        <a:t>/</a:t>
                      </a:r>
                      <a:r>
                        <a:rPr lang="tr-TR" sz="1400" dirty="0" err="1">
                          <a:solidFill>
                            <a:schemeClr val="tx1"/>
                          </a:solidFill>
                          <a:effectLst/>
                        </a:rPr>
                        <a:t>DF</a:t>
                      </a:r>
                      <a:r>
                        <a:rPr lang="tr-TR" sz="1400" dirty="0">
                          <a:solidFill>
                            <a:schemeClr val="tx1"/>
                          </a:solidFill>
                          <a:effectLst/>
                        </a:rPr>
                        <a:t> döngüsü sonrası </a:t>
                      </a:r>
                      <a:r>
                        <a:rPr lang="tr-TR" sz="1400" dirty="0" err="1">
                          <a:solidFill>
                            <a:schemeClr val="tx1"/>
                          </a:solidFill>
                          <a:effectLst/>
                        </a:rPr>
                        <a:t>retentat</a:t>
                      </a:r>
                      <a:r>
                        <a:rPr lang="tr-TR" sz="1400" dirty="0">
                          <a:solidFill>
                            <a:schemeClr val="tx1"/>
                          </a:solidFill>
                          <a:effectLst/>
                        </a:rPr>
                        <a:t> ve </a:t>
                      </a:r>
                      <a:r>
                        <a:rPr lang="tr-TR" sz="1400" dirty="0" err="1">
                          <a:solidFill>
                            <a:schemeClr val="tx1"/>
                          </a:solidFill>
                          <a:effectLst/>
                        </a:rPr>
                        <a:t>permeattan</a:t>
                      </a:r>
                      <a:r>
                        <a:rPr lang="tr-TR" sz="1400" dirty="0">
                          <a:solidFill>
                            <a:schemeClr val="tx1"/>
                          </a:solidFill>
                          <a:effectLst/>
                        </a:rPr>
                        <a:t> örnek alınarak kazein varlığı aranması ile mikrobiyolojik analizler gerçekleştirilecektir. Mikrobiyolojik analizlerde toplam aerobik mezofilik bakteri sayısı (</a:t>
                      </a:r>
                      <a:r>
                        <a:rPr lang="tr-TR" sz="1400" dirty="0" err="1">
                          <a:solidFill>
                            <a:schemeClr val="tx1"/>
                          </a:solidFill>
                          <a:effectLst/>
                        </a:rPr>
                        <a:t>TAMB</a:t>
                      </a:r>
                      <a:r>
                        <a:rPr lang="tr-TR" sz="1400" dirty="0">
                          <a:solidFill>
                            <a:schemeClr val="tx1"/>
                          </a:solidFill>
                          <a:effectLst/>
                        </a:rPr>
                        <a:t>), toplam </a:t>
                      </a:r>
                      <a:r>
                        <a:rPr lang="tr-TR" sz="1400" dirty="0" err="1">
                          <a:solidFill>
                            <a:schemeClr val="tx1"/>
                          </a:solidFill>
                          <a:effectLst/>
                        </a:rPr>
                        <a:t>psikrofilik</a:t>
                      </a:r>
                      <a:r>
                        <a:rPr lang="tr-TR" sz="1400" dirty="0">
                          <a:solidFill>
                            <a:schemeClr val="tx1"/>
                          </a:solidFill>
                          <a:effectLst/>
                        </a:rPr>
                        <a:t> bakteri sayısı, toplam sporlu mikroorganizma sayısı (</a:t>
                      </a:r>
                      <a:r>
                        <a:rPr lang="tr-TR" sz="1400" dirty="0" err="1">
                          <a:solidFill>
                            <a:schemeClr val="tx1"/>
                          </a:solidFill>
                          <a:effectLst/>
                        </a:rPr>
                        <a:t>Bacillus</a:t>
                      </a:r>
                      <a:r>
                        <a:rPr lang="tr-TR" sz="1400" dirty="0">
                          <a:solidFill>
                            <a:schemeClr val="tx1"/>
                          </a:solidFill>
                          <a:effectLst/>
                        </a:rPr>
                        <a:t> </a:t>
                      </a:r>
                      <a:r>
                        <a:rPr lang="tr-TR" sz="1400" dirty="0" err="1">
                          <a:solidFill>
                            <a:schemeClr val="tx1"/>
                          </a:solidFill>
                          <a:effectLst/>
                        </a:rPr>
                        <a:t>cereus</a:t>
                      </a:r>
                      <a:r>
                        <a:rPr lang="tr-TR" sz="1400" dirty="0">
                          <a:solidFill>
                            <a:schemeClr val="tx1"/>
                          </a:solidFill>
                          <a:effectLst/>
                        </a:rPr>
                        <a:t> ve </a:t>
                      </a:r>
                      <a:r>
                        <a:rPr lang="tr-TR" sz="1400" dirty="0" err="1">
                          <a:solidFill>
                            <a:schemeClr val="tx1"/>
                          </a:solidFill>
                          <a:effectLst/>
                        </a:rPr>
                        <a:t>Clostridium</a:t>
                      </a:r>
                      <a:r>
                        <a:rPr lang="tr-TR" sz="1400" dirty="0">
                          <a:solidFill>
                            <a:schemeClr val="tx1"/>
                          </a:solidFill>
                          <a:effectLst/>
                        </a:rPr>
                        <a:t> </a:t>
                      </a:r>
                      <a:r>
                        <a:rPr lang="tr-TR" sz="1400" dirty="0" err="1">
                          <a:solidFill>
                            <a:schemeClr val="tx1"/>
                          </a:solidFill>
                          <a:effectLst/>
                        </a:rPr>
                        <a:t>spp</a:t>
                      </a:r>
                      <a:r>
                        <a:rPr lang="tr-TR" sz="1400" dirty="0">
                          <a:solidFill>
                            <a:schemeClr val="tx1"/>
                          </a:solidFill>
                          <a:effectLst/>
                        </a:rPr>
                        <a:t>.), toplam </a:t>
                      </a:r>
                      <a:r>
                        <a:rPr lang="tr-TR" sz="1400" dirty="0" err="1">
                          <a:solidFill>
                            <a:schemeClr val="tx1"/>
                          </a:solidFill>
                          <a:effectLst/>
                        </a:rPr>
                        <a:t>koliform</a:t>
                      </a:r>
                      <a:r>
                        <a:rPr lang="tr-TR" sz="1400" dirty="0">
                          <a:solidFill>
                            <a:schemeClr val="tx1"/>
                          </a:solidFill>
                          <a:effectLst/>
                        </a:rPr>
                        <a:t> sayısı belirlenecektir. Bu ölçümler sonunda elde edilecek olan veriler kullanılarak </a:t>
                      </a:r>
                      <a:r>
                        <a:rPr lang="tr-TR" sz="1400" dirty="0" err="1">
                          <a:solidFill>
                            <a:schemeClr val="tx1"/>
                          </a:solidFill>
                          <a:effectLst/>
                        </a:rPr>
                        <a:t>MF</a:t>
                      </a:r>
                      <a:r>
                        <a:rPr lang="tr-TR" sz="1400" dirty="0">
                          <a:solidFill>
                            <a:schemeClr val="tx1"/>
                          </a:solidFill>
                          <a:effectLst/>
                        </a:rPr>
                        <a:t>/</a:t>
                      </a:r>
                      <a:r>
                        <a:rPr lang="tr-TR" sz="1400" dirty="0" err="1">
                          <a:solidFill>
                            <a:schemeClr val="tx1"/>
                          </a:solidFill>
                          <a:effectLst/>
                        </a:rPr>
                        <a:t>DF</a:t>
                      </a:r>
                      <a:r>
                        <a:rPr lang="tr-TR" sz="1400" dirty="0">
                          <a:solidFill>
                            <a:schemeClr val="tx1"/>
                          </a:solidFill>
                          <a:effectLst/>
                        </a:rPr>
                        <a:t> dönü sayısı belirlenecektir. Tatminkar bir mikrobiyel indirgeme elde edilememesi durumunda öncelikle uygulama </a:t>
                      </a:r>
                      <a:r>
                        <a:rPr lang="tr-TR" sz="1400" dirty="0" err="1">
                          <a:solidFill>
                            <a:schemeClr val="tx1"/>
                          </a:solidFill>
                          <a:effectLst/>
                        </a:rPr>
                        <a:t>sıcaklılğı</a:t>
                      </a:r>
                      <a:r>
                        <a:rPr lang="tr-TR" sz="1400" dirty="0">
                          <a:solidFill>
                            <a:schemeClr val="tx1"/>
                          </a:solidFill>
                          <a:effectLst/>
                        </a:rPr>
                        <a:t> 30-35 </a:t>
                      </a:r>
                      <a:r>
                        <a:rPr lang="tr-TR" sz="1400" dirty="0">
                          <a:solidFill>
                            <a:schemeClr val="tx1"/>
                          </a:solidFill>
                          <a:effectLst/>
                          <a:sym typeface="Symbol" panose="05050102010706020507" pitchFamily="18" charset="2"/>
                        </a:rPr>
                        <a:t></a:t>
                      </a:r>
                      <a:r>
                        <a:rPr lang="tr-TR" sz="1400" dirty="0">
                          <a:solidFill>
                            <a:schemeClr val="tx1"/>
                          </a:solidFill>
                          <a:effectLst/>
                        </a:rPr>
                        <a:t>C’ye çıkartılacaktır. Bunun da yetersiz kalması durumunda 0.8 mikron çaplı </a:t>
                      </a:r>
                      <a:r>
                        <a:rPr lang="tr-TR" sz="1400" dirty="0" err="1">
                          <a:solidFill>
                            <a:schemeClr val="tx1"/>
                          </a:solidFill>
                          <a:effectLst/>
                        </a:rPr>
                        <a:t>MF</a:t>
                      </a:r>
                      <a:r>
                        <a:rPr lang="tr-TR" sz="1400" dirty="0">
                          <a:solidFill>
                            <a:schemeClr val="tx1"/>
                          </a:solidFill>
                          <a:effectLst/>
                        </a:rPr>
                        <a:t> denemeye alınacak ve aynı işlemler tekrar edilecektir. Başlangıç </a:t>
                      </a:r>
                      <a:r>
                        <a:rPr lang="tr-TR" sz="1400" dirty="0" err="1">
                          <a:solidFill>
                            <a:schemeClr val="tx1"/>
                          </a:solidFill>
                          <a:effectLst/>
                        </a:rPr>
                        <a:t>transmembran</a:t>
                      </a:r>
                      <a:r>
                        <a:rPr lang="tr-TR" sz="1400" dirty="0">
                          <a:solidFill>
                            <a:schemeClr val="tx1"/>
                          </a:solidFill>
                          <a:effectLst/>
                        </a:rPr>
                        <a:t> basıncı </a:t>
                      </a:r>
                      <a:r>
                        <a:rPr lang="tr-TR" sz="1400" dirty="0">
                          <a:solidFill>
                            <a:schemeClr val="tx1"/>
                          </a:solidFill>
                          <a:effectLst/>
                          <a:sym typeface="Symbol" panose="05050102010706020507" pitchFamily="18" charset="2"/>
                        </a:rPr>
                        <a:t></a:t>
                      </a:r>
                      <a:r>
                        <a:rPr lang="tr-TR" sz="1400" baseline="-25000" dirty="0" err="1">
                          <a:solidFill>
                            <a:schemeClr val="tx1"/>
                          </a:solidFill>
                          <a:effectLst/>
                        </a:rPr>
                        <a:t>PTM</a:t>
                      </a:r>
                      <a:r>
                        <a:rPr lang="tr-TR" sz="1400" dirty="0">
                          <a:solidFill>
                            <a:schemeClr val="tx1"/>
                          </a:solidFill>
                          <a:effectLst/>
                        </a:rPr>
                        <a:t> 0.8 bar olarak belirlenmiştir. </a:t>
                      </a:r>
                    </a:p>
                    <a:p>
                      <a:pPr algn="just">
                        <a:lnSpc>
                          <a:spcPct val="115000"/>
                        </a:lnSpc>
                        <a:spcAft>
                          <a:spcPts val="0"/>
                        </a:spcAft>
                      </a:pPr>
                      <a:r>
                        <a:rPr lang="tr-TR" sz="1400" dirty="0">
                          <a:solidFill>
                            <a:schemeClr val="tx1"/>
                          </a:solidFill>
                          <a:effectLst/>
                        </a:rPr>
                        <a:t> </a:t>
                      </a:r>
                    </a:p>
                    <a:p>
                      <a:pPr algn="just">
                        <a:lnSpc>
                          <a:spcPct val="115000"/>
                        </a:lnSpc>
                        <a:spcAft>
                          <a:spcPts val="0"/>
                        </a:spcAft>
                      </a:pPr>
                      <a:r>
                        <a:rPr lang="tr-TR" sz="1400" dirty="0">
                          <a:solidFill>
                            <a:schemeClr val="tx1"/>
                          </a:solidFill>
                          <a:effectLst/>
                        </a:rPr>
                        <a:t>Bu iş paketinde gerçekleştirilecek olan mikrobiyolojik analizler Tablo </a:t>
                      </a:r>
                      <a:r>
                        <a:rPr lang="tr-TR" sz="1400" dirty="0" err="1">
                          <a:solidFill>
                            <a:schemeClr val="tx1"/>
                          </a:solidFill>
                          <a:effectLst/>
                        </a:rPr>
                        <a:t>1’de</a:t>
                      </a:r>
                      <a:r>
                        <a:rPr lang="tr-TR" sz="1400" dirty="0">
                          <a:solidFill>
                            <a:schemeClr val="tx1"/>
                          </a:solidFill>
                          <a:effectLst/>
                        </a:rPr>
                        <a:t> sunulmuştur: </a:t>
                      </a:r>
                    </a:p>
                    <a:p>
                      <a:pPr algn="just">
                        <a:lnSpc>
                          <a:spcPct val="115000"/>
                        </a:lnSpc>
                        <a:spcAft>
                          <a:spcPts val="0"/>
                        </a:spcAft>
                      </a:pPr>
                      <a:r>
                        <a:rPr lang="tr-TR" sz="1400" dirty="0">
                          <a:solidFill>
                            <a:schemeClr val="tx1"/>
                          </a:solidFill>
                          <a:effectLst/>
                        </a:rPr>
                        <a:t> </a:t>
                      </a:r>
                    </a:p>
                    <a:p>
                      <a:pPr algn="just">
                        <a:lnSpc>
                          <a:spcPct val="115000"/>
                        </a:lnSpc>
                        <a:spcAft>
                          <a:spcPts val="0"/>
                        </a:spcAft>
                      </a:pPr>
                      <a:r>
                        <a:rPr lang="tr-TR" sz="1400" dirty="0">
                          <a:solidFill>
                            <a:schemeClr val="tx1"/>
                          </a:solidFill>
                          <a:effectLst/>
                        </a:rPr>
                        <a:t>Tablo 1. İP </a:t>
                      </a:r>
                      <a:r>
                        <a:rPr lang="tr-TR" sz="1400" dirty="0" err="1">
                          <a:solidFill>
                            <a:schemeClr val="tx1"/>
                          </a:solidFill>
                          <a:effectLst/>
                        </a:rPr>
                        <a:t>1’de</a:t>
                      </a:r>
                      <a:r>
                        <a:rPr lang="tr-TR" sz="1400" dirty="0">
                          <a:solidFill>
                            <a:schemeClr val="tx1"/>
                          </a:solidFill>
                          <a:effectLst/>
                        </a:rPr>
                        <a:t> gerçekleştirilecek mikrobiyolojik analizler listesi</a:t>
                      </a:r>
                      <a:endParaRPr lang="tr-TR"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hMerge="1">
                  <a:txBody>
                    <a:bodyPr/>
                    <a:lstStyle/>
                    <a:p>
                      <a:endParaRPr lang="tr-TR" sz="1600"/>
                    </a:p>
                  </a:txBody>
                  <a:tcPr marL="27648" marR="27648" marT="13824" marB="13824"/>
                </a:tc>
                <a:tc hMerge="1">
                  <a:txBody>
                    <a:bodyPr/>
                    <a:lstStyle/>
                    <a:p>
                      <a:endParaRPr lang="tr-TR" sz="1600"/>
                    </a:p>
                  </a:txBody>
                  <a:tcPr marL="27648" marR="27648" marT="13824" marB="13824"/>
                </a:tc>
                <a:tc hMerge="1">
                  <a:txBody>
                    <a:bodyPr/>
                    <a:lstStyle/>
                    <a:p>
                      <a:endParaRPr lang="tr-TR" sz="1600" dirty="0"/>
                    </a:p>
                  </a:txBody>
                  <a:tcPr marL="27648" marR="27648" marT="13824" marB="13824"/>
                </a:tc>
              </a:tr>
              <a:tr h="149271">
                <a:tc>
                  <a:txBody>
                    <a:bodyPr/>
                    <a:lstStyle/>
                    <a:p>
                      <a:pPr algn="just">
                        <a:lnSpc>
                          <a:spcPct val="115000"/>
                        </a:lnSpc>
                        <a:spcAft>
                          <a:spcPts val="0"/>
                        </a:spcAft>
                      </a:pPr>
                      <a:r>
                        <a:rPr lang="tr-TR" sz="2000" dirty="0">
                          <a:solidFill>
                            <a:schemeClr val="tx1"/>
                          </a:solidFill>
                          <a:effectLst/>
                        </a:rPr>
                        <a:t>Parametre</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600" b="1" dirty="0">
                          <a:effectLst/>
                        </a:rPr>
                        <a:t>Besiyeri</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600" b="1" dirty="0" err="1">
                          <a:effectLst/>
                        </a:rPr>
                        <a:t>İnkübasyon</a:t>
                      </a:r>
                      <a:r>
                        <a:rPr lang="tr-TR" sz="1600" b="1" dirty="0">
                          <a:effectLst/>
                        </a:rPr>
                        <a:t> koşulu</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600" b="1" dirty="0">
                          <a:effectLst/>
                        </a:rPr>
                        <a:t>Referans</a:t>
                      </a:r>
                      <a:endParaRPr lang="tr-TR"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r>
              <a:tr h="226181">
                <a:tc>
                  <a:txBody>
                    <a:bodyPr/>
                    <a:lstStyle/>
                    <a:p>
                      <a:pPr algn="just">
                        <a:lnSpc>
                          <a:spcPct val="115000"/>
                        </a:lnSpc>
                        <a:spcAft>
                          <a:spcPts val="0"/>
                        </a:spcAft>
                      </a:pPr>
                      <a:r>
                        <a:rPr lang="tr-TR" sz="1600" dirty="0">
                          <a:solidFill>
                            <a:srgbClr val="FFFF00"/>
                          </a:solidFill>
                          <a:effectLst/>
                        </a:rPr>
                        <a:t>Toplam mezofilik aerobik bakteri sayısı</a:t>
                      </a:r>
                      <a:endParaRPr lang="tr-T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Plate Count Skimmilk Agar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30 </a:t>
                      </a:r>
                      <a:r>
                        <a:rPr lang="tr-TR" sz="1200">
                          <a:effectLst/>
                          <a:sym typeface="Symbol" panose="05050102010706020507" pitchFamily="18" charset="2"/>
                        </a:rPr>
                        <a:t></a:t>
                      </a:r>
                      <a:r>
                        <a:rPr lang="tr-TR" sz="1200">
                          <a:effectLst/>
                        </a:rPr>
                        <a:t>C’de 48 saat aerobik inkübasyon</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ISO 4833</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r>
              <a:tr h="226181">
                <a:tc>
                  <a:txBody>
                    <a:bodyPr/>
                    <a:lstStyle/>
                    <a:p>
                      <a:pPr algn="just">
                        <a:lnSpc>
                          <a:spcPct val="115000"/>
                        </a:lnSpc>
                        <a:spcAft>
                          <a:spcPts val="0"/>
                        </a:spcAft>
                      </a:pPr>
                      <a:r>
                        <a:rPr lang="tr-TR" sz="1600" dirty="0">
                          <a:solidFill>
                            <a:srgbClr val="FFFF00"/>
                          </a:solidFill>
                          <a:effectLst/>
                        </a:rPr>
                        <a:t>Toplam </a:t>
                      </a:r>
                      <a:r>
                        <a:rPr lang="tr-TR" sz="1600" dirty="0" err="1">
                          <a:solidFill>
                            <a:srgbClr val="FFFF00"/>
                          </a:solidFill>
                          <a:effectLst/>
                        </a:rPr>
                        <a:t>psikrofilik</a:t>
                      </a:r>
                      <a:r>
                        <a:rPr lang="tr-TR" sz="1600" dirty="0">
                          <a:solidFill>
                            <a:srgbClr val="FFFF00"/>
                          </a:solidFill>
                          <a:effectLst/>
                        </a:rPr>
                        <a:t> bakteri sayısı</a:t>
                      </a:r>
                      <a:endParaRPr lang="tr-T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Plate Count Skimmilk Agar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7 </a:t>
                      </a:r>
                      <a:r>
                        <a:rPr lang="tr-TR" sz="1200">
                          <a:effectLst/>
                          <a:sym typeface="Symbol" panose="05050102010706020507" pitchFamily="18" charset="2"/>
                        </a:rPr>
                        <a:t></a:t>
                      </a:r>
                      <a:r>
                        <a:rPr lang="tr-TR" sz="1200">
                          <a:effectLst/>
                        </a:rPr>
                        <a:t>C’de 10 gün aerobik inkübasyon</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ISO 17410</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r>
              <a:tr h="226181">
                <a:tc>
                  <a:txBody>
                    <a:bodyPr/>
                    <a:lstStyle/>
                    <a:p>
                      <a:pPr algn="just">
                        <a:lnSpc>
                          <a:spcPct val="115000"/>
                        </a:lnSpc>
                        <a:spcAft>
                          <a:spcPts val="0"/>
                        </a:spcAft>
                      </a:pPr>
                      <a:r>
                        <a:rPr lang="tr-TR" sz="1600" dirty="0">
                          <a:solidFill>
                            <a:srgbClr val="FFFF00"/>
                          </a:solidFill>
                          <a:effectLst/>
                        </a:rPr>
                        <a:t>Toplam </a:t>
                      </a:r>
                      <a:r>
                        <a:rPr lang="tr-TR" sz="1600" dirty="0" err="1">
                          <a:solidFill>
                            <a:srgbClr val="FFFF00"/>
                          </a:solidFill>
                          <a:effectLst/>
                        </a:rPr>
                        <a:t>koliform</a:t>
                      </a:r>
                      <a:r>
                        <a:rPr lang="tr-TR" sz="1600" dirty="0">
                          <a:solidFill>
                            <a:srgbClr val="FFFF00"/>
                          </a:solidFill>
                          <a:effectLst/>
                        </a:rPr>
                        <a:t> sayısı</a:t>
                      </a:r>
                      <a:endParaRPr lang="tr-T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Violet Red Bile Agar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32 </a:t>
                      </a:r>
                      <a:r>
                        <a:rPr lang="tr-TR" sz="1200">
                          <a:effectLst/>
                          <a:sym typeface="Symbol" panose="05050102010706020507" pitchFamily="18" charset="2"/>
                        </a:rPr>
                        <a:t></a:t>
                      </a:r>
                      <a:r>
                        <a:rPr lang="tr-TR" sz="1200">
                          <a:effectLst/>
                        </a:rPr>
                        <a:t>C’de 24 saat inkübasyon</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ISO 4832</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r>
              <a:tr h="226181">
                <a:tc>
                  <a:txBody>
                    <a:bodyPr/>
                    <a:lstStyle/>
                    <a:p>
                      <a:pPr algn="just">
                        <a:lnSpc>
                          <a:spcPct val="115000"/>
                        </a:lnSpc>
                        <a:spcAft>
                          <a:spcPts val="0"/>
                        </a:spcAft>
                      </a:pPr>
                      <a:r>
                        <a:rPr lang="tr-TR" sz="1600" dirty="0">
                          <a:solidFill>
                            <a:srgbClr val="FFFF00"/>
                          </a:solidFill>
                          <a:effectLst/>
                        </a:rPr>
                        <a:t>Sporlu </a:t>
                      </a:r>
                      <a:r>
                        <a:rPr lang="tr-TR" sz="1600" dirty="0" err="1">
                          <a:solidFill>
                            <a:srgbClr val="FFFF00"/>
                          </a:solidFill>
                          <a:effectLst/>
                        </a:rPr>
                        <a:t>Bacillus</a:t>
                      </a:r>
                      <a:r>
                        <a:rPr lang="tr-TR" sz="1600" dirty="0">
                          <a:solidFill>
                            <a:srgbClr val="FFFF00"/>
                          </a:solidFill>
                          <a:effectLst/>
                        </a:rPr>
                        <a:t> </a:t>
                      </a:r>
                      <a:r>
                        <a:rPr lang="tr-TR" sz="1600" dirty="0" err="1">
                          <a:solidFill>
                            <a:srgbClr val="FFFF00"/>
                          </a:solidFill>
                          <a:effectLst/>
                        </a:rPr>
                        <a:t>spp</a:t>
                      </a:r>
                      <a:r>
                        <a:rPr lang="tr-TR" sz="1600" dirty="0">
                          <a:solidFill>
                            <a:srgbClr val="FFFF00"/>
                          </a:solidFill>
                          <a:effectLst/>
                        </a:rPr>
                        <a:t>. sayısı</a:t>
                      </a:r>
                      <a:endParaRPr lang="tr-T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Cereus Selective Agar (MYP Agar)</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a:effectLst/>
                        </a:rPr>
                        <a:t>30 °C’de 48 saat inkübasyon</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c>
                  <a:txBody>
                    <a:bodyPr/>
                    <a:lstStyle/>
                    <a:p>
                      <a:pPr algn="just">
                        <a:lnSpc>
                          <a:spcPct val="115000"/>
                        </a:lnSpc>
                        <a:spcAft>
                          <a:spcPts val="0"/>
                        </a:spcAft>
                      </a:pPr>
                      <a:r>
                        <a:rPr lang="tr-TR" sz="1200" dirty="0">
                          <a:effectLst/>
                        </a:rPr>
                        <a:t>ISO 7932</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0736" marR="20736" marT="0" marB="0"/>
                </a:tc>
              </a:tr>
            </a:tbl>
          </a:graphicData>
        </a:graphic>
      </p:graphicFrame>
    </p:spTree>
    <p:extLst>
      <p:ext uri="{BB962C8B-B14F-4D97-AF65-F5344CB8AC3E}">
        <p14:creationId xmlns:p14="http://schemas.microsoft.com/office/powerpoint/2010/main" val="347568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041836165"/>
              </p:ext>
            </p:extLst>
          </p:nvPr>
        </p:nvGraphicFramePr>
        <p:xfrm>
          <a:off x="-3" y="-1"/>
          <a:ext cx="12192002" cy="4924759"/>
        </p:xfrm>
        <a:graphic>
          <a:graphicData uri="http://schemas.openxmlformats.org/drawingml/2006/table">
            <a:tbl>
              <a:tblPr firstRow="1" firstCol="1" bandRow="1">
                <a:tableStyleId>{5C22544A-7EE6-4342-B048-85BDC9FD1C3A}</a:tableStyleId>
              </a:tblPr>
              <a:tblGrid>
                <a:gridCol w="7357004"/>
                <a:gridCol w="2057523"/>
                <a:gridCol w="2777475"/>
              </a:tblGrid>
              <a:tr h="1262131">
                <a:tc gridSpan="3">
                  <a:txBody>
                    <a:bodyPr/>
                    <a:lstStyle/>
                    <a:p>
                      <a:pPr>
                        <a:lnSpc>
                          <a:spcPct val="115000"/>
                        </a:lnSpc>
                        <a:spcAft>
                          <a:spcPts val="0"/>
                        </a:spcAft>
                      </a:pPr>
                      <a:r>
                        <a:rPr lang="tr-TR" sz="2800" dirty="0">
                          <a:solidFill>
                            <a:schemeClr val="tx1"/>
                          </a:solidFill>
                          <a:effectLst/>
                        </a:rPr>
                        <a:t>Bu iş paketi faaliyetlerinin izlenmesini sağlayan ve tamamlandığını gösteren ölçülebilir/somut teknik ara çıktıları (kilometre taşlarını) belirtiniz: </a:t>
                      </a: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sz="4400" dirty="0">
                        <a:solidFill>
                          <a:schemeClr val="tx1"/>
                        </a:solidFill>
                      </a:endParaRPr>
                    </a:p>
                  </a:txBody>
                  <a:tcPr/>
                </a:tc>
                <a:tc hMerge="1">
                  <a:txBody>
                    <a:bodyPr/>
                    <a:lstStyle/>
                    <a:p>
                      <a:endParaRPr lang="tr-TR" sz="4400" dirty="0">
                        <a:solidFill>
                          <a:schemeClr val="tx1"/>
                        </a:solidFill>
                      </a:endParaRPr>
                    </a:p>
                  </a:txBody>
                  <a:tcPr/>
                </a:tc>
              </a:tr>
              <a:tr h="758897">
                <a:tc>
                  <a:txBody>
                    <a:bodyPr/>
                    <a:lstStyle/>
                    <a:p>
                      <a:endParaRPr lang="tr-TR" sz="4400">
                        <a:solidFill>
                          <a:schemeClr val="tx1"/>
                        </a:solidFill>
                      </a:endParaRPr>
                    </a:p>
                  </a:txBody>
                  <a:tcPr marL="68580" marR="68580" marT="0" marB="0"/>
                </a:tc>
                <a:tc>
                  <a:txBody>
                    <a:bodyPr/>
                    <a:lstStyle/>
                    <a:p>
                      <a:endParaRPr lang="tr-TR" sz="4400">
                        <a:solidFill>
                          <a:schemeClr val="tx1"/>
                        </a:solidFill>
                      </a:endParaRPr>
                    </a:p>
                  </a:txBody>
                  <a:tcPr/>
                </a:tc>
                <a:tc>
                  <a:txBody>
                    <a:bodyPr/>
                    <a:lstStyle/>
                    <a:p>
                      <a:endParaRPr lang="tr-TR" sz="4400">
                        <a:solidFill>
                          <a:schemeClr val="tx1"/>
                        </a:solidFill>
                      </a:endParaRPr>
                    </a:p>
                  </a:txBody>
                  <a:tcPr/>
                </a:tc>
              </a:tr>
              <a:tr h="1090601">
                <a:tc>
                  <a:txBody>
                    <a:bodyPr/>
                    <a:lstStyle/>
                    <a:p>
                      <a:pPr marL="457200">
                        <a:lnSpc>
                          <a:spcPct val="115000"/>
                        </a:lnSpc>
                        <a:spcAft>
                          <a:spcPts val="0"/>
                        </a:spcAft>
                      </a:pPr>
                      <a:r>
                        <a:rPr lang="tr-TR" sz="2800" dirty="0">
                          <a:solidFill>
                            <a:schemeClr val="tx1"/>
                          </a:solidFill>
                          <a:effectLst/>
                        </a:rPr>
                        <a:t>Ara Çıktının Tanımı</a:t>
                      </a:r>
                      <a:endParaRPr lang="tr-T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2000" dirty="0">
                          <a:solidFill>
                            <a:schemeClr val="tx1"/>
                          </a:solidFill>
                          <a:effectLst/>
                        </a:rPr>
                        <a:t>Beklenen Gerçekleşme Tarihi</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2000" dirty="0">
                          <a:solidFill>
                            <a:schemeClr val="tx1"/>
                          </a:solidFill>
                          <a:effectLst/>
                        </a:rPr>
                        <a:t>Çıktının Kullanılacağı İş Paketi</a:t>
                      </a:r>
                      <a:endParaRPr lang="tr-T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48155">
                <a:tc>
                  <a:txBody>
                    <a:bodyPr/>
                    <a:lstStyle/>
                    <a:p>
                      <a:pPr marL="457200" algn="just">
                        <a:lnSpc>
                          <a:spcPct val="115000"/>
                        </a:lnSpc>
                        <a:spcAft>
                          <a:spcPts val="0"/>
                        </a:spcAft>
                      </a:pPr>
                      <a:r>
                        <a:rPr lang="tr-TR" sz="1800">
                          <a:solidFill>
                            <a:schemeClr val="tx1"/>
                          </a:solidFill>
                          <a:effectLst/>
                        </a:rPr>
                        <a:t>Mikrobiyolojik indirgenme temelinde mikrofiltrasyon/ diyafiltrasyon dönü sayısının optimizasyonu</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800">
                          <a:solidFill>
                            <a:schemeClr val="tx1"/>
                          </a:solidFill>
                          <a:effectLst/>
                        </a:rPr>
                        <a:t>01.07.2020</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800">
                          <a:solidFill>
                            <a:schemeClr val="tx1"/>
                          </a:solidFill>
                          <a:effectLst/>
                        </a:rPr>
                        <a:t>İP 2</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48155">
                <a:tc>
                  <a:txBody>
                    <a:bodyPr/>
                    <a:lstStyle/>
                    <a:p>
                      <a:pPr marL="457200" algn="just">
                        <a:lnSpc>
                          <a:spcPct val="115000"/>
                        </a:lnSpc>
                        <a:spcAft>
                          <a:spcPts val="0"/>
                        </a:spcAft>
                      </a:pPr>
                      <a:r>
                        <a:rPr lang="tr-TR" sz="1800">
                          <a:solidFill>
                            <a:schemeClr val="tx1"/>
                          </a:solidFill>
                          <a:effectLst/>
                        </a:rPr>
                        <a:t>Membran kirlilik oranı ile MF/DF dönü sayısı arasındaki ilişkinin kurulması</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800">
                          <a:solidFill>
                            <a:schemeClr val="tx1"/>
                          </a:solidFill>
                          <a:effectLst/>
                        </a:rPr>
                        <a:t>31.07.2020</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800">
                          <a:solidFill>
                            <a:schemeClr val="tx1"/>
                          </a:solidFill>
                          <a:effectLst/>
                        </a:rPr>
                        <a:t>İP 2</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48155">
                <a:tc>
                  <a:txBody>
                    <a:bodyPr/>
                    <a:lstStyle/>
                    <a:p>
                      <a:pPr marL="457200" algn="just">
                        <a:lnSpc>
                          <a:spcPct val="115000"/>
                        </a:lnSpc>
                        <a:spcAft>
                          <a:spcPts val="0"/>
                        </a:spcAft>
                      </a:pPr>
                      <a:r>
                        <a:rPr lang="tr-TR" sz="1800">
                          <a:solidFill>
                            <a:schemeClr val="tx1"/>
                          </a:solidFill>
                          <a:effectLst/>
                        </a:rPr>
                        <a:t>Kazeinden arındırılmış MF yayıkaltı permeatı eldesi</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800">
                          <a:solidFill>
                            <a:schemeClr val="tx1"/>
                          </a:solidFill>
                          <a:effectLst/>
                        </a:rPr>
                        <a:t>31.07.2020</a:t>
                      </a:r>
                      <a:endParaRPr lang="tr-TR"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457200" algn="ctr">
                        <a:lnSpc>
                          <a:spcPct val="115000"/>
                        </a:lnSpc>
                        <a:spcAft>
                          <a:spcPts val="0"/>
                        </a:spcAft>
                      </a:pPr>
                      <a:r>
                        <a:rPr lang="tr-TR" sz="1800" dirty="0">
                          <a:solidFill>
                            <a:schemeClr val="tx1"/>
                          </a:solidFill>
                          <a:effectLst/>
                        </a:rPr>
                        <a:t>İP 2</a:t>
                      </a:r>
                      <a:endParaRPr lang="tr-TR"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6663812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903</Words>
  <Application>Microsoft Office PowerPoint</Application>
  <PresentationFormat>Geniş ekran</PresentationFormat>
  <Paragraphs>85</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süt</dc:creator>
  <cp:lastModifiedBy>süt</cp:lastModifiedBy>
  <cp:revision>2</cp:revision>
  <dcterms:created xsi:type="dcterms:W3CDTF">2021-04-25T14:14:44Z</dcterms:created>
  <dcterms:modified xsi:type="dcterms:W3CDTF">2021-04-25T14:18:04Z</dcterms:modified>
</cp:coreProperties>
</file>