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9" r:id="rId8"/>
    <p:sldId id="270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8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88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93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0174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411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536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018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098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21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95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1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0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4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06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66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5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8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2B0A9E9-B6BC-4D7B-B02C-3BC7942777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A5B97-7334-4C87-8845-DDFE0C1282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054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07533" y="4602145"/>
            <a:ext cx="8605304" cy="8476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4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Bilimsel Araştırmanın Temelleri II</a:t>
            </a:r>
            <a:endParaRPr lang="tr-TR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893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670098" y="394849"/>
            <a:ext cx="10515600" cy="901937"/>
          </a:xfrm>
        </p:spPr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Nitel Araştırmalar</a:t>
            </a:r>
            <a:endParaRPr lang="tr-TR" b="1" dirty="0">
              <a:latin typeface="Calibri" panose="020F0502020204030204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670098" y="148493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 err="1" smtClean="0"/>
              <a:t>Etnografik</a:t>
            </a:r>
            <a:r>
              <a:rPr lang="tr-TR" sz="2800" b="1" dirty="0" smtClean="0"/>
              <a:t> Araştırma (Kültür Analizi)</a:t>
            </a:r>
          </a:p>
          <a:p>
            <a:r>
              <a:rPr lang="tr-TR" sz="2800" dirty="0" smtClean="0"/>
              <a:t>Bir grubun kültürünü tanımlamak ve yorumlamak amacıyla yapılmaktadır. </a:t>
            </a:r>
          </a:p>
          <a:p>
            <a:r>
              <a:rPr lang="tr-TR" sz="2800" dirty="0" smtClean="0"/>
              <a:t>Araştırma yapılırken o kültüre ait kavramlar, süreçler göz ardı edilememelidir.</a:t>
            </a:r>
          </a:p>
          <a:p>
            <a:r>
              <a:rPr lang="tr-TR" sz="2800" dirty="0" err="1" smtClean="0"/>
              <a:t>Etnografik</a:t>
            </a:r>
            <a:r>
              <a:rPr lang="tr-TR" sz="2800" dirty="0" smtClean="0"/>
              <a:t> araştırma, bireysel olarak algı ve davranışa odaklandığı gibi  aynı zamanda toplumsa davranış, algı ve işleyiş gibi kavramların analizi üzerine de odaklanmaktadır</a:t>
            </a:r>
            <a:r>
              <a:rPr lang="tr-TR" sz="2800" dirty="0"/>
              <a:t> </a:t>
            </a:r>
            <a:r>
              <a:rPr lang="tr-TR" sz="2800" dirty="0" smtClean="0"/>
              <a:t>(Yıldırım ve Şimşek, 2013).</a:t>
            </a:r>
            <a:endParaRPr lang="tr-TR" sz="2800" dirty="0" smtClean="0">
              <a:solidFill>
                <a:srgbClr val="FF0000"/>
              </a:solidFill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8484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38200" y="566057"/>
            <a:ext cx="10515600" cy="5610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smtClean="0">
                <a:latin typeface="Calibri" panose="020F0502020204030204" pitchFamily="34" charset="0"/>
              </a:rPr>
              <a:t>Tarihi Araştırma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Araştırılmak istenen dönem ile ilgili, o geçişte ne merak ediliyorsa onun hakkında </a:t>
            </a:r>
            <a:r>
              <a:rPr lang="tr-TR" sz="2800" dirty="0" err="1" smtClean="0">
                <a:latin typeface="Calibri" panose="020F0502020204030204" pitchFamily="34" charset="0"/>
              </a:rPr>
              <a:t>dökümanlar</a:t>
            </a:r>
            <a:r>
              <a:rPr lang="tr-TR" sz="2800" dirty="0" smtClean="0">
                <a:latin typeface="Calibri" panose="020F0502020204030204" pitchFamily="34" charset="0"/>
              </a:rPr>
              <a:t> dikkatlice okunarak ya da o dönemde yaşayan kişiler ile konuşarak yapılan araştırma türüdür.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Araştırmacı araştırdığı dönem ve konu ile ilgili neden ve niçin soruları üzerine odaklanır.</a:t>
            </a:r>
          </a:p>
          <a:p>
            <a:pPr marL="0" indent="0">
              <a:buNone/>
            </a:pPr>
            <a:r>
              <a:rPr lang="tr-TR" sz="2800" b="1" dirty="0" smtClean="0">
                <a:latin typeface="Calibri" panose="020F0502020204030204" pitchFamily="34" charset="0"/>
              </a:rPr>
              <a:t>Eylem Araştırması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Eylem araştırmacıları düğer araştırma türlerinde olduğu gibi genelleme aramamaktadır.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Aksine araştırmacılar kendilerinin de kişisel olarak dahil oldukları, bilgileri elde etmeye yoğunlaşır. </a:t>
            </a:r>
          </a:p>
          <a:p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8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136563" y="1205020"/>
            <a:ext cx="8946541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 err="1" smtClean="0">
                <a:latin typeface="Calibri" panose="020F0502020204030204" pitchFamily="34" charset="0"/>
              </a:rPr>
              <a:t>Olgubilim</a:t>
            </a:r>
            <a:r>
              <a:rPr lang="tr-TR" sz="2800" b="1" dirty="0" smtClean="0">
                <a:latin typeface="Calibri" panose="020F0502020204030204" pitchFamily="34" charset="0"/>
              </a:rPr>
              <a:t> Çalışmaları</a:t>
            </a:r>
          </a:p>
          <a:p>
            <a:r>
              <a:rPr lang="tr-TR" sz="2800" dirty="0" err="1" smtClean="0">
                <a:latin typeface="Calibri" panose="020F0502020204030204" pitchFamily="34" charset="0"/>
              </a:rPr>
              <a:t>Olgubilim</a:t>
            </a:r>
            <a:r>
              <a:rPr lang="tr-TR" sz="2800" dirty="0" smtClean="0">
                <a:latin typeface="Calibri" panose="020F0502020204030204" pitchFamily="34" charset="0"/>
              </a:rPr>
              <a:t> çalışmasının bir diğer ismi de </a:t>
            </a:r>
            <a:r>
              <a:rPr lang="tr-TR" sz="2800" dirty="0" err="1" smtClean="0">
                <a:latin typeface="Calibri" panose="020F0502020204030204" pitchFamily="34" charset="0"/>
              </a:rPr>
              <a:t>fenemonoljidir</a:t>
            </a:r>
            <a:r>
              <a:rPr lang="tr-TR" sz="2800" dirty="0" smtClean="0">
                <a:latin typeface="Calibri" panose="020F0502020204030204" pitchFamily="34" charset="0"/>
              </a:rPr>
              <a:t>. </a:t>
            </a:r>
          </a:p>
          <a:p>
            <a:r>
              <a:rPr lang="tr-TR" sz="2800" dirty="0" err="1" smtClean="0">
                <a:latin typeface="Calibri" panose="020F0502020204030204" pitchFamily="34" charset="0"/>
              </a:rPr>
              <a:t>Olgubilim</a:t>
            </a:r>
            <a:r>
              <a:rPr lang="tr-TR" sz="2800" dirty="0">
                <a:latin typeface="Calibri" panose="020F0502020204030204" pitchFamily="34" charset="0"/>
              </a:rPr>
              <a:t> </a:t>
            </a:r>
            <a:r>
              <a:rPr lang="tr-TR" sz="2800" dirty="0" err="1" smtClean="0">
                <a:latin typeface="Calibri" panose="020F0502020204030204" pitchFamily="34" charset="0"/>
              </a:rPr>
              <a:t>çalşıması</a:t>
            </a:r>
            <a:r>
              <a:rPr lang="tr-TR" sz="2800" dirty="0" smtClean="0">
                <a:latin typeface="Calibri" panose="020F0502020204030204" pitchFamily="34" charset="0"/>
              </a:rPr>
              <a:t> her </a:t>
            </a:r>
            <a:r>
              <a:rPr lang="tr-TR" sz="2800" dirty="0" err="1" smtClean="0">
                <a:latin typeface="Calibri" panose="020F0502020204030204" pitchFamily="34" charset="0"/>
              </a:rPr>
              <a:t>zman</a:t>
            </a:r>
            <a:r>
              <a:rPr lang="tr-TR" sz="2800" dirty="0" smtClean="0">
                <a:latin typeface="Calibri" panose="020F0502020204030204" pitchFamily="34" charset="0"/>
              </a:rPr>
              <a:t> farkında </a:t>
            </a:r>
            <a:r>
              <a:rPr lang="tr-TR" sz="2800" dirty="0" err="1" smtClean="0">
                <a:latin typeface="Calibri" panose="020F0502020204030204" pitchFamily="34" charset="0"/>
              </a:rPr>
              <a:t>olduğumumz</a:t>
            </a:r>
            <a:r>
              <a:rPr lang="tr-TR" sz="2800" dirty="0" smtClean="0">
                <a:latin typeface="Calibri" panose="020F0502020204030204" pitchFamily="34" charset="0"/>
              </a:rPr>
              <a:t> fakat derinlemesine bilmediğimiz olguları araştırmak için kullanılmaktadır.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Kısacası bize yabancı olmayan fakat tam olarak bilmemiz için detaylı araştırmalara ihtiyaç duyduğumuz konularda </a:t>
            </a:r>
            <a:r>
              <a:rPr lang="tr-TR" sz="2800" dirty="0" err="1" smtClean="0">
                <a:latin typeface="Calibri" panose="020F0502020204030204" pitchFamily="34" charset="0"/>
              </a:rPr>
              <a:t>olgubilim</a:t>
            </a:r>
            <a:r>
              <a:rPr lang="tr-TR" sz="2800" dirty="0" smtClean="0">
                <a:latin typeface="Calibri" panose="020F0502020204030204" pitchFamily="34" charset="0"/>
              </a:rPr>
              <a:t> tekniği kullanılmaktadır. 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57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38200" y="682171"/>
            <a:ext cx="10515600" cy="5494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>
                <a:latin typeface="Calibri" panose="020F0502020204030204" pitchFamily="34" charset="0"/>
              </a:rPr>
              <a:t>Kuram Oluşturma </a:t>
            </a:r>
            <a:r>
              <a:rPr lang="tr-TR" sz="2800" b="1" dirty="0" smtClean="0">
                <a:latin typeface="Calibri" panose="020F0502020204030204" pitchFamily="34" charset="0"/>
              </a:rPr>
              <a:t>Çalışmaları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Bu yöntem ile sistemli, düzenli ve etkin bir şekilde toplanan verile analiz edildikten sonra ilgili alan hakkında kuram geliştirme amaçlanmıştır.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Bu yöntem genelde alanı ile ilgili deneyimli kişiler tarafından yapılabilmektedir. </a:t>
            </a:r>
          </a:p>
          <a:p>
            <a:pPr marL="0" indent="0">
              <a:buNone/>
            </a:pPr>
            <a:r>
              <a:rPr lang="tr-TR" sz="2800" b="1" dirty="0" smtClean="0">
                <a:latin typeface="Calibri" panose="020F0502020204030204" pitchFamily="34" charset="0"/>
              </a:rPr>
              <a:t>Durum Çalışması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Bir olayı meydan getiren detayları anlamak ve görmek,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Bir olaya ilişkin mümkün olan açıklamaları geliştirmek,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Bir olayı değerlendirmek amacıyla kullanılmaktadır. </a:t>
            </a:r>
          </a:p>
          <a:p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72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Düzeylerine Göre Araştırma Türleri</a:t>
            </a:r>
            <a:endParaRPr lang="tr-TR" b="1" dirty="0">
              <a:latin typeface="Calibri" panose="020F0502020204030204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err="1" smtClean="0"/>
              <a:t>Betimsel</a:t>
            </a:r>
            <a:r>
              <a:rPr lang="tr-TR" sz="2800" b="1" dirty="0" smtClean="0"/>
              <a:t> Araştırmalar</a:t>
            </a:r>
          </a:p>
          <a:p>
            <a:r>
              <a:rPr lang="tr-TR" sz="2800" dirty="0" err="1"/>
              <a:t>Betimsel</a:t>
            </a:r>
            <a:r>
              <a:rPr lang="tr-TR" sz="2800" dirty="0"/>
              <a:t> </a:t>
            </a:r>
            <a:r>
              <a:rPr lang="tr-TR" sz="2800" dirty="0" smtClean="0"/>
              <a:t>araştırma, </a:t>
            </a:r>
            <a:r>
              <a:rPr lang="tr-TR" sz="2800" dirty="0"/>
              <a:t>amacı geçmiş zamandaki veya şuan devam eden bir durumun var olduğu haliyle betimlenmesi olan bir araştırma </a:t>
            </a:r>
            <a:r>
              <a:rPr lang="tr-TR" sz="2800" dirty="0" smtClean="0"/>
              <a:t>yaklaşımıdır.</a:t>
            </a:r>
          </a:p>
          <a:p>
            <a:r>
              <a:rPr lang="tr-TR" sz="2800" dirty="0" err="1" smtClean="0"/>
              <a:t>Betimsel</a:t>
            </a:r>
            <a:r>
              <a:rPr lang="tr-TR" sz="2800" dirty="0" smtClean="0"/>
              <a:t> araştırma var olan olguyu ya da durumu araştırır.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00611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1396" y="855885"/>
            <a:ext cx="10374283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 smtClean="0"/>
              <a:t>İlişkisel Araştırma</a:t>
            </a:r>
          </a:p>
          <a:p>
            <a:r>
              <a:rPr lang="tr-TR" sz="2800" dirty="0" smtClean="0"/>
              <a:t>Olaylar, durumlar ve olgular arasındaki ilişki ve bağlantı araştırılmak isteniyorsa ilişkisel araştırma yöntemi kullanılmalıdır. </a:t>
            </a:r>
          </a:p>
          <a:p>
            <a:r>
              <a:rPr lang="tr-TR" sz="2800" dirty="0" smtClean="0"/>
              <a:t>Araştırmacılar, </a:t>
            </a:r>
            <a:r>
              <a:rPr lang="tr-TR" sz="2800" dirty="0" err="1" smtClean="0"/>
              <a:t>durmları</a:t>
            </a:r>
            <a:r>
              <a:rPr lang="tr-TR" sz="2800" dirty="0" smtClean="0"/>
              <a:t> ya da olayları betimlemenin dışında yeni bir şeyler yapmak istiyorsa bu araştırma yöntemi kullanılabilir.</a:t>
            </a:r>
          </a:p>
          <a:p>
            <a:r>
              <a:rPr lang="tr-TR" sz="2800" dirty="0" smtClean="0"/>
              <a:t>Örneğin; sosyal hizmet bölümü öğrencilerinin aldıkları eğitim ile yaşlılar hakkındaki görüşleri arasında ilişkiyi merek eden araştırmacının kullanacağı yöntem ilişkisel yöntemdir.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69602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9813" y="1088642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smtClean="0"/>
              <a:t>Müdahale Araştırmaları</a:t>
            </a:r>
          </a:p>
          <a:p>
            <a:r>
              <a:rPr lang="tr-TR" sz="2800" dirty="0" smtClean="0"/>
              <a:t>Bu tip araştırmalarda, kullanılan yöntem ya da uygulama metodunun bir den fazla sonuca etki etmesi beklenmektedir.</a:t>
            </a:r>
          </a:p>
          <a:p>
            <a:r>
              <a:rPr lang="tr-TR" sz="2800" dirty="0" smtClean="0"/>
              <a:t>Aynı zamanda müdahale araştırmaları var olan kuramın üzerine tahminlerde bulunarak kuramın gelişmesine katkıda bulunur.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15734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38458" y="863567"/>
            <a:ext cx="10607066" cy="5325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Yararlanılan Kaynaklar</a:t>
            </a:r>
          </a:p>
          <a:p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tr-TR" sz="2800" dirty="0">
                <a:latin typeface="Calibri" panose="020F0502020204030204" pitchFamily="34" charset="0"/>
              </a:rPr>
              <a:t> </a:t>
            </a:r>
          </a:p>
          <a:p>
            <a:pPr marL="365125" indent="-365125"/>
            <a:r>
              <a:rPr lang="tr-TR" sz="2800" dirty="0">
                <a:latin typeface="Calibri" panose="020F0502020204030204" pitchFamily="34" charset="0"/>
              </a:rPr>
              <a:t>Büyüköztürk, Ş., Kılıç Çakmak, E., Akgün, Ö.E., Karadeniz, Ş. ve </a:t>
            </a:r>
            <a:r>
              <a:rPr lang="tr-TR" sz="2800" dirty="0" smtClean="0">
                <a:latin typeface="Calibri" panose="020F0502020204030204" pitchFamily="34" charset="0"/>
              </a:rPr>
              <a:t>	Demirel </a:t>
            </a:r>
            <a:r>
              <a:rPr lang="tr-TR" sz="2800" dirty="0">
                <a:latin typeface="Calibri" panose="020F0502020204030204" pitchFamily="34" charset="0"/>
              </a:rPr>
              <a:t>F. (2016). Bilimsel Araştırma Yöntemleri (20. </a:t>
            </a:r>
            <a:r>
              <a:rPr lang="tr-TR" sz="2800" dirty="0" smtClean="0">
                <a:latin typeface="Calibri" panose="020F0502020204030204" pitchFamily="34" charset="0"/>
              </a:rPr>
              <a:t>	Baskı</a:t>
            </a:r>
            <a:r>
              <a:rPr lang="tr-TR" sz="2800" dirty="0">
                <a:latin typeface="Calibri" panose="020F0502020204030204" pitchFamily="34" charset="0"/>
              </a:rPr>
              <a:t>), </a:t>
            </a:r>
            <a:r>
              <a:rPr lang="tr-TR" sz="2800" dirty="0" err="1">
                <a:latin typeface="Calibri" panose="020F0502020204030204" pitchFamily="34" charset="0"/>
              </a:rPr>
              <a:t>Pegem</a:t>
            </a:r>
            <a:r>
              <a:rPr lang="tr-TR" sz="2800" dirty="0">
                <a:latin typeface="Calibri" panose="020F0502020204030204" pitchFamily="34" charset="0"/>
              </a:rPr>
              <a:t> Akademi, Ankara.</a:t>
            </a:r>
          </a:p>
          <a:p>
            <a:pPr marL="365125" indent="-365125"/>
            <a:r>
              <a:rPr lang="tr-TR" sz="2800" dirty="0">
                <a:latin typeface="Calibri" panose="020F0502020204030204" pitchFamily="34" charset="0"/>
              </a:rPr>
              <a:t>Aziz, A. (2014). Sosyal Bilimlerde Araştırma Yöntem ve </a:t>
            </a:r>
            <a:r>
              <a:rPr lang="tr-TR" sz="2800" dirty="0" smtClean="0">
                <a:latin typeface="Calibri" panose="020F0502020204030204" pitchFamily="34" charset="0"/>
              </a:rPr>
              <a:t>	Teknikleri </a:t>
            </a:r>
            <a:r>
              <a:rPr lang="tr-TR" sz="2800" dirty="0">
                <a:latin typeface="Calibri" panose="020F0502020204030204" pitchFamily="34" charset="0"/>
              </a:rPr>
              <a:t>(9. Baskı). Nobel Akademik Yayıncılık, Ankara</a:t>
            </a:r>
            <a:r>
              <a:rPr lang="tr-TR" sz="2800" dirty="0" smtClean="0">
                <a:latin typeface="Calibri" panose="020F0502020204030204" pitchFamily="34" charset="0"/>
              </a:rPr>
              <a:t>.</a:t>
            </a:r>
          </a:p>
          <a:p>
            <a:pPr marL="365125" indent="-365125"/>
            <a:r>
              <a:rPr lang="tr-TR" sz="2800" dirty="0" smtClean="0">
                <a:latin typeface="Calibri" panose="020F0502020204030204" pitchFamily="34" charset="0"/>
              </a:rPr>
              <a:t>Yıldırım, A. Ve Şimşek, H. (2013). Sosyal Bilimlerde Nitel Araştırma Yöntemleri (9. Baskı). Seçkin Yayıncılık: Ankara.</a:t>
            </a:r>
            <a:endParaRPr lang="tr-TR" sz="2800" dirty="0"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046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79</TotalTime>
  <Words>369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</vt:lpstr>
      <vt:lpstr>PowerPoint Sunusu</vt:lpstr>
      <vt:lpstr>Nitel Araştırmalar</vt:lpstr>
      <vt:lpstr>PowerPoint Sunusu</vt:lpstr>
      <vt:lpstr>PowerPoint Sunusu</vt:lpstr>
      <vt:lpstr>PowerPoint Sunusu</vt:lpstr>
      <vt:lpstr>Düzeylerine Göre Araştırma Türleri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Guv</dc:creator>
  <cp:lastModifiedBy>Guv</cp:lastModifiedBy>
  <cp:revision>13</cp:revision>
  <dcterms:created xsi:type="dcterms:W3CDTF">2017-12-14T09:11:16Z</dcterms:created>
  <dcterms:modified xsi:type="dcterms:W3CDTF">2018-02-05T12:57:15Z</dcterms:modified>
</cp:coreProperties>
</file>