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9" r:id="rId4"/>
    <p:sldId id="261" r:id="rId5"/>
    <p:sldId id="262" r:id="rId6"/>
    <p:sldId id="264" r:id="rId7"/>
    <p:sldId id="266" r:id="rId8"/>
    <p:sldId id="268" r:id="rId9"/>
    <p:sldId id="269" r:id="rId10"/>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87" d="100"/>
          <a:sy n="87" d="100"/>
        </p:scale>
        <p:origin x="666"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4AB8C019-DF33-4A98-8274-80F6A7A2D71A}" type="datetimeFigureOut">
              <a:rPr lang="tr-TR" smtClean="0"/>
              <a:t>24.9.2019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7FFF49E3-6C41-4526-B313-912B52580FC9}" type="slidenum">
              <a:rPr lang="tr-TR" smtClean="0"/>
              <a:t>‹#›</a:t>
            </a:fld>
            <a:endParaRPr lang="tr-TR"/>
          </a:p>
        </p:txBody>
      </p:sp>
    </p:spTree>
    <p:extLst>
      <p:ext uri="{BB962C8B-B14F-4D97-AF65-F5344CB8AC3E}">
        <p14:creationId xmlns:p14="http://schemas.microsoft.com/office/powerpoint/2010/main" val="283134059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4AB8C019-DF33-4A98-8274-80F6A7A2D71A}" type="datetimeFigureOut">
              <a:rPr lang="tr-TR" smtClean="0"/>
              <a:t>24.9.2019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7FFF49E3-6C41-4526-B313-912B52580FC9}" type="slidenum">
              <a:rPr lang="tr-TR" smtClean="0"/>
              <a:t>‹#›</a:t>
            </a:fld>
            <a:endParaRPr lang="tr-TR"/>
          </a:p>
        </p:txBody>
      </p:sp>
    </p:spTree>
    <p:extLst>
      <p:ext uri="{BB962C8B-B14F-4D97-AF65-F5344CB8AC3E}">
        <p14:creationId xmlns:p14="http://schemas.microsoft.com/office/powerpoint/2010/main" val="169704398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4AB8C019-DF33-4A98-8274-80F6A7A2D71A}" type="datetimeFigureOut">
              <a:rPr lang="tr-TR" smtClean="0"/>
              <a:t>24.9.2019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7FFF49E3-6C41-4526-B313-912B52580FC9}" type="slidenum">
              <a:rPr lang="tr-TR" smtClean="0"/>
              <a:t>‹#›</a:t>
            </a:fld>
            <a:endParaRPr lang="tr-TR"/>
          </a:p>
        </p:txBody>
      </p:sp>
    </p:spTree>
    <p:extLst>
      <p:ext uri="{BB962C8B-B14F-4D97-AF65-F5344CB8AC3E}">
        <p14:creationId xmlns:p14="http://schemas.microsoft.com/office/powerpoint/2010/main" val="37069196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4AB8C019-DF33-4A98-8274-80F6A7A2D71A}" type="datetimeFigureOut">
              <a:rPr lang="tr-TR" smtClean="0"/>
              <a:t>24.9.2019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7FFF49E3-6C41-4526-B313-912B52580FC9}" type="slidenum">
              <a:rPr lang="tr-TR" smtClean="0"/>
              <a:t>‹#›</a:t>
            </a:fld>
            <a:endParaRPr lang="tr-TR"/>
          </a:p>
        </p:txBody>
      </p:sp>
    </p:spTree>
    <p:extLst>
      <p:ext uri="{BB962C8B-B14F-4D97-AF65-F5344CB8AC3E}">
        <p14:creationId xmlns:p14="http://schemas.microsoft.com/office/powerpoint/2010/main" val="19002437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4AB8C019-DF33-4A98-8274-80F6A7A2D71A}" type="datetimeFigureOut">
              <a:rPr lang="tr-TR" smtClean="0"/>
              <a:t>24.9.2019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7FFF49E3-6C41-4526-B313-912B52580FC9}" type="slidenum">
              <a:rPr lang="tr-TR" smtClean="0"/>
              <a:t>‹#›</a:t>
            </a:fld>
            <a:endParaRPr lang="tr-TR"/>
          </a:p>
        </p:txBody>
      </p:sp>
    </p:spTree>
    <p:extLst>
      <p:ext uri="{BB962C8B-B14F-4D97-AF65-F5344CB8AC3E}">
        <p14:creationId xmlns:p14="http://schemas.microsoft.com/office/powerpoint/2010/main" val="19147428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4AB8C019-DF33-4A98-8274-80F6A7A2D71A}" type="datetimeFigureOut">
              <a:rPr lang="tr-TR" smtClean="0"/>
              <a:t>24.9.2019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7FFF49E3-6C41-4526-B313-912B52580FC9}" type="slidenum">
              <a:rPr lang="tr-TR" smtClean="0"/>
              <a:t>‹#›</a:t>
            </a:fld>
            <a:endParaRPr lang="tr-TR"/>
          </a:p>
        </p:txBody>
      </p:sp>
    </p:spTree>
    <p:extLst>
      <p:ext uri="{BB962C8B-B14F-4D97-AF65-F5344CB8AC3E}">
        <p14:creationId xmlns:p14="http://schemas.microsoft.com/office/powerpoint/2010/main" val="365408371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4AB8C019-DF33-4A98-8274-80F6A7A2D71A}" type="datetimeFigureOut">
              <a:rPr lang="tr-TR" smtClean="0"/>
              <a:t>24.9.2019</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7FFF49E3-6C41-4526-B313-912B52580FC9}" type="slidenum">
              <a:rPr lang="tr-TR" smtClean="0"/>
              <a:t>‹#›</a:t>
            </a:fld>
            <a:endParaRPr lang="tr-TR"/>
          </a:p>
        </p:txBody>
      </p:sp>
    </p:spTree>
    <p:extLst>
      <p:ext uri="{BB962C8B-B14F-4D97-AF65-F5344CB8AC3E}">
        <p14:creationId xmlns:p14="http://schemas.microsoft.com/office/powerpoint/2010/main" val="374045798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4AB8C019-DF33-4A98-8274-80F6A7A2D71A}" type="datetimeFigureOut">
              <a:rPr lang="tr-TR" smtClean="0"/>
              <a:t>24.9.2019</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7FFF49E3-6C41-4526-B313-912B52580FC9}" type="slidenum">
              <a:rPr lang="tr-TR" smtClean="0"/>
              <a:t>‹#›</a:t>
            </a:fld>
            <a:endParaRPr lang="tr-TR"/>
          </a:p>
        </p:txBody>
      </p:sp>
    </p:spTree>
    <p:extLst>
      <p:ext uri="{BB962C8B-B14F-4D97-AF65-F5344CB8AC3E}">
        <p14:creationId xmlns:p14="http://schemas.microsoft.com/office/powerpoint/2010/main" val="36694011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4AB8C019-DF33-4A98-8274-80F6A7A2D71A}" type="datetimeFigureOut">
              <a:rPr lang="tr-TR" smtClean="0"/>
              <a:t>24.9.2019</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7FFF49E3-6C41-4526-B313-912B52580FC9}" type="slidenum">
              <a:rPr lang="tr-TR" smtClean="0"/>
              <a:t>‹#›</a:t>
            </a:fld>
            <a:endParaRPr lang="tr-TR"/>
          </a:p>
        </p:txBody>
      </p:sp>
    </p:spTree>
    <p:extLst>
      <p:ext uri="{BB962C8B-B14F-4D97-AF65-F5344CB8AC3E}">
        <p14:creationId xmlns:p14="http://schemas.microsoft.com/office/powerpoint/2010/main" val="22882989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4AB8C019-DF33-4A98-8274-80F6A7A2D71A}" type="datetimeFigureOut">
              <a:rPr lang="tr-TR" smtClean="0"/>
              <a:t>24.9.2019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7FFF49E3-6C41-4526-B313-912B52580FC9}" type="slidenum">
              <a:rPr lang="tr-TR" smtClean="0"/>
              <a:t>‹#›</a:t>
            </a:fld>
            <a:endParaRPr lang="tr-TR"/>
          </a:p>
        </p:txBody>
      </p:sp>
    </p:spTree>
    <p:extLst>
      <p:ext uri="{BB962C8B-B14F-4D97-AF65-F5344CB8AC3E}">
        <p14:creationId xmlns:p14="http://schemas.microsoft.com/office/powerpoint/2010/main" val="35231551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4AB8C019-DF33-4A98-8274-80F6A7A2D71A}" type="datetimeFigureOut">
              <a:rPr lang="tr-TR" smtClean="0"/>
              <a:t>24.9.2019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7FFF49E3-6C41-4526-B313-912B52580FC9}" type="slidenum">
              <a:rPr lang="tr-TR" smtClean="0"/>
              <a:t>‹#›</a:t>
            </a:fld>
            <a:endParaRPr lang="tr-TR"/>
          </a:p>
        </p:txBody>
      </p:sp>
    </p:spTree>
    <p:extLst>
      <p:ext uri="{BB962C8B-B14F-4D97-AF65-F5344CB8AC3E}">
        <p14:creationId xmlns:p14="http://schemas.microsoft.com/office/powerpoint/2010/main" val="393952077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AB8C019-DF33-4A98-8274-80F6A7A2D71A}" type="datetimeFigureOut">
              <a:rPr lang="tr-TR" smtClean="0"/>
              <a:t>24.9.2019</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FFF49E3-6C41-4526-B313-912B52580FC9}" type="slidenum">
              <a:rPr lang="tr-TR" smtClean="0"/>
              <a:t>‹#›</a:t>
            </a:fld>
            <a:endParaRPr lang="tr-TR"/>
          </a:p>
        </p:txBody>
      </p:sp>
    </p:spTree>
    <p:extLst>
      <p:ext uri="{BB962C8B-B14F-4D97-AF65-F5344CB8AC3E}">
        <p14:creationId xmlns:p14="http://schemas.microsoft.com/office/powerpoint/2010/main" val="61478880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p:cNvSpPr>
            <a:spLocks noGrp="1"/>
          </p:cNvSpPr>
          <p:nvPr>
            <p:ph type="title"/>
          </p:nvPr>
        </p:nvSpPr>
        <p:spPr>
          <a:xfrm>
            <a:off x="1477178" y="332074"/>
            <a:ext cx="10515600" cy="1325563"/>
          </a:xfrm>
        </p:spPr>
        <p:txBody>
          <a:bodyPr/>
          <a:lstStyle/>
          <a:p>
            <a:pPr algn="ctr"/>
            <a:r>
              <a:rPr lang="tr-TR" b="1" dirty="0" smtClean="0">
                <a:latin typeface="Times New Roman" panose="02020603050405020304" pitchFamily="18" charset="0"/>
                <a:cs typeface="Times New Roman" panose="02020603050405020304" pitchFamily="18" charset="0"/>
              </a:rPr>
              <a:t>Kamu Hizmetinin Görülme Usulleri</a:t>
            </a:r>
            <a:endParaRPr lang="tr-TR" b="1" dirty="0">
              <a:latin typeface="Times New Roman" panose="02020603050405020304" pitchFamily="18" charset="0"/>
              <a:cs typeface="Times New Roman" panose="02020603050405020304" pitchFamily="18" charset="0"/>
            </a:endParaRPr>
          </a:p>
        </p:txBody>
      </p:sp>
      <p:sp>
        <p:nvSpPr>
          <p:cNvPr id="5" name="İçerik Yer Tutucusu 4"/>
          <p:cNvSpPr>
            <a:spLocks noGrp="1"/>
          </p:cNvSpPr>
          <p:nvPr>
            <p:ph idx="1"/>
          </p:nvPr>
        </p:nvSpPr>
        <p:spPr>
          <a:xfrm>
            <a:off x="1013552" y="1759528"/>
            <a:ext cx="10269388" cy="3777622"/>
          </a:xfrm>
        </p:spPr>
        <p:txBody>
          <a:bodyPr>
            <a:noAutofit/>
          </a:bodyPr>
          <a:lstStyle/>
          <a:p>
            <a:pPr marL="0" indent="0" algn="just">
              <a:buNone/>
            </a:pPr>
            <a:r>
              <a:rPr lang="tr-TR" sz="2400" dirty="0">
                <a:latin typeface="Times New Roman" panose="02020603050405020304" pitchFamily="18" charset="0"/>
                <a:cs typeface="Times New Roman" panose="02020603050405020304" pitchFamily="18" charset="0"/>
              </a:rPr>
              <a:t>Kamu hizmetlerinin klasik tanımı büyük ölçüde değişmiş ve bu değişim de esasen organik ölçütte yaşanmıştır</a:t>
            </a:r>
            <a:r>
              <a:rPr lang="tr-TR" sz="2400" dirty="0" smtClean="0">
                <a:latin typeface="Times New Roman" panose="02020603050405020304" pitchFamily="18" charset="0"/>
                <a:cs typeface="Times New Roman" panose="02020603050405020304" pitchFamily="18" charset="0"/>
              </a:rPr>
              <a:t>: Kamu </a:t>
            </a:r>
            <a:r>
              <a:rPr lang="tr-TR" sz="2400" dirty="0">
                <a:latin typeface="Times New Roman" panose="02020603050405020304" pitchFamily="18" charset="0"/>
                <a:cs typeface="Times New Roman" panose="02020603050405020304" pitchFamily="18" charset="0"/>
              </a:rPr>
              <a:t>hizmetlerinin sadece ve mutlaka idare tarafından görülmesi gerektiği anlayışı epeyce aşınmış görünmekte. Günümüzde kamu hizmetlerinin görülmesine özel kişiler de geniş biçimde katılmakta ve faaliyetin yürütücüsü olarak idare gibi özne olabilmektedirler.</a:t>
            </a:r>
          </a:p>
          <a:p>
            <a:pPr marL="0" indent="0" algn="just">
              <a:buNone/>
            </a:pPr>
            <a:r>
              <a:rPr lang="tr-TR" sz="2400" dirty="0">
                <a:latin typeface="Times New Roman" panose="02020603050405020304" pitchFamily="18" charset="0"/>
                <a:cs typeface="Times New Roman" panose="02020603050405020304" pitchFamily="18" charset="0"/>
              </a:rPr>
              <a:t>Kamu hizmetlerinin yalnızca idare tarafından görülme usulü olan “emanet” dışında, özel kişiler tarafından yürütülen kamu hizmetleri “ruhsat”, “müşterek emanet”, “iltizam”, “imtiyaz”, “yap-işlet-devret”, “kamu-özel işbirliği”…usulleriyle adlandırılmaktadır.</a:t>
            </a:r>
          </a:p>
          <a:p>
            <a:pPr marL="0" indent="0" algn="just">
              <a:buNone/>
            </a:pPr>
            <a:r>
              <a:rPr lang="tr-TR" sz="2400" dirty="0">
                <a:latin typeface="Times New Roman" panose="02020603050405020304" pitchFamily="18" charset="0"/>
                <a:cs typeface="Times New Roman" panose="02020603050405020304" pitchFamily="18" charset="0"/>
              </a:rPr>
              <a:t>Bu konuda ayrıntı için bkz. TAN, s.370 </a:t>
            </a:r>
            <a:r>
              <a:rPr lang="tr-TR" sz="2400" dirty="0" err="1">
                <a:latin typeface="Times New Roman" panose="02020603050405020304" pitchFamily="18" charset="0"/>
                <a:cs typeface="Times New Roman" panose="02020603050405020304" pitchFamily="18" charset="0"/>
              </a:rPr>
              <a:t>vd</a:t>
            </a:r>
            <a:r>
              <a:rPr lang="tr-TR" sz="2400" dirty="0">
                <a:latin typeface="Times New Roman" panose="02020603050405020304" pitchFamily="18" charset="0"/>
                <a:cs typeface="Times New Roman" panose="02020603050405020304" pitchFamily="18" charset="0"/>
              </a:rPr>
              <a:t>; GÜNDAY, s.342 vd. </a:t>
            </a:r>
          </a:p>
          <a:p>
            <a:pPr marL="0" indent="0" algn="just">
              <a:buNone/>
            </a:pPr>
            <a:r>
              <a:rPr lang="tr-TR" sz="2400" dirty="0">
                <a:latin typeface="Times New Roman" panose="02020603050405020304" pitchFamily="18" charset="0"/>
                <a:cs typeface="Times New Roman" panose="02020603050405020304" pitchFamily="18" charset="0"/>
              </a:rPr>
              <a:t>Bu konuda ayrıca ekteki makaleyi okumanız tavsiye edilir.</a:t>
            </a:r>
          </a:p>
          <a:p>
            <a:pPr marL="0" indent="0" algn="just">
              <a:buNone/>
            </a:pPr>
            <a:endParaRPr lang="tr-TR"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33522493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lgn="just"/>
            <a:r>
              <a:rPr lang="tr-TR" dirty="0">
                <a:latin typeface="Times New Roman" panose="02020603050405020304" pitchFamily="18" charset="0"/>
                <a:cs typeface="Times New Roman" panose="02020603050405020304" pitchFamily="18" charset="0"/>
              </a:rPr>
              <a:t>Kamu hizmetleri doğrudan idare tarafından görüldüğü gibi, özel kişiler tarafından da gördürülebilmektedir. </a:t>
            </a:r>
            <a:endParaRPr lang="tr-TR" dirty="0" smtClean="0">
              <a:latin typeface="Times New Roman" panose="02020603050405020304" pitchFamily="18" charset="0"/>
              <a:cs typeface="Times New Roman" panose="02020603050405020304" pitchFamily="18" charset="0"/>
            </a:endParaRPr>
          </a:p>
          <a:p>
            <a:pPr algn="just"/>
            <a:r>
              <a:rPr lang="tr-TR" dirty="0" smtClean="0">
                <a:latin typeface="Times New Roman" panose="02020603050405020304" pitchFamily="18" charset="0"/>
                <a:cs typeface="Times New Roman" panose="02020603050405020304" pitchFamily="18" charset="0"/>
              </a:rPr>
              <a:t>Kamu hizmetlerinin idare tarafından gördürülmesinde hizmet, (a)kamu idaresi tarafından doğrudan doğruya görülebilir (b) hizmetten sorumlu kamu idaresinin kurduğu diğer kamu tüzel kişisi tarafından görülebilir. (</a:t>
            </a:r>
            <a:r>
              <a:rPr lang="tr-TR" dirty="0" smtClean="0">
                <a:latin typeface="Times New Roman" panose="02020603050405020304" pitchFamily="18" charset="0"/>
                <a:cs typeface="Times New Roman" panose="02020603050405020304" pitchFamily="18" charset="0"/>
              </a:rPr>
              <a:t>GÖZLER, </a:t>
            </a:r>
            <a:r>
              <a:rPr lang="tr-TR" dirty="0" smtClean="0">
                <a:latin typeface="Times New Roman" panose="02020603050405020304" pitchFamily="18" charset="0"/>
                <a:cs typeface="Times New Roman" panose="02020603050405020304" pitchFamily="18" charset="0"/>
              </a:rPr>
              <a:t>s. 276)</a:t>
            </a:r>
            <a:endParaRPr lang="en-US" dirty="0" smtClean="0">
              <a:latin typeface="Times New Roman" panose="02020603050405020304" pitchFamily="18" charset="0"/>
              <a:cs typeface="Times New Roman" panose="02020603050405020304" pitchFamily="18" charset="0"/>
            </a:endParaRPr>
          </a:p>
          <a:p>
            <a:pPr algn="just"/>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67344181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lgn="just"/>
            <a:r>
              <a:rPr lang="tr-TR" dirty="0">
                <a:latin typeface="Times New Roman" panose="02020603050405020304" pitchFamily="18" charset="0"/>
                <a:cs typeface="Times New Roman" panose="02020603050405020304" pitchFamily="18" charset="0"/>
              </a:rPr>
              <a:t>Kamu hizmetlerinin özel kişiler tarafından gördürülmesinde  temel olarak iki usul vardır. Bunlardan ilki, tek yanlı görevlendirme; diğeri sözleşmeyle görevlendirmedir</a:t>
            </a:r>
            <a:r>
              <a:rPr lang="tr-TR" dirty="0" smtClean="0">
                <a:latin typeface="Times New Roman" panose="02020603050405020304" pitchFamily="18" charset="0"/>
                <a:cs typeface="Times New Roman" panose="02020603050405020304" pitchFamily="18" charset="0"/>
              </a:rPr>
              <a:t>.</a:t>
            </a:r>
          </a:p>
          <a:p>
            <a:pPr algn="just"/>
            <a:r>
              <a:rPr lang="tr-TR" dirty="0" smtClean="0">
                <a:latin typeface="Times New Roman" panose="02020603050405020304" pitchFamily="18" charset="0"/>
                <a:cs typeface="Times New Roman" panose="02020603050405020304" pitchFamily="18" charset="0"/>
              </a:rPr>
              <a:t>Tek yanlı görevlendirme usulü daha çok ruhsat usulü olarak karşımıza çıkar. Lisans ya da ruhsat işlemiyle görevlendirilen özel kişinin, her ne kadar talebi olsa da, bu işlem tek taraflı işlemdir. (</a:t>
            </a:r>
            <a:r>
              <a:rPr lang="tr-TR" dirty="0" smtClean="0">
                <a:latin typeface="Times New Roman" panose="02020603050405020304" pitchFamily="18" charset="0"/>
                <a:cs typeface="Times New Roman" panose="02020603050405020304" pitchFamily="18" charset="0"/>
              </a:rPr>
              <a:t>GÖZLER, </a:t>
            </a:r>
            <a:r>
              <a:rPr lang="tr-TR" dirty="0" smtClean="0">
                <a:latin typeface="Times New Roman" panose="02020603050405020304" pitchFamily="18" charset="0"/>
                <a:cs typeface="Times New Roman" panose="02020603050405020304" pitchFamily="18" charset="0"/>
              </a:rPr>
              <a:t>s. 278)</a:t>
            </a:r>
            <a:r>
              <a:rPr lang="en-US" dirty="0" smtClean="0">
                <a:latin typeface="Times New Roman" panose="02020603050405020304" pitchFamily="18" charset="0"/>
                <a:cs typeface="Times New Roman" panose="02020603050405020304" pitchFamily="18" charset="0"/>
              </a:rPr>
              <a:t> </a:t>
            </a:r>
          </a:p>
          <a:p>
            <a:pPr algn="just"/>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28688842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tr-TR" dirty="0" smtClean="0">
                <a:latin typeface="Times New Roman" panose="02020603050405020304" pitchFamily="18" charset="0"/>
                <a:cs typeface="Times New Roman" panose="02020603050405020304" pitchFamily="18" charset="0"/>
              </a:rPr>
              <a:t>Sözleşmeyle görevlendirme usulleri genel olarak , </a:t>
            </a:r>
          </a:p>
          <a:p>
            <a:r>
              <a:rPr lang="tr-TR" dirty="0" smtClean="0">
                <a:latin typeface="Times New Roman" panose="02020603050405020304" pitchFamily="18" charset="0"/>
                <a:cs typeface="Times New Roman" panose="02020603050405020304" pitchFamily="18" charset="0"/>
              </a:rPr>
              <a:t>(a) imtiyaz</a:t>
            </a:r>
          </a:p>
          <a:p>
            <a:r>
              <a:rPr lang="tr-TR" dirty="0" smtClean="0">
                <a:latin typeface="Times New Roman" panose="02020603050405020304" pitchFamily="18" charset="0"/>
                <a:cs typeface="Times New Roman" panose="02020603050405020304" pitchFamily="18" charset="0"/>
              </a:rPr>
              <a:t>(</a:t>
            </a:r>
            <a:r>
              <a:rPr lang="tr-TR" dirty="0">
                <a:latin typeface="Times New Roman" panose="02020603050405020304" pitchFamily="18" charset="0"/>
                <a:cs typeface="Times New Roman" panose="02020603050405020304" pitchFamily="18" charset="0"/>
              </a:rPr>
              <a:t>b) iltizam </a:t>
            </a:r>
            <a:endParaRPr lang="tr-TR" dirty="0" smtClean="0">
              <a:latin typeface="Times New Roman" panose="02020603050405020304" pitchFamily="18" charset="0"/>
              <a:cs typeface="Times New Roman" panose="02020603050405020304" pitchFamily="18" charset="0"/>
            </a:endParaRPr>
          </a:p>
          <a:p>
            <a:r>
              <a:rPr lang="tr-TR" dirty="0" smtClean="0">
                <a:latin typeface="Times New Roman" panose="02020603050405020304" pitchFamily="18" charset="0"/>
                <a:cs typeface="Times New Roman" panose="02020603050405020304" pitchFamily="18" charset="0"/>
              </a:rPr>
              <a:t>(c) müşterek emanet </a:t>
            </a:r>
          </a:p>
          <a:p>
            <a:r>
              <a:rPr lang="tr-TR" dirty="0" smtClean="0">
                <a:latin typeface="Times New Roman" panose="02020603050405020304" pitchFamily="18" charset="0"/>
                <a:cs typeface="Times New Roman" panose="02020603050405020304" pitchFamily="18" charset="0"/>
              </a:rPr>
              <a:t>(</a:t>
            </a:r>
            <a:r>
              <a:rPr lang="tr-TR" dirty="0">
                <a:latin typeface="Times New Roman" panose="02020603050405020304" pitchFamily="18" charset="0"/>
                <a:cs typeface="Times New Roman" panose="02020603050405020304" pitchFamily="18" charset="0"/>
              </a:rPr>
              <a:t>d) özel usuller  </a:t>
            </a:r>
            <a:endParaRPr lang="tr-TR" dirty="0" smtClean="0">
              <a:latin typeface="Times New Roman" panose="02020603050405020304" pitchFamily="18" charset="0"/>
              <a:cs typeface="Times New Roman" panose="02020603050405020304" pitchFamily="18" charset="0"/>
            </a:endParaRPr>
          </a:p>
          <a:p>
            <a:pPr marL="0" indent="0">
              <a:buNone/>
            </a:pPr>
            <a:endParaRPr lang="tr-TR" dirty="0" smtClean="0">
              <a:latin typeface="Times New Roman" panose="02020603050405020304" pitchFamily="18" charset="0"/>
              <a:cs typeface="Times New Roman" panose="02020603050405020304" pitchFamily="18" charset="0"/>
            </a:endParaRPr>
          </a:p>
          <a:p>
            <a:pPr marL="0" indent="0">
              <a:buNone/>
            </a:pPr>
            <a:r>
              <a:rPr lang="tr-TR" dirty="0" smtClean="0">
                <a:latin typeface="Times New Roman" panose="02020603050405020304" pitchFamily="18" charset="0"/>
                <a:cs typeface="Times New Roman" panose="02020603050405020304" pitchFamily="18" charset="0"/>
              </a:rPr>
              <a:t>başlıkları </a:t>
            </a:r>
            <a:r>
              <a:rPr lang="tr-TR" dirty="0">
                <a:latin typeface="Times New Roman" panose="02020603050405020304" pitchFamily="18" charset="0"/>
                <a:cs typeface="Times New Roman" panose="02020603050405020304" pitchFamily="18" charset="0"/>
              </a:rPr>
              <a:t>altında incelenebilir</a:t>
            </a:r>
            <a:r>
              <a:rPr lang="en-US" dirty="0">
                <a:latin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val="341065406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lgn="just"/>
            <a:r>
              <a:rPr lang="tr-TR" dirty="0">
                <a:latin typeface="Times New Roman" panose="02020603050405020304" pitchFamily="18" charset="0"/>
                <a:cs typeface="Times New Roman" panose="02020603050405020304" pitchFamily="18" charset="0"/>
              </a:rPr>
              <a:t>İmtiyaz usulü, " </a:t>
            </a:r>
            <a:r>
              <a:rPr lang="tr-TR" i="1" dirty="0">
                <a:latin typeface="Times New Roman" panose="02020603050405020304" pitchFamily="18" charset="0"/>
                <a:cs typeface="Times New Roman" panose="02020603050405020304" pitchFamily="18" charset="0"/>
              </a:rPr>
              <a:t>bir özel hukuk kişisinin bir kamu idaresi ile yaptığı sözleşme uyarınca, kullanıcılardan alacağı ücret karşılığında kendi kar ve zararına bir kamu hizmetini kurup işletmesi usulüdür</a:t>
            </a:r>
            <a:r>
              <a:rPr lang="tr-TR" dirty="0">
                <a:latin typeface="Times New Roman" panose="02020603050405020304" pitchFamily="18" charset="0"/>
                <a:cs typeface="Times New Roman" panose="02020603050405020304" pitchFamily="18" charset="0"/>
              </a:rPr>
              <a:t>." </a:t>
            </a:r>
            <a:r>
              <a:rPr lang="tr-TR" dirty="0" smtClean="0">
                <a:latin typeface="Times New Roman" panose="02020603050405020304" pitchFamily="18" charset="0"/>
                <a:cs typeface="Times New Roman" panose="02020603050405020304" pitchFamily="18" charset="0"/>
              </a:rPr>
              <a:t>(GÖZLER, </a:t>
            </a:r>
            <a:r>
              <a:rPr lang="tr-TR" dirty="0">
                <a:latin typeface="Times New Roman" panose="02020603050405020304" pitchFamily="18" charset="0"/>
                <a:cs typeface="Times New Roman" panose="02020603050405020304" pitchFamily="18" charset="0"/>
              </a:rPr>
              <a:t>s. 279)</a:t>
            </a:r>
            <a:r>
              <a:rPr lang="en-US" dirty="0">
                <a:latin typeface="Times New Roman" panose="02020603050405020304" pitchFamily="18" charset="0"/>
                <a:cs typeface="Times New Roman" panose="02020603050405020304" pitchFamily="18" charset="0"/>
              </a:rPr>
              <a:t> </a:t>
            </a:r>
            <a:endParaRPr lang="tr-TR" dirty="0" smtClean="0">
              <a:latin typeface="Times New Roman" panose="02020603050405020304" pitchFamily="18" charset="0"/>
              <a:cs typeface="Times New Roman" panose="02020603050405020304" pitchFamily="18" charset="0"/>
            </a:endParaRPr>
          </a:p>
          <a:p>
            <a:pPr algn="just"/>
            <a:r>
              <a:rPr lang="tr-TR" dirty="0" smtClean="0">
                <a:latin typeface="Times New Roman" panose="02020603050405020304" pitchFamily="18" charset="0"/>
                <a:cs typeface="Times New Roman" panose="02020603050405020304" pitchFamily="18" charset="0"/>
              </a:rPr>
              <a:t>10 Haziran 1910 tarihli </a:t>
            </a:r>
            <a:r>
              <a:rPr lang="tr-TR" dirty="0" err="1" smtClean="0">
                <a:latin typeface="Times New Roman" panose="02020603050405020304" pitchFamily="18" charset="0"/>
                <a:cs typeface="Times New Roman" panose="02020603050405020304" pitchFamily="18" charset="0"/>
              </a:rPr>
              <a:t>Menafii</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Umumiyeye</a:t>
            </a:r>
            <a:r>
              <a:rPr lang="tr-TR" dirty="0" smtClean="0">
                <a:latin typeface="Times New Roman" panose="02020603050405020304" pitchFamily="18" charset="0"/>
                <a:cs typeface="Times New Roman" panose="02020603050405020304" pitchFamily="18" charset="0"/>
              </a:rPr>
              <a:t> Müteallik </a:t>
            </a:r>
            <a:r>
              <a:rPr lang="tr-TR" dirty="0" err="1" smtClean="0">
                <a:latin typeface="Times New Roman" panose="02020603050405020304" pitchFamily="18" charset="0"/>
                <a:cs typeface="Times New Roman" panose="02020603050405020304" pitchFamily="18" charset="0"/>
              </a:rPr>
              <a:t>İmtiyazat</a:t>
            </a:r>
            <a:r>
              <a:rPr lang="tr-TR" dirty="0" smtClean="0">
                <a:latin typeface="Times New Roman" panose="02020603050405020304" pitchFamily="18" charset="0"/>
                <a:cs typeface="Times New Roman" panose="02020603050405020304" pitchFamily="18" charset="0"/>
              </a:rPr>
              <a:t> Hakkında Kanun imtiyaz usulünün düzenlendiği kanundur. Devlet adına imtiyaz verme yetkisi, Cumhurbaşkanına aittir.</a:t>
            </a:r>
            <a:r>
              <a:rPr lang="en-US" dirty="0" smtClean="0">
                <a:latin typeface="Times New Roman" panose="02020603050405020304" pitchFamily="18" charset="0"/>
                <a:cs typeface="Times New Roman" panose="02020603050405020304" pitchFamily="18" charset="0"/>
              </a:rPr>
              <a:t> </a:t>
            </a:r>
          </a:p>
          <a:p>
            <a:pPr algn="just"/>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1337133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lnSpcReduction="10000"/>
          </a:bodyPr>
          <a:lstStyle/>
          <a:p>
            <a:pPr algn="just"/>
            <a:r>
              <a:rPr lang="tr-TR" dirty="0">
                <a:latin typeface="Times New Roman" panose="02020603050405020304" pitchFamily="18" charset="0"/>
                <a:cs typeface="Times New Roman" panose="02020603050405020304" pitchFamily="18" charset="0"/>
              </a:rPr>
              <a:t>Anayasanın 155. maddesine göre Danıştay, kamu hizmetleri ile ilgili imtiyaz şartlaşma ve sözleşmeleri hakkında iki ay içinde düşüncesini bildirmekle görevlidir. Bu görev, görüş/düşünce/mütalaa niteliğinde olduğundan ilgili idare Danıştay'ın görüşü doğrultusunda hareket etmek zorunda değildir. Diğer yandan, imtiyaz işleminden önce idarenin Danıştay'ın görüşünü alması zorunludur.</a:t>
            </a:r>
            <a:r>
              <a:rPr lang="en-US" dirty="0">
                <a:latin typeface="Times New Roman" panose="02020603050405020304" pitchFamily="18" charset="0"/>
                <a:cs typeface="Times New Roman" panose="02020603050405020304" pitchFamily="18" charset="0"/>
              </a:rPr>
              <a:t> </a:t>
            </a:r>
            <a:endParaRPr lang="tr-TR" dirty="0" smtClean="0">
              <a:latin typeface="Times New Roman" panose="02020603050405020304" pitchFamily="18" charset="0"/>
              <a:cs typeface="Times New Roman" panose="02020603050405020304" pitchFamily="18" charset="0"/>
            </a:endParaRPr>
          </a:p>
          <a:p>
            <a:pPr algn="just"/>
            <a:r>
              <a:rPr lang="en-US" dirty="0" smtClean="0">
                <a:latin typeface="Times New Roman" panose="02020603050405020304" pitchFamily="18" charset="0"/>
                <a:cs typeface="Times New Roman" panose="02020603050405020304" pitchFamily="18" charset="0"/>
              </a:rPr>
              <a:t>5393 </a:t>
            </a:r>
            <a:r>
              <a:rPr lang="en-US" dirty="0" err="1" smtClean="0">
                <a:latin typeface="Times New Roman" panose="02020603050405020304" pitchFamily="18" charset="0"/>
                <a:cs typeface="Times New Roman" panose="02020603050405020304" pitchFamily="18" charset="0"/>
              </a:rPr>
              <a:t>sayılı</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Belediye</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Kanunu’nun</a:t>
            </a:r>
            <a:r>
              <a:rPr lang="en-US" dirty="0" smtClean="0">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15/2'e </a:t>
            </a:r>
            <a:r>
              <a:rPr lang="en-US" dirty="0" err="1" smtClean="0">
                <a:latin typeface="Times New Roman" panose="02020603050405020304" pitchFamily="18" charset="0"/>
                <a:cs typeface="Times New Roman" panose="02020603050405020304" pitchFamily="18" charset="0"/>
              </a:rPr>
              <a:t>göre</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Belediye</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Kanunun</a:t>
            </a:r>
            <a:r>
              <a:rPr lang="en-US" dirty="0" smtClean="0">
                <a:latin typeface="Times New Roman" panose="02020603050405020304" pitchFamily="18" charset="0"/>
                <a:cs typeface="Times New Roman" panose="02020603050405020304" pitchFamily="18" charset="0"/>
              </a:rPr>
              <a:t> 15/f1/</a:t>
            </a:r>
            <a:r>
              <a:rPr lang="en-US" dirty="0" err="1" smtClean="0">
                <a:latin typeface="Times New Roman" panose="02020603050405020304" pitchFamily="18" charset="0"/>
                <a:cs typeface="Times New Roman" panose="02020603050405020304" pitchFamily="18" charset="0"/>
              </a:rPr>
              <a:t>e,f,g</a:t>
            </a:r>
            <a:r>
              <a:rPr lang="en-US" dirty="0" smtClean="0">
                <a:latin typeface="Times New Roman" panose="02020603050405020304" pitchFamily="18" charset="0"/>
                <a:cs typeface="Times New Roman" panose="02020603050405020304" pitchFamily="18" charset="0"/>
              </a:rPr>
              <a:t> de </a:t>
            </a:r>
            <a:r>
              <a:rPr lang="en-US" dirty="0" err="1" smtClean="0">
                <a:latin typeface="Times New Roman" panose="02020603050405020304" pitchFamily="18" charset="0"/>
                <a:cs typeface="Times New Roman" panose="02020603050405020304" pitchFamily="18" charset="0"/>
              </a:rPr>
              <a:t>sayılan</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hizmetlerle</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ilgili</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Danıştayın</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görüşü</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ve</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Çevre</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ve</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Şehircilik</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Bakanlığının</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kararıyla</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süresi</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kırkdokuz</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yılı</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geçmemek</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üzere</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imtiyaz</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yoluyla</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devredebilir</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toplu</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taşıma</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hizmetlerini</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imtiyaz</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yoluyla</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gördürebilir</a:t>
            </a:r>
            <a:r>
              <a:rPr lang="en-US" dirty="0" smtClean="0">
                <a:latin typeface="Times New Roman" panose="02020603050405020304" pitchFamily="18" charset="0"/>
                <a:cs typeface="Times New Roman" panose="02020603050405020304" pitchFamily="18" charset="0"/>
              </a:rPr>
              <a:t>.</a:t>
            </a:r>
          </a:p>
          <a:p>
            <a:pPr algn="just"/>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09677906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lgn="just"/>
            <a:r>
              <a:rPr lang="tr-TR" dirty="0">
                <a:latin typeface="Times New Roman" panose="02020603050405020304" pitchFamily="18" charset="0"/>
                <a:cs typeface="Times New Roman" panose="02020603050405020304" pitchFamily="18" charset="0"/>
              </a:rPr>
              <a:t>İltizam usulü, "</a:t>
            </a:r>
            <a:r>
              <a:rPr lang="tr-TR" i="1" dirty="0">
                <a:latin typeface="Times New Roman" panose="02020603050405020304" pitchFamily="18" charset="0"/>
                <a:cs typeface="Times New Roman" panose="02020603050405020304" pitchFamily="18" charset="0"/>
              </a:rPr>
              <a:t>idarece kurulmuş bulunan bir hizmet, önceden kararlaştırılan götürü veya orantılı bir bedel karşılığında özel bir kişi tarafından yürütülmektedir.(...) </a:t>
            </a:r>
            <a:r>
              <a:rPr lang="tr-TR" i="1" dirty="0" smtClean="0">
                <a:latin typeface="Times New Roman" panose="02020603050405020304" pitchFamily="18" charset="0"/>
                <a:cs typeface="Times New Roman" panose="02020603050405020304" pitchFamily="18" charset="0"/>
              </a:rPr>
              <a:t>İltizam </a:t>
            </a:r>
            <a:r>
              <a:rPr lang="tr-TR" i="1" dirty="0">
                <a:latin typeface="Times New Roman" panose="02020603050405020304" pitchFamily="18" charset="0"/>
                <a:cs typeface="Times New Roman" panose="02020603050405020304" pitchFamily="18" charset="0"/>
              </a:rPr>
              <a:t>usulü bugün terk edilmiştir</a:t>
            </a:r>
            <a:r>
              <a:rPr lang="tr-TR" dirty="0">
                <a:latin typeface="Times New Roman" panose="02020603050405020304" pitchFamily="18" charset="0"/>
                <a:cs typeface="Times New Roman" panose="02020603050405020304" pitchFamily="18" charset="0"/>
              </a:rPr>
              <a:t>" (</a:t>
            </a:r>
            <a:r>
              <a:rPr lang="tr-TR" dirty="0" smtClean="0">
                <a:latin typeface="Times New Roman" panose="02020603050405020304" pitchFamily="18" charset="0"/>
                <a:cs typeface="Times New Roman" panose="02020603050405020304" pitchFamily="18" charset="0"/>
              </a:rPr>
              <a:t>GÜNDAY, </a:t>
            </a:r>
            <a:r>
              <a:rPr lang="tr-TR" dirty="0" smtClean="0">
                <a:latin typeface="Times New Roman" panose="02020603050405020304" pitchFamily="18" charset="0"/>
                <a:cs typeface="Times New Roman" panose="02020603050405020304" pitchFamily="18" charset="0"/>
              </a:rPr>
              <a:t>s. </a:t>
            </a:r>
            <a:r>
              <a:rPr lang="tr-TR" dirty="0">
                <a:latin typeface="Times New Roman" panose="02020603050405020304" pitchFamily="18" charset="0"/>
                <a:cs typeface="Times New Roman" panose="02020603050405020304" pitchFamily="18" charset="0"/>
              </a:rPr>
              <a:t>344</a:t>
            </a:r>
            <a:r>
              <a:rPr lang="tr-TR" dirty="0" smtClean="0">
                <a:latin typeface="Times New Roman" panose="02020603050405020304" pitchFamily="18" charset="0"/>
                <a:cs typeface="Times New Roman" panose="02020603050405020304" pitchFamily="18" charset="0"/>
              </a:rPr>
              <a:t>)</a:t>
            </a:r>
          </a:p>
          <a:p>
            <a:pPr algn="just"/>
            <a:r>
              <a:rPr lang="tr-TR" dirty="0" smtClean="0">
                <a:latin typeface="Times New Roman" panose="02020603050405020304" pitchFamily="18" charset="0"/>
                <a:cs typeface="Times New Roman" panose="02020603050405020304" pitchFamily="18" charset="0"/>
              </a:rPr>
              <a:t>Müşterek Emanet, " </a:t>
            </a:r>
            <a:r>
              <a:rPr lang="tr-TR" i="1" dirty="0" smtClean="0">
                <a:latin typeface="Times New Roman" panose="02020603050405020304" pitchFamily="18" charset="0"/>
                <a:cs typeface="Times New Roman" panose="02020603050405020304" pitchFamily="18" charset="0"/>
              </a:rPr>
              <a:t>idare tarafından kurulmuş bir hizmetin özel kişilere gördürülme usulü olup, hizmeti gören özel kişi hizmetin giderlerini hizmetten yaralananlardan aldığı bedelle karşılamakta ve/veya bir kazanç elde ettiğinde de bu kazancı idare ile paylaşmaktadır.</a:t>
            </a:r>
            <a:r>
              <a:rPr lang="tr-TR" dirty="0" smtClean="0">
                <a:latin typeface="Times New Roman" panose="02020603050405020304" pitchFamily="18" charset="0"/>
                <a:cs typeface="Times New Roman" panose="02020603050405020304" pitchFamily="18" charset="0"/>
              </a:rPr>
              <a:t>" (</a:t>
            </a:r>
            <a:r>
              <a:rPr lang="tr-TR" dirty="0" smtClean="0">
                <a:latin typeface="Times New Roman" panose="02020603050405020304" pitchFamily="18" charset="0"/>
                <a:cs typeface="Times New Roman" panose="02020603050405020304" pitchFamily="18" charset="0"/>
              </a:rPr>
              <a:t>GÜNDAY, </a:t>
            </a:r>
            <a:r>
              <a:rPr lang="tr-TR" dirty="0" smtClean="0">
                <a:latin typeface="Times New Roman" panose="02020603050405020304" pitchFamily="18" charset="0"/>
                <a:cs typeface="Times New Roman" panose="02020603050405020304" pitchFamily="18" charset="0"/>
              </a:rPr>
              <a:t>s. 343)</a:t>
            </a:r>
            <a:endParaRPr lang="en-US" dirty="0" smtClean="0">
              <a:latin typeface="Times New Roman" panose="02020603050405020304" pitchFamily="18" charset="0"/>
              <a:cs typeface="Times New Roman" panose="02020603050405020304" pitchFamily="18" charset="0"/>
            </a:endParaRPr>
          </a:p>
          <a:p>
            <a:pPr algn="just"/>
            <a:endParaRPr lang="en-US" dirty="0">
              <a:latin typeface="Times New Roman" panose="02020603050405020304" pitchFamily="18" charset="0"/>
              <a:cs typeface="Times New Roman" panose="02020603050405020304" pitchFamily="18" charset="0"/>
            </a:endParaRPr>
          </a:p>
          <a:p>
            <a:pPr algn="just"/>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42721284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algn="just"/>
            <a:r>
              <a:rPr lang="tr-TR" dirty="0">
                <a:latin typeface="Times New Roman" panose="02020603050405020304" pitchFamily="18" charset="0"/>
                <a:cs typeface="Times New Roman" panose="02020603050405020304" pitchFamily="18" charset="0"/>
              </a:rPr>
              <a:t>Kamu - Özel Ortaklığı usulüne ilişkin ilk adımlar, 5396 sayılı Sağlık Hizmetleri Temel Kanununa Bir Ek Madde Eklenmesi Hakkında Kanun ile 3359 sayılı Temel Sağlık Hizmetleri Kanunu’na </a:t>
            </a:r>
            <a:r>
              <a:rPr lang="tr-TR" dirty="0" smtClean="0">
                <a:latin typeface="Times New Roman" panose="02020603050405020304" pitchFamily="18" charset="0"/>
                <a:cs typeface="Times New Roman" panose="02020603050405020304" pitchFamily="18" charset="0"/>
              </a:rPr>
              <a:t>Ek- madde 7’de  “</a:t>
            </a:r>
            <a:r>
              <a:rPr lang="tr-TR" i="1" dirty="0">
                <a:latin typeface="Times New Roman" panose="02020603050405020304" pitchFamily="18" charset="0"/>
                <a:cs typeface="Times New Roman" panose="02020603050405020304" pitchFamily="18" charset="0"/>
              </a:rPr>
              <a:t>yapılmasının gerekli olduğuna Yüksek Planlama Kurulu tarafından karar verilen sağlık tesisleri, Sağlık Bakanlığınca verilecek ön proje ve belirlenecek temel standartlar çerçevesinde, kendisine veya Hazineye ait taşınmazlar üzerinde ihale ile belirlenecek gerçek veya özel hukuk tüzel kişilerine kırk dokuz yılı geçmemek şartıyla belirli süre ve bedel üzerinden kiralama karşılığı yaptırılabilir</a:t>
            </a:r>
            <a:r>
              <a:rPr lang="tr-TR" dirty="0">
                <a:latin typeface="Times New Roman" panose="02020603050405020304" pitchFamily="18" charset="0"/>
                <a:cs typeface="Times New Roman" panose="02020603050405020304" pitchFamily="18" charset="0"/>
              </a:rPr>
              <a:t>”  hükmüyle atılmıştır.</a:t>
            </a:r>
            <a:r>
              <a:rPr lang="en-US" dirty="0">
                <a:latin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val="145154463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lgn="just"/>
            <a:r>
              <a:rPr lang="tr-TR" dirty="0">
                <a:latin typeface="Times New Roman" panose="02020603050405020304" pitchFamily="18" charset="0"/>
                <a:cs typeface="Times New Roman" panose="02020603050405020304" pitchFamily="18" charset="0"/>
              </a:rPr>
              <a:t>21.02.2013 tarih ve 6428 sayılı Sağlık Bakanlığınca Kamu Özel İş Birliği Modeli İle Tesis Yaptırılması, Yenilenmesi ve Hizmet Alınması İle Bazı Kanun ve Kanun Hükmünde Kararnamelerde Değişiklik Yapılması Hakkında Kanun’un ile Kamu - Özel Ortaklığı </a:t>
            </a:r>
            <a:r>
              <a:rPr lang="tr-TR" dirty="0" smtClean="0">
                <a:latin typeface="Times New Roman" panose="02020603050405020304" pitchFamily="18" charset="0"/>
                <a:cs typeface="Times New Roman" panose="02020603050405020304" pitchFamily="18" charset="0"/>
              </a:rPr>
              <a:t>usulünün esasları </a:t>
            </a:r>
            <a:r>
              <a:rPr lang="tr-TR" dirty="0">
                <a:latin typeface="Times New Roman" panose="02020603050405020304" pitchFamily="18" charset="0"/>
                <a:cs typeface="Times New Roman" panose="02020603050405020304" pitchFamily="18" charset="0"/>
              </a:rPr>
              <a:t>belirlenmiştir.</a:t>
            </a:r>
            <a:endParaRPr lang="en-US" dirty="0">
              <a:latin typeface="Times New Roman" panose="02020603050405020304" pitchFamily="18" charset="0"/>
              <a:cs typeface="Times New Roman" panose="02020603050405020304" pitchFamily="18" charset="0"/>
            </a:endParaRPr>
          </a:p>
          <a:p>
            <a:pPr algn="just"/>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595479046"/>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TotalTime>
  <Words>621</Words>
  <Application>Microsoft Office PowerPoint</Application>
  <PresentationFormat>Geniş ekran</PresentationFormat>
  <Paragraphs>24</Paragraphs>
  <Slides>9</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9</vt:i4>
      </vt:variant>
    </vt:vector>
  </HeadingPairs>
  <TitlesOfParts>
    <vt:vector size="14" baseType="lpstr">
      <vt:lpstr>Arial</vt:lpstr>
      <vt:lpstr>Calibri</vt:lpstr>
      <vt:lpstr>Calibri Light</vt:lpstr>
      <vt:lpstr>Times New Roman</vt:lpstr>
      <vt:lpstr>Office Teması</vt:lpstr>
      <vt:lpstr>Kamu Hizmetinin Görülme Usulleri</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KAMU HİZMETİNİN GÖRÜLME USULLERİ</dc:title>
  <dc:creator>Fatma Betül Damar</dc:creator>
  <cp:lastModifiedBy>Fatma Betül Damar</cp:lastModifiedBy>
  <cp:revision>4</cp:revision>
  <dcterms:created xsi:type="dcterms:W3CDTF">2019-09-24T10:05:39Z</dcterms:created>
  <dcterms:modified xsi:type="dcterms:W3CDTF">2019-09-24T15:12:45Z</dcterms:modified>
</cp:coreProperties>
</file>