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KONGRE TURİZMİNİN GELİŞİM NEDENLERİ</a:t>
            </a:r>
          </a:p>
        </p:txBody>
      </p:sp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3633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Pazarlama Çok Önemli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Türkiye’nin, uluslararası kongre pastasından daha fazla pay </a:t>
            </a:r>
            <a:r>
              <a:rPr lang="tr-TR" sz="2400" dirty="0" smtClean="0"/>
              <a:t>alabilmesi</a:t>
            </a:r>
            <a:r>
              <a:rPr lang="en-US" sz="2400" dirty="0" smtClean="0"/>
              <a:t> </a:t>
            </a:r>
            <a:r>
              <a:rPr lang="tr-TR" sz="2400" dirty="0" smtClean="0"/>
              <a:t>için</a:t>
            </a:r>
            <a:r>
              <a:rPr lang="tr-TR" sz="2400" dirty="0"/>
              <a:t>;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Yeni </a:t>
            </a:r>
            <a:r>
              <a:rPr lang="tr-TR" sz="2400" dirty="0"/>
              <a:t>kongre </a:t>
            </a:r>
            <a:r>
              <a:rPr lang="tr-TR" sz="2400" dirty="0" smtClean="0"/>
              <a:t>merkezlerine</a:t>
            </a:r>
            <a:r>
              <a:rPr lang="en-US" sz="2400" dirty="0" smtClean="0"/>
              <a:t>,</a:t>
            </a: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Tanıtım </a:t>
            </a:r>
            <a:r>
              <a:rPr lang="tr-TR" sz="2400" dirty="0"/>
              <a:t>ve pazarlama açısından teknik ve finansal </a:t>
            </a:r>
            <a:r>
              <a:rPr lang="tr-TR" sz="2400" dirty="0" smtClean="0"/>
              <a:t>desteğe</a:t>
            </a:r>
            <a:r>
              <a:rPr lang="en-US" sz="2400" dirty="0" smtClean="0"/>
              <a:t>,</a:t>
            </a: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Kongre </a:t>
            </a:r>
            <a:r>
              <a:rPr lang="tr-TR" sz="2400" dirty="0"/>
              <a:t>turizmine yönelik iyi bir planlama sistemine ihtiyacı </a:t>
            </a:r>
            <a:r>
              <a:rPr lang="tr-TR" sz="2400" dirty="0" smtClean="0"/>
              <a:t>var</a:t>
            </a:r>
            <a:r>
              <a:rPr lang="en-US" sz="2400" dirty="0" smtClean="0"/>
              <a:t>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8823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ANKARA</a:t>
            </a:r>
          </a:p>
          <a:p>
            <a:r>
              <a:rPr lang="tr-TR" dirty="0"/>
              <a:t>TÜRSAB Ar-Ge Departmanı, Kasım </a:t>
            </a:r>
            <a:r>
              <a:rPr lang="tr-TR" dirty="0" smtClean="0"/>
              <a:t>2009</a:t>
            </a:r>
            <a:r>
              <a:rPr lang="en-US" dirty="0"/>
              <a:t>, </a:t>
            </a:r>
            <a:r>
              <a:rPr lang="en-US" dirty="0" err="1"/>
              <a:t>Dünya’da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Kongre</a:t>
            </a:r>
            <a:r>
              <a:rPr lang="en-US" dirty="0"/>
              <a:t> </a:t>
            </a:r>
            <a:r>
              <a:rPr lang="en-US"/>
              <a:t>Turizmi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213101"/>
            <a:ext cx="8229600" cy="29130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</a:t>
            </a:r>
            <a:r>
              <a:rPr lang="tr-TR" altLang="tr-TR" sz="2400" dirty="0" smtClean="0"/>
              <a:t>Kongre turizminin gelişimini sağlayan sebeplerin çoğu turizmin gelişmesini sağlayan sebeplerle benzerlik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36077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TALEP AÇISINDAN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91685"/>
            <a:ext cx="8229600" cy="343447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800" dirty="0"/>
              <a:t>Rekabet ve küreselleşme,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altLang="tr-TR" sz="28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dirty="0"/>
              <a:t>Bilimsel ve teknolojik gelişmeler ile uzmanlaşma,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altLang="tr-TR" sz="28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dirty="0"/>
              <a:t>Yeni ürünlerin tanıtımı. </a:t>
            </a:r>
          </a:p>
        </p:txBody>
      </p:sp>
    </p:spTree>
    <p:extLst>
      <p:ext uri="{BB962C8B-B14F-4D97-AF65-F5344CB8AC3E}">
        <p14:creationId xmlns:p14="http://schemas.microsoft.com/office/powerpoint/2010/main" val="17939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714500"/>
          </a:xfrm>
        </p:spPr>
        <p:txBody>
          <a:bodyPr/>
          <a:lstStyle/>
          <a:p>
            <a:pPr eaLnBrk="1" hangingPunct="1"/>
            <a:r>
              <a:rPr lang="tr-TR" altLang="tr-TR" smtClean="0"/>
              <a:t>ARZ AÇISINDAN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492375"/>
            <a:ext cx="8229600" cy="3633788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tr-TR" altLang="tr-TR" sz="2800" dirty="0"/>
              <a:t>Kongre merkezleri ve toplantı salonlarının yapılması,</a:t>
            </a:r>
          </a:p>
          <a:p>
            <a:pPr marL="0" indent="0" algn="just">
              <a:buNone/>
              <a:defRPr/>
            </a:pPr>
            <a:endParaRPr lang="tr-TR" altLang="tr-TR" sz="2800" dirty="0"/>
          </a:p>
          <a:p>
            <a:pPr algn="just" eaLnBrk="1" hangingPunct="1">
              <a:defRPr/>
            </a:pPr>
            <a:r>
              <a:rPr lang="tr-TR" altLang="tr-TR" sz="2800" dirty="0"/>
              <a:t>Bu yerlerde verilen hizmetin geliştirilmesi,</a:t>
            </a:r>
          </a:p>
          <a:p>
            <a:pPr marL="0" indent="0" algn="just">
              <a:buNone/>
              <a:defRPr/>
            </a:pPr>
            <a:endParaRPr lang="tr-TR" altLang="tr-TR" sz="2800" dirty="0"/>
          </a:p>
          <a:p>
            <a:pPr algn="just" eaLnBrk="1" hangingPunct="1">
              <a:defRPr/>
            </a:pPr>
            <a:r>
              <a:rPr lang="tr-TR" altLang="tr-TR" sz="2800" dirty="0"/>
              <a:t>Kongre bürolarının kurulması, </a:t>
            </a:r>
          </a:p>
        </p:txBody>
      </p:sp>
    </p:spTree>
    <p:extLst>
      <p:ext uri="{BB962C8B-B14F-4D97-AF65-F5344CB8AC3E}">
        <p14:creationId xmlns:p14="http://schemas.microsoft.com/office/powerpoint/2010/main" val="30716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714500"/>
          </a:xfrm>
        </p:spPr>
        <p:txBody>
          <a:bodyPr/>
          <a:lstStyle/>
          <a:p>
            <a:pPr eaLnBrk="1" hangingPunct="1"/>
            <a:r>
              <a:rPr lang="tr-TR" altLang="tr-TR" smtClean="0"/>
              <a:t>ARZ AÇISINDAN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492375"/>
            <a:ext cx="8229600" cy="3633788"/>
          </a:xfrm>
        </p:spPr>
        <p:txBody>
          <a:bodyPr/>
          <a:lstStyle/>
          <a:p>
            <a:pPr algn="just" eaLnBrk="1" hangingPunct="1"/>
            <a:r>
              <a:rPr lang="tr-TR" altLang="tr-TR" sz="2800"/>
              <a:t>Kongrelerin, turlarla birleştirilerek turistik bir faaliyet haline getirilmesi.</a:t>
            </a:r>
          </a:p>
          <a:p>
            <a:pPr algn="just" eaLnBrk="1" hangingPunct="1"/>
            <a:endParaRPr lang="tr-TR" altLang="tr-TR" sz="2800"/>
          </a:p>
        </p:txBody>
      </p:sp>
    </p:spTree>
    <p:extLst>
      <p:ext uri="{BB962C8B-B14F-4D97-AF65-F5344CB8AC3E}">
        <p14:creationId xmlns:p14="http://schemas.microsoft.com/office/powerpoint/2010/main" val="10633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Kongre Turizmi İyi Bir Tanıtım Aracı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Kongre turizminin yararları, yalnızca katılımcı sayısı, elde edilen doğrudan gelir </a:t>
            </a:r>
            <a:r>
              <a:rPr lang="tr-TR" sz="2400" dirty="0" smtClean="0"/>
              <a:t>gibi</a:t>
            </a:r>
            <a:r>
              <a:rPr lang="en-US" sz="2400" dirty="0" smtClean="0"/>
              <a:t> </a:t>
            </a:r>
            <a:r>
              <a:rPr lang="tr-TR" sz="2400" dirty="0" smtClean="0"/>
              <a:t>rakamsal </a:t>
            </a:r>
            <a:r>
              <a:rPr lang="tr-TR" sz="2400" dirty="0"/>
              <a:t>verilerle sınırlandırılamaz. Kongre turizmi bir destinasyonu çok özel </a:t>
            </a:r>
            <a:r>
              <a:rPr lang="en-US" sz="2400" dirty="0" smtClean="0"/>
              <a:t>p</a:t>
            </a:r>
            <a:r>
              <a:rPr lang="tr-TR" sz="2400" dirty="0" smtClean="0"/>
              <a:t>azar</a:t>
            </a:r>
            <a:r>
              <a:rPr lang="en-US" sz="2400" dirty="0" smtClean="0"/>
              <a:t> </a:t>
            </a:r>
            <a:r>
              <a:rPr lang="tr-TR" sz="2400" dirty="0" err="1" smtClean="0"/>
              <a:t>segmentlerine</a:t>
            </a:r>
            <a:r>
              <a:rPr lang="tr-TR" sz="2400" dirty="0" smtClean="0"/>
              <a:t> </a:t>
            </a:r>
            <a:r>
              <a:rPr lang="tr-TR" sz="2400" dirty="0"/>
              <a:t>tanıtmada başarılı bir rol </a:t>
            </a:r>
            <a:r>
              <a:rPr lang="tr-TR" sz="2400" dirty="0" err="1" smtClean="0"/>
              <a:t>oyn</a:t>
            </a:r>
            <a:r>
              <a:rPr lang="en-US" sz="2400" dirty="0" err="1" smtClean="0"/>
              <a:t>amaktadır</a:t>
            </a:r>
            <a:r>
              <a:rPr lang="tr-TR" sz="2400" dirty="0" smtClean="0"/>
              <a:t>. </a:t>
            </a:r>
            <a:r>
              <a:rPr lang="tr-TR" sz="2400" dirty="0"/>
              <a:t>Ayrıca, bu turizm türünün </a:t>
            </a:r>
            <a:r>
              <a:rPr lang="tr-TR" sz="2400" dirty="0" smtClean="0"/>
              <a:t>uluslararası </a:t>
            </a:r>
            <a:r>
              <a:rPr lang="tr-TR" sz="2400" dirty="0"/>
              <a:t>basındaki yankıları da oldukça etkili bir tanıtım </a:t>
            </a:r>
            <a:r>
              <a:rPr lang="tr-TR" sz="2400" dirty="0" smtClean="0"/>
              <a:t>biçimi</a:t>
            </a:r>
            <a:r>
              <a:rPr lang="en-US" sz="2400" dirty="0" err="1" smtClean="0"/>
              <a:t>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5245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Kongreler Yüksek Teknolojiye İhtiyaç Duyuyor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Kongre turizmi, yüksek teknolojinin kullanıldığı çok kaliteli alt ve üst yapı </a:t>
            </a:r>
            <a:r>
              <a:rPr lang="tr-TR" sz="2400" dirty="0" smtClean="0"/>
              <a:t>olanaklarının</a:t>
            </a:r>
            <a:r>
              <a:rPr lang="en-US" sz="2400" dirty="0" smtClean="0"/>
              <a:t> </a:t>
            </a:r>
            <a:r>
              <a:rPr lang="tr-TR" sz="2400" dirty="0" smtClean="0"/>
              <a:t>bulunduğu </a:t>
            </a:r>
            <a:r>
              <a:rPr lang="tr-TR" sz="2400" dirty="0"/>
              <a:t>yerlerde </a:t>
            </a:r>
            <a:r>
              <a:rPr lang="tr-TR" sz="2400" dirty="0" smtClean="0"/>
              <a:t>gelişebil</a:t>
            </a:r>
            <a:r>
              <a:rPr lang="en-US" sz="2400" dirty="0" err="1" smtClean="0"/>
              <a:t>mektedir</a:t>
            </a:r>
            <a:r>
              <a:rPr lang="tr-TR" sz="2400" dirty="0" smtClean="0"/>
              <a:t>. </a:t>
            </a:r>
            <a:r>
              <a:rPr lang="tr-TR" sz="2400" dirty="0"/>
              <a:t>Daha sonra otelin iç yapısındaki teknik </a:t>
            </a:r>
            <a:r>
              <a:rPr lang="tr-TR" sz="2400" dirty="0" smtClean="0"/>
              <a:t>detaylar</a:t>
            </a:r>
            <a:r>
              <a:rPr lang="en-US" sz="2400" dirty="0" smtClean="0"/>
              <a:t> </a:t>
            </a:r>
            <a:r>
              <a:rPr lang="tr-TR" sz="2400" dirty="0" smtClean="0"/>
              <a:t>önem kazan</a:t>
            </a:r>
            <a:r>
              <a:rPr lang="en-US" sz="2400" dirty="0" err="1" smtClean="0"/>
              <a:t>maktadır</a:t>
            </a:r>
            <a:r>
              <a:rPr lang="tr-TR" sz="2400" dirty="0" smtClean="0"/>
              <a:t>. </a:t>
            </a:r>
            <a:r>
              <a:rPr lang="tr-TR" sz="2400" dirty="0"/>
              <a:t>Ayrıca iyi bir teknik ekip ve güvenlik sistemi de bu tip </a:t>
            </a:r>
            <a:r>
              <a:rPr lang="tr-TR" sz="2400" dirty="0" smtClean="0"/>
              <a:t>turizmde</a:t>
            </a:r>
            <a:r>
              <a:rPr lang="en-US" sz="2400" dirty="0" smtClean="0"/>
              <a:t> </a:t>
            </a:r>
            <a:r>
              <a:rPr lang="tr-TR" sz="2400" dirty="0" smtClean="0"/>
              <a:t>aranan ögeler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4802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Kongreler Yüksek Teknolojiye İhtiyaç Duyuyor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Toplantı merkezlerinin yanı sıra, toplantının düzenlendiği kent de </a:t>
            </a:r>
            <a:r>
              <a:rPr lang="tr-TR" sz="2400" dirty="0" smtClean="0"/>
              <a:t>katılımcıların</a:t>
            </a:r>
            <a:r>
              <a:rPr lang="en-US" sz="2400" dirty="0" smtClean="0"/>
              <a:t> </a:t>
            </a:r>
            <a:r>
              <a:rPr lang="tr-TR" sz="2400" dirty="0" smtClean="0"/>
              <a:t>beklentilerine </a:t>
            </a:r>
            <a:r>
              <a:rPr lang="tr-TR" sz="2400" dirty="0"/>
              <a:t>cevap verebilecek yeterliliğe sahip </a:t>
            </a:r>
            <a:r>
              <a:rPr lang="tr-TR" sz="2400" dirty="0" smtClean="0"/>
              <a:t>olmalı</a:t>
            </a:r>
            <a:r>
              <a:rPr lang="en-US" sz="2400" dirty="0" err="1" smtClean="0"/>
              <a:t>dır</a:t>
            </a:r>
            <a:r>
              <a:rPr lang="tr-TR" sz="2400" dirty="0" smtClean="0"/>
              <a:t>. </a:t>
            </a:r>
            <a:r>
              <a:rPr lang="tr-TR" sz="2400" dirty="0"/>
              <a:t>Konaklama </a:t>
            </a:r>
            <a:r>
              <a:rPr lang="tr-TR" sz="2400" dirty="0" smtClean="0"/>
              <a:t>merkezlerinin,</a:t>
            </a:r>
            <a:r>
              <a:rPr lang="en-US" sz="2400" dirty="0" smtClean="0"/>
              <a:t> </a:t>
            </a:r>
            <a:r>
              <a:rPr lang="tr-TR" sz="2400" dirty="0" smtClean="0"/>
              <a:t>restoranların </a:t>
            </a:r>
            <a:r>
              <a:rPr lang="tr-TR" sz="2400" dirty="0"/>
              <a:t>kalitesi, ulaşımın kolay ve güvenilir bir biçimde sağlanabilmesi, </a:t>
            </a:r>
            <a:r>
              <a:rPr lang="tr-TR" sz="2400" dirty="0" smtClean="0"/>
              <a:t>şehrin</a:t>
            </a:r>
            <a:r>
              <a:rPr lang="en-US" sz="2400" dirty="0" smtClean="0"/>
              <a:t> </a:t>
            </a:r>
            <a:r>
              <a:rPr lang="tr-TR" sz="2400" dirty="0" smtClean="0"/>
              <a:t>otantik </a:t>
            </a:r>
            <a:r>
              <a:rPr lang="tr-TR" sz="2400" dirty="0"/>
              <a:t>değerlerinin korunuyor oluşu, alışveriş-eğlence merkezlerinin varlığı ya </a:t>
            </a:r>
            <a:r>
              <a:rPr lang="tr-TR" sz="2400" dirty="0" smtClean="0"/>
              <a:t>da</a:t>
            </a:r>
            <a:r>
              <a:rPr lang="en-US" sz="2400" dirty="0" smtClean="0"/>
              <a:t> </a:t>
            </a:r>
            <a:r>
              <a:rPr lang="tr-TR" sz="2400" dirty="0" smtClean="0"/>
              <a:t>kalitesi </a:t>
            </a:r>
            <a:r>
              <a:rPr lang="tr-TR" sz="2400" dirty="0"/>
              <a:t>toplantı organizatörlerinin bir kenti seçiminde önemli rol </a:t>
            </a:r>
            <a:r>
              <a:rPr lang="tr-TR" sz="2400" dirty="0" err="1" smtClean="0"/>
              <a:t>oyn</a:t>
            </a:r>
            <a:r>
              <a:rPr lang="en-US" sz="2400" dirty="0" err="1" smtClean="0"/>
              <a:t>amaktadır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6747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Pazarlama Çok Önemli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Kongre turizminde tanıtım ve imaj çok önemli bir pazarlama </a:t>
            </a:r>
            <a:r>
              <a:rPr lang="tr-TR" sz="2400" dirty="0" smtClean="0"/>
              <a:t>unsuru</a:t>
            </a:r>
            <a:r>
              <a:rPr lang="en-US" sz="2400" dirty="0" err="1" smtClean="0"/>
              <a:t>dur</a:t>
            </a:r>
            <a:r>
              <a:rPr lang="tr-TR" sz="2400" dirty="0" smtClean="0"/>
              <a:t>. </a:t>
            </a:r>
            <a:r>
              <a:rPr lang="tr-TR" sz="2400" dirty="0"/>
              <a:t>Çok kaliteli alt 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tr-TR" sz="2400" dirty="0" smtClean="0"/>
              <a:t>üstyapı </a:t>
            </a:r>
            <a:r>
              <a:rPr lang="tr-TR" sz="2400" dirty="0"/>
              <a:t>gereksinimlerine gerek duyduğundan planlama diğer turizm türlerine göre </a:t>
            </a:r>
            <a:r>
              <a:rPr lang="tr-TR" sz="2400" dirty="0" smtClean="0"/>
              <a:t>çok</a:t>
            </a:r>
            <a:r>
              <a:rPr lang="en-US" sz="2400" dirty="0" smtClean="0"/>
              <a:t> </a:t>
            </a:r>
            <a:r>
              <a:rPr lang="tr-TR" sz="2400" dirty="0" smtClean="0"/>
              <a:t>daha önemli</a:t>
            </a:r>
            <a:r>
              <a:rPr lang="en-US" sz="2400" dirty="0" err="1" smtClean="0"/>
              <a:t>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51755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</TotalTime>
  <Words>449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İyon Toplantı Odası</vt:lpstr>
      <vt:lpstr>KONGRE TURİZMİNİN GELİŞİM NEDENLERİ</vt:lpstr>
      <vt:lpstr>PowerPoint Sunusu</vt:lpstr>
      <vt:lpstr>TALEP AÇISINDAN </vt:lpstr>
      <vt:lpstr>ARZ AÇISINDAN</vt:lpstr>
      <vt:lpstr>ARZ AÇISINDAN</vt:lpstr>
      <vt:lpstr>Kongre Turizmi İyi Bir Tanıtım Aracı</vt:lpstr>
      <vt:lpstr>Kongreler Yüksek Teknolojiye İhtiyaç Duyuyor</vt:lpstr>
      <vt:lpstr>Kongreler Yüksek Teknolojiye İhtiyaç Duyuyor</vt:lpstr>
      <vt:lpstr>Pazarlama Çok Önemli</vt:lpstr>
      <vt:lpstr>Pazarlama Çok Önemli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8</cp:revision>
  <dcterms:created xsi:type="dcterms:W3CDTF">2020-09-16T15:14:07Z</dcterms:created>
  <dcterms:modified xsi:type="dcterms:W3CDTF">2020-09-16T15:41:09Z</dcterms:modified>
</cp:coreProperties>
</file>