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6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E9462EF3-3C4F-43EE-ACEE-D4B806740EA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43B39-165A-4B68-AA5C-581F5336313C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C8C57-33F9-4259-AC4F-0E3F5BEC9B94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8772B-8FA2-401F-A0A1-A59855EDBC3E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D5BDE-5A90-4611-82E9-0FC5746D30C5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DA17D-0BEA-4E76-A7FC-F7C188BC48D1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9AC7D-18CA-4236-82B9-D75EB1D66EAE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300E-C023-45CD-A0BE-EDB7A8C6EA8B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20EAD-E369-4933-8469-ED7764B56A1B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C0EF2-9919-473B-8215-8616BAF10692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72EB-AC54-4713-BFC2-BEB621108C6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5A0C-791E-4545-B787-F98AD45CD761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6B77-F4F4-4427-AC4F-9A623798AD82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790C-34EB-4565-8437-CACF4CDB7822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4C11-22B8-4A4E-8126-B3AF6B948A8E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D06B6-C816-4861-964D-15A98395707D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1A8AB-EA7C-4B1B-9D73-E2551851FABE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90786BE5-D2A3-4BF0-8B30-D7403E61B3DC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KONGRE TURİZMİNİN GELİŞİM NEDENLERİ</a:t>
            </a:r>
          </a:p>
        </p:txBody>
      </p:sp>
      <p:sp>
        <p:nvSpPr>
          <p:cNvPr id="2051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2363331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Pazarlama Çok Önemli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sz="2400" dirty="0"/>
              <a:t>Türkiye’nin, uluslararası kongre pastasından daha fazla pay </a:t>
            </a:r>
            <a:r>
              <a:rPr lang="tr-TR" sz="2400" dirty="0" smtClean="0"/>
              <a:t>alabilmesi</a:t>
            </a:r>
            <a:r>
              <a:rPr lang="en-US" sz="2400" dirty="0" smtClean="0"/>
              <a:t> </a:t>
            </a:r>
            <a:r>
              <a:rPr lang="tr-TR" sz="2400" dirty="0" smtClean="0"/>
              <a:t>için</a:t>
            </a:r>
            <a:r>
              <a:rPr lang="tr-TR" sz="2400" dirty="0"/>
              <a:t>;</a:t>
            </a:r>
          </a:p>
          <a:p>
            <a:pPr algn="just">
              <a:lnSpc>
                <a:spcPct val="150000"/>
              </a:lnSpc>
            </a:pPr>
            <a:r>
              <a:rPr lang="tr-TR" sz="2400" dirty="0" smtClean="0"/>
              <a:t>Yeni </a:t>
            </a:r>
            <a:r>
              <a:rPr lang="tr-TR" sz="2400" dirty="0"/>
              <a:t>kongre </a:t>
            </a:r>
            <a:r>
              <a:rPr lang="tr-TR" sz="2400" dirty="0" smtClean="0"/>
              <a:t>merkezlerine</a:t>
            </a:r>
            <a:r>
              <a:rPr lang="en-US" sz="2400" dirty="0" smtClean="0"/>
              <a:t>,</a:t>
            </a:r>
            <a:endParaRPr lang="tr-TR" sz="2400" dirty="0"/>
          </a:p>
          <a:p>
            <a:pPr algn="just">
              <a:lnSpc>
                <a:spcPct val="150000"/>
              </a:lnSpc>
            </a:pPr>
            <a:r>
              <a:rPr lang="tr-TR" sz="2400" dirty="0" smtClean="0"/>
              <a:t>Tanıtım </a:t>
            </a:r>
            <a:r>
              <a:rPr lang="tr-TR" sz="2400" dirty="0"/>
              <a:t>ve pazarlama açısından teknik ve finansal </a:t>
            </a:r>
            <a:r>
              <a:rPr lang="tr-TR" sz="2400" dirty="0" smtClean="0"/>
              <a:t>desteğe</a:t>
            </a:r>
            <a:r>
              <a:rPr lang="en-US" sz="2400" dirty="0" smtClean="0"/>
              <a:t>,</a:t>
            </a:r>
            <a:endParaRPr lang="tr-TR" sz="2400" dirty="0"/>
          </a:p>
          <a:p>
            <a:pPr algn="just">
              <a:lnSpc>
                <a:spcPct val="150000"/>
              </a:lnSpc>
            </a:pPr>
            <a:r>
              <a:rPr lang="tr-TR" sz="2400" dirty="0" smtClean="0"/>
              <a:t>Kongre </a:t>
            </a:r>
            <a:r>
              <a:rPr lang="tr-TR" sz="2400" dirty="0"/>
              <a:t>turizmine yönelik iyi bir planlama sistemine ihtiyacı </a:t>
            </a:r>
            <a:r>
              <a:rPr lang="tr-TR" sz="2400" dirty="0" smtClean="0"/>
              <a:t>var</a:t>
            </a:r>
            <a:r>
              <a:rPr lang="en-US" sz="2400" dirty="0" smtClean="0"/>
              <a:t>dır.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8882329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Yusuf </a:t>
            </a:r>
            <a:r>
              <a:rPr lang="tr-TR" dirty="0" err="1"/>
              <a:t>Aymankuy</a:t>
            </a:r>
            <a:r>
              <a:rPr lang="tr-TR" dirty="0"/>
              <a:t>, 1996,‘Kongre Turizminin Gelişimi ve Türkiye’de Kongre Turizmi’, Turizmde Seçme Makaleler: 24  Turizm Geliştir ve Eğitim Vakfı, 37, İSTANBUL,S.17-32</a:t>
            </a:r>
          </a:p>
          <a:p>
            <a:r>
              <a:rPr lang="tr-TR" dirty="0"/>
              <a:t>Yusuf Aymankuy,1997, ‘Türkiye’de Geliştirilebilir Turizm Şekli Olarak Kongre Turizmi ve İzmir İl Merkezi Örnek Uygulaması’, Balıkesir </a:t>
            </a:r>
            <a:r>
              <a:rPr lang="tr-TR" dirty="0" err="1"/>
              <a:t>Üniversitesi,Sosyal</a:t>
            </a:r>
            <a:r>
              <a:rPr lang="tr-TR" dirty="0"/>
              <a:t> Bilimler Enstitüsü Doktora Tezi, BALIKESİR (Yayınlanmış)</a:t>
            </a:r>
          </a:p>
          <a:p>
            <a:r>
              <a:rPr lang="tr-TR" dirty="0" err="1"/>
              <a:t>Beykan</a:t>
            </a:r>
            <a:r>
              <a:rPr lang="tr-TR" dirty="0"/>
              <a:t> Çizel,1999, ‘Kongre Turizmi, Kongre Organizasyonu ve Antalya Bölgesinin Kongre Turizmi </a:t>
            </a:r>
            <a:r>
              <a:rPr lang="tr-TR" dirty="0" err="1"/>
              <a:t>Potansiyeli,Sorunları</a:t>
            </a:r>
            <a:r>
              <a:rPr lang="tr-TR" dirty="0"/>
              <a:t> ve Gelecekteki Beklentilerine Yönelik Araştırma’ , Akdeniz Üniversitesi, Sosyal Bilimler Enstitüsü Yüksek Lisans Tezi, ANTALYA (Yayınlanmamış)</a:t>
            </a:r>
          </a:p>
          <a:p>
            <a:r>
              <a:rPr lang="tr-TR" dirty="0"/>
              <a:t>Özen Dallı, 1996, 1996 ‘Kongre Turizmi İle İlgili İstatistikler’, Turizmde Seçme Makaleler:24 </a:t>
            </a:r>
            <a:r>
              <a:rPr lang="tr-TR" dirty="0" err="1"/>
              <a:t>Tugev</a:t>
            </a:r>
            <a:r>
              <a:rPr lang="tr-TR" dirty="0"/>
              <a:t> Yayını,No:37 İSTANBUL,S.60-102</a:t>
            </a:r>
          </a:p>
          <a:p>
            <a:r>
              <a:rPr lang="tr-TR" dirty="0"/>
              <a:t>İrfan Devranoğlu,1991, ‘Kongre Turizmi: İmkanlar ve Sorunları’ , TÜRSAB Dergisi, Haziran, Sayı: 15, İSTANBUL,S.11-13</a:t>
            </a:r>
          </a:p>
          <a:p>
            <a:r>
              <a:rPr lang="tr-TR" dirty="0"/>
              <a:t>Yılmaz Özen,1997, ‘Kongre Turizmi ve Kongre Organizasyonları Tekniği’ , TÜRSAB  Yayınları, ANKARA</a:t>
            </a:r>
          </a:p>
          <a:p>
            <a:r>
              <a:rPr lang="tr-TR" dirty="0"/>
              <a:t>TÜRSAB Ar-Ge Departmanı, Kasım </a:t>
            </a:r>
            <a:r>
              <a:rPr lang="tr-TR" dirty="0" smtClean="0"/>
              <a:t>2009</a:t>
            </a:r>
            <a:r>
              <a:rPr lang="en-US" dirty="0"/>
              <a:t>, </a:t>
            </a:r>
            <a:r>
              <a:rPr lang="en-US" dirty="0" err="1"/>
              <a:t>Dünya’da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Türkiye’de</a:t>
            </a:r>
            <a:r>
              <a:rPr lang="en-US" dirty="0"/>
              <a:t> </a:t>
            </a:r>
            <a:r>
              <a:rPr lang="en-US" dirty="0" err="1"/>
              <a:t>Kongre</a:t>
            </a:r>
            <a:r>
              <a:rPr lang="en-US" dirty="0"/>
              <a:t> </a:t>
            </a:r>
            <a:r>
              <a:rPr lang="en-US"/>
              <a:t>Turizmi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3458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3213101"/>
            <a:ext cx="8229600" cy="2913063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tr-TR" altLang="tr-TR" dirty="0" smtClean="0"/>
              <a:t>		</a:t>
            </a:r>
            <a:r>
              <a:rPr lang="tr-TR" altLang="tr-TR" sz="2400" dirty="0" smtClean="0"/>
              <a:t>Kongre turizminin gelişimini sağlayan sebeplerin çoğu turizmin gelişmesini sağlayan sebeplerle benzerlik göstermektedir. </a:t>
            </a:r>
          </a:p>
        </p:txBody>
      </p:sp>
    </p:spTree>
    <p:extLst>
      <p:ext uri="{BB962C8B-B14F-4D97-AF65-F5344CB8AC3E}">
        <p14:creationId xmlns:p14="http://schemas.microsoft.com/office/powerpoint/2010/main" val="3607730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TALEP AÇISINDAN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2691685"/>
            <a:ext cx="8229600" cy="3434479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tr-TR" altLang="tr-TR" sz="2800" dirty="0"/>
              <a:t>Rekabet ve küreselleşme,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tr-TR" altLang="tr-TR" sz="2800" dirty="0"/>
          </a:p>
          <a:p>
            <a:pPr algn="just" eaLnBrk="1" hangingPunct="1">
              <a:lnSpc>
                <a:spcPct val="80000"/>
              </a:lnSpc>
            </a:pPr>
            <a:r>
              <a:rPr lang="tr-TR" altLang="tr-TR" sz="2800" dirty="0"/>
              <a:t>Bilimsel ve teknolojik gelişmeler ile uzmanlaşma,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tr-TR" altLang="tr-TR" sz="2800" dirty="0"/>
          </a:p>
          <a:p>
            <a:pPr algn="just" eaLnBrk="1" hangingPunct="1">
              <a:lnSpc>
                <a:spcPct val="80000"/>
              </a:lnSpc>
            </a:pPr>
            <a:r>
              <a:rPr lang="tr-TR" altLang="tr-TR" sz="2800" dirty="0"/>
              <a:t>Yeni ürünlerin tanıtımı. </a:t>
            </a:r>
          </a:p>
        </p:txBody>
      </p:sp>
    </p:spTree>
    <p:extLst>
      <p:ext uri="{BB962C8B-B14F-4D97-AF65-F5344CB8AC3E}">
        <p14:creationId xmlns:p14="http://schemas.microsoft.com/office/powerpoint/2010/main" val="1793921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1714500"/>
          </a:xfrm>
        </p:spPr>
        <p:txBody>
          <a:bodyPr/>
          <a:lstStyle/>
          <a:p>
            <a:pPr eaLnBrk="1" hangingPunct="1"/>
            <a:r>
              <a:rPr lang="tr-TR" altLang="tr-TR" smtClean="0"/>
              <a:t>ARZ AÇISINDAN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2492375"/>
            <a:ext cx="8229600" cy="3633788"/>
          </a:xfrm>
        </p:spPr>
        <p:txBody>
          <a:bodyPr>
            <a:normAutofit/>
          </a:bodyPr>
          <a:lstStyle/>
          <a:p>
            <a:pPr algn="just" eaLnBrk="1" hangingPunct="1">
              <a:defRPr/>
            </a:pPr>
            <a:r>
              <a:rPr lang="tr-TR" altLang="tr-TR" sz="2800" dirty="0"/>
              <a:t>Kongre merkezleri ve toplantı salonlarının yapılması,</a:t>
            </a:r>
          </a:p>
          <a:p>
            <a:pPr marL="0" indent="0" algn="just">
              <a:buNone/>
              <a:defRPr/>
            </a:pPr>
            <a:endParaRPr lang="tr-TR" altLang="tr-TR" sz="2800" dirty="0"/>
          </a:p>
          <a:p>
            <a:pPr algn="just" eaLnBrk="1" hangingPunct="1">
              <a:defRPr/>
            </a:pPr>
            <a:r>
              <a:rPr lang="tr-TR" altLang="tr-TR" sz="2800" dirty="0"/>
              <a:t>Bu yerlerde verilen hizmetin geliştirilmesi,</a:t>
            </a:r>
          </a:p>
          <a:p>
            <a:pPr marL="0" indent="0" algn="just">
              <a:buNone/>
              <a:defRPr/>
            </a:pPr>
            <a:endParaRPr lang="tr-TR" altLang="tr-TR" sz="2800" dirty="0"/>
          </a:p>
          <a:p>
            <a:pPr algn="just" eaLnBrk="1" hangingPunct="1">
              <a:defRPr/>
            </a:pPr>
            <a:r>
              <a:rPr lang="tr-TR" altLang="tr-TR" sz="2800" dirty="0"/>
              <a:t>Kongre bürolarının kurulması, </a:t>
            </a:r>
          </a:p>
        </p:txBody>
      </p:sp>
    </p:spTree>
    <p:extLst>
      <p:ext uri="{BB962C8B-B14F-4D97-AF65-F5344CB8AC3E}">
        <p14:creationId xmlns:p14="http://schemas.microsoft.com/office/powerpoint/2010/main" val="3071684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1714500"/>
          </a:xfrm>
        </p:spPr>
        <p:txBody>
          <a:bodyPr/>
          <a:lstStyle/>
          <a:p>
            <a:pPr eaLnBrk="1" hangingPunct="1"/>
            <a:r>
              <a:rPr lang="tr-TR" altLang="tr-TR" smtClean="0"/>
              <a:t>ARZ AÇISINDAN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2492375"/>
            <a:ext cx="8229600" cy="3633788"/>
          </a:xfrm>
        </p:spPr>
        <p:txBody>
          <a:bodyPr/>
          <a:lstStyle/>
          <a:p>
            <a:pPr algn="just" eaLnBrk="1" hangingPunct="1"/>
            <a:r>
              <a:rPr lang="tr-TR" altLang="tr-TR" sz="2800"/>
              <a:t>Kongrelerin, turlarla birleştirilerek turistik bir faaliyet haline getirilmesi.</a:t>
            </a:r>
          </a:p>
          <a:p>
            <a:pPr algn="just" eaLnBrk="1" hangingPunct="1"/>
            <a:endParaRPr lang="tr-TR" altLang="tr-TR" sz="2800"/>
          </a:p>
        </p:txBody>
      </p:sp>
    </p:spTree>
    <p:extLst>
      <p:ext uri="{BB962C8B-B14F-4D97-AF65-F5344CB8AC3E}">
        <p14:creationId xmlns:p14="http://schemas.microsoft.com/office/powerpoint/2010/main" val="1063352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Kongre Turizmi İyi Bir Tanıtım Aracı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/>
              <a:t>Kongre turizminin yararları, yalnızca katılımcı sayısı, elde edilen doğrudan gelir </a:t>
            </a:r>
            <a:r>
              <a:rPr lang="tr-TR" sz="2400" dirty="0" smtClean="0"/>
              <a:t>gibi</a:t>
            </a:r>
            <a:r>
              <a:rPr lang="en-US" sz="2400" dirty="0" smtClean="0"/>
              <a:t> </a:t>
            </a:r>
            <a:r>
              <a:rPr lang="tr-TR" sz="2400" dirty="0" smtClean="0"/>
              <a:t>rakamsal </a:t>
            </a:r>
            <a:r>
              <a:rPr lang="tr-TR" sz="2400" dirty="0"/>
              <a:t>verilerle sınırlandırılamaz. Kongre turizmi bir destinasyonu çok özel </a:t>
            </a:r>
            <a:r>
              <a:rPr lang="en-US" sz="2400" dirty="0" smtClean="0"/>
              <a:t>p</a:t>
            </a:r>
            <a:r>
              <a:rPr lang="tr-TR" sz="2400" dirty="0" smtClean="0"/>
              <a:t>azar</a:t>
            </a:r>
            <a:r>
              <a:rPr lang="en-US" sz="2400" dirty="0" smtClean="0"/>
              <a:t> </a:t>
            </a:r>
            <a:r>
              <a:rPr lang="tr-TR" sz="2400" dirty="0" err="1" smtClean="0"/>
              <a:t>segmentlerine</a:t>
            </a:r>
            <a:r>
              <a:rPr lang="tr-TR" sz="2400" dirty="0" smtClean="0"/>
              <a:t> </a:t>
            </a:r>
            <a:r>
              <a:rPr lang="tr-TR" sz="2400" dirty="0"/>
              <a:t>tanıtmada başarılı bir rol </a:t>
            </a:r>
            <a:r>
              <a:rPr lang="tr-TR" sz="2400" dirty="0" err="1" smtClean="0"/>
              <a:t>oyn</a:t>
            </a:r>
            <a:r>
              <a:rPr lang="en-US" sz="2400" dirty="0" err="1" smtClean="0"/>
              <a:t>amaktadır</a:t>
            </a:r>
            <a:r>
              <a:rPr lang="tr-TR" sz="2400" dirty="0" smtClean="0"/>
              <a:t>. </a:t>
            </a:r>
            <a:r>
              <a:rPr lang="tr-TR" sz="2400" dirty="0"/>
              <a:t>Ayrıca, bu turizm türünün </a:t>
            </a:r>
            <a:r>
              <a:rPr lang="tr-TR" sz="2400" dirty="0" smtClean="0"/>
              <a:t>uluslararası </a:t>
            </a:r>
            <a:r>
              <a:rPr lang="tr-TR" sz="2400" dirty="0"/>
              <a:t>basındaki yankıları da oldukça etkili bir tanıtım </a:t>
            </a:r>
            <a:r>
              <a:rPr lang="tr-TR" sz="2400" dirty="0" smtClean="0"/>
              <a:t>biçimi</a:t>
            </a:r>
            <a:r>
              <a:rPr lang="en-US" sz="2400" dirty="0" err="1" smtClean="0"/>
              <a:t>dir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352454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Kongreler Yüksek Teknolojiye İhtiyaç Duyuyor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/>
              <a:t>Kongre turizmi, yüksek teknolojinin kullanıldığı çok kaliteli alt ve üst yapı </a:t>
            </a:r>
            <a:r>
              <a:rPr lang="tr-TR" sz="2400" dirty="0" smtClean="0"/>
              <a:t>olanaklarının</a:t>
            </a:r>
            <a:r>
              <a:rPr lang="en-US" sz="2400" dirty="0" smtClean="0"/>
              <a:t> </a:t>
            </a:r>
            <a:r>
              <a:rPr lang="tr-TR" sz="2400" dirty="0" smtClean="0"/>
              <a:t>bulunduğu </a:t>
            </a:r>
            <a:r>
              <a:rPr lang="tr-TR" sz="2400" dirty="0"/>
              <a:t>yerlerde </a:t>
            </a:r>
            <a:r>
              <a:rPr lang="tr-TR" sz="2400" dirty="0" smtClean="0"/>
              <a:t>gelişebil</a:t>
            </a:r>
            <a:r>
              <a:rPr lang="en-US" sz="2400" dirty="0" err="1" smtClean="0"/>
              <a:t>mektedir</a:t>
            </a:r>
            <a:r>
              <a:rPr lang="tr-TR" sz="2400" dirty="0" smtClean="0"/>
              <a:t>. </a:t>
            </a:r>
            <a:r>
              <a:rPr lang="tr-TR" sz="2400" dirty="0"/>
              <a:t>Daha sonra otelin iç yapısındaki teknik </a:t>
            </a:r>
            <a:r>
              <a:rPr lang="tr-TR" sz="2400" dirty="0" smtClean="0"/>
              <a:t>detaylar</a:t>
            </a:r>
            <a:r>
              <a:rPr lang="en-US" sz="2400" dirty="0" smtClean="0"/>
              <a:t> </a:t>
            </a:r>
            <a:r>
              <a:rPr lang="tr-TR" sz="2400" dirty="0" smtClean="0"/>
              <a:t>önem kazan</a:t>
            </a:r>
            <a:r>
              <a:rPr lang="en-US" sz="2400" dirty="0" err="1" smtClean="0"/>
              <a:t>maktadır</a:t>
            </a:r>
            <a:r>
              <a:rPr lang="tr-TR" sz="2400" dirty="0" smtClean="0"/>
              <a:t>. </a:t>
            </a:r>
            <a:r>
              <a:rPr lang="tr-TR" sz="2400" dirty="0"/>
              <a:t>Ayrıca iyi bir teknik ekip ve güvenlik sistemi de bu tip </a:t>
            </a:r>
            <a:r>
              <a:rPr lang="tr-TR" sz="2400" dirty="0" smtClean="0"/>
              <a:t>turizmde</a:t>
            </a:r>
            <a:r>
              <a:rPr lang="en-US" sz="2400" dirty="0" smtClean="0"/>
              <a:t> </a:t>
            </a:r>
            <a:r>
              <a:rPr lang="tr-TR" sz="2400" dirty="0" smtClean="0"/>
              <a:t>aranan ögeler</a:t>
            </a:r>
            <a:r>
              <a:rPr lang="en-US" sz="2400" dirty="0" smtClean="0"/>
              <a:t> </a:t>
            </a:r>
            <a:r>
              <a:rPr lang="en-US" sz="2400" dirty="0" err="1" smtClean="0"/>
              <a:t>arasındadır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448024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Kongreler Yüksek Teknolojiye İhtiyaç Duyuyor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sz="2400" dirty="0"/>
              <a:t>Toplantı merkezlerinin yanı sıra, toplantının düzenlendiği kent de </a:t>
            </a:r>
            <a:r>
              <a:rPr lang="tr-TR" sz="2400" dirty="0" smtClean="0"/>
              <a:t>katılımcıların</a:t>
            </a:r>
            <a:r>
              <a:rPr lang="en-US" sz="2400" dirty="0" smtClean="0"/>
              <a:t> </a:t>
            </a:r>
            <a:r>
              <a:rPr lang="tr-TR" sz="2400" dirty="0" smtClean="0"/>
              <a:t>beklentilerine </a:t>
            </a:r>
            <a:r>
              <a:rPr lang="tr-TR" sz="2400" dirty="0"/>
              <a:t>cevap verebilecek yeterliliğe sahip </a:t>
            </a:r>
            <a:r>
              <a:rPr lang="tr-TR" sz="2400" dirty="0" smtClean="0"/>
              <a:t>olmalı</a:t>
            </a:r>
            <a:r>
              <a:rPr lang="en-US" sz="2400" dirty="0" err="1" smtClean="0"/>
              <a:t>dır</a:t>
            </a:r>
            <a:r>
              <a:rPr lang="tr-TR" sz="2400" dirty="0" smtClean="0"/>
              <a:t>. </a:t>
            </a:r>
            <a:r>
              <a:rPr lang="tr-TR" sz="2400" dirty="0"/>
              <a:t>Konaklama </a:t>
            </a:r>
            <a:r>
              <a:rPr lang="tr-TR" sz="2400" dirty="0" smtClean="0"/>
              <a:t>merkezlerinin,</a:t>
            </a:r>
            <a:r>
              <a:rPr lang="en-US" sz="2400" dirty="0" smtClean="0"/>
              <a:t> </a:t>
            </a:r>
            <a:r>
              <a:rPr lang="tr-TR" sz="2400" dirty="0" smtClean="0"/>
              <a:t>restoranların </a:t>
            </a:r>
            <a:r>
              <a:rPr lang="tr-TR" sz="2400" dirty="0"/>
              <a:t>kalitesi, ulaşımın kolay ve güvenilir bir biçimde sağlanabilmesi, </a:t>
            </a:r>
            <a:r>
              <a:rPr lang="tr-TR" sz="2400" dirty="0" smtClean="0"/>
              <a:t>şehrin</a:t>
            </a:r>
            <a:r>
              <a:rPr lang="en-US" sz="2400" dirty="0" smtClean="0"/>
              <a:t> </a:t>
            </a:r>
            <a:r>
              <a:rPr lang="tr-TR" sz="2400" dirty="0" smtClean="0"/>
              <a:t>otantik </a:t>
            </a:r>
            <a:r>
              <a:rPr lang="tr-TR" sz="2400" dirty="0"/>
              <a:t>değerlerinin korunuyor oluşu, alışveriş-eğlence merkezlerinin varlığı ya </a:t>
            </a:r>
            <a:r>
              <a:rPr lang="tr-TR" sz="2400" dirty="0" smtClean="0"/>
              <a:t>da</a:t>
            </a:r>
            <a:r>
              <a:rPr lang="en-US" sz="2400" dirty="0" smtClean="0"/>
              <a:t> </a:t>
            </a:r>
            <a:r>
              <a:rPr lang="tr-TR" sz="2400" dirty="0" smtClean="0"/>
              <a:t>kalitesi </a:t>
            </a:r>
            <a:r>
              <a:rPr lang="tr-TR" sz="2400" dirty="0"/>
              <a:t>toplantı organizatörlerinin bir kenti seçiminde önemli rol </a:t>
            </a:r>
            <a:r>
              <a:rPr lang="tr-TR" sz="2400" dirty="0" err="1" smtClean="0"/>
              <a:t>oyn</a:t>
            </a:r>
            <a:r>
              <a:rPr lang="en-US" sz="2400" dirty="0" err="1" smtClean="0"/>
              <a:t>amaktadır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167477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Pazarlama Çok Önemli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/>
              <a:t>Kongre turizminde tanıtım ve imaj çok önemli bir pazarlama </a:t>
            </a:r>
            <a:r>
              <a:rPr lang="tr-TR" sz="2400" dirty="0" smtClean="0"/>
              <a:t>unsuru</a:t>
            </a:r>
            <a:r>
              <a:rPr lang="en-US" sz="2400" dirty="0" err="1" smtClean="0"/>
              <a:t>dur</a:t>
            </a:r>
            <a:r>
              <a:rPr lang="tr-TR" sz="2400" dirty="0" smtClean="0"/>
              <a:t>. </a:t>
            </a:r>
            <a:r>
              <a:rPr lang="tr-TR" sz="2400" dirty="0"/>
              <a:t>Çok kaliteli alt </a:t>
            </a:r>
            <a:r>
              <a:rPr lang="tr-TR" sz="2400" dirty="0" smtClean="0"/>
              <a:t>ve</a:t>
            </a:r>
            <a:r>
              <a:rPr lang="en-US" sz="2400" dirty="0" smtClean="0"/>
              <a:t> </a:t>
            </a:r>
            <a:r>
              <a:rPr lang="tr-TR" sz="2400" dirty="0" smtClean="0"/>
              <a:t>üstyapı </a:t>
            </a:r>
            <a:r>
              <a:rPr lang="tr-TR" sz="2400" dirty="0"/>
              <a:t>gereksinimlerine gerek duyduğundan planlama diğer turizm türlerine göre </a:t>
            </a:r>
            <a:r>
              <a:rPr lang="tr-TR" sz="2400" dirty="0" smtClean="0"/>
              <a:t>çok</a:t>
            </a:r>
            <a:r>
              <a:rPr lang="en-US" sz="2400" dirty="0" smtClean="0"/>
              <a:t> </a:t>
            </a:r>
            <a:r>
              <a:rPr lang="tr-TR" sz="2400" dirty="0" smtClean="0"/>
              <a:t>daha önemli</a:t>
            </a:r>
            <a:r>
              <a:rPr lang="en-US" sz="2400" dirty="0" err="1" smtClean="0"/>
              <a:t>dir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5517559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24</TotalTime>
  <Words>449</Words>
  <Application>Microsoft Office PowerPoint</Application>
  <PresentationFormat>Geniş ekran</PresentationFormat>
  <Paragraphs>37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İyon Toplantı Odası</vt:lpstr>
      <vt:lpstr>KONGRE TURİZMİNİN GELİŞİM NEDENLERİ</vt:lpstr>
      <vt:lpstr>PowerPoint Sunusu</vt:lpstr>
      <vt:lpstr>TALEP AÇISINDAN </vt:lpstr>
      <vt:lpstr>ARZ AÇISINDAN</vt:lpstr>
      <vt:lpstr>ARZ AÇISINDAN</vt:lpstr>
      <vt:lpstr>Kongre Turizmi İyi Bir Tanıtım Aracı</vt:lpstr>
      <vt:lpstr>Kongreler Yüksek Teknolojiye İhtiyaç Duyuyor</vt:lpstr>
      <vt:lpstr>Kongreler Yüksek Teknolojiye İhtiyaç Duyuyor</vt:lpstr>
      <vt:lpstr>Pazarlama Çok Önemli</vt:lpstr>
      <vt:lpstr>Pazarlama Çok Önemli</vt:lpstr>
      <vt:lpstr>KAYNAKÇA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KONGRE VE FUAR YÖNETİMİ</dc:title>
  <dc:creator>Sinan</dc:creator>
  <cp:lastModifiedBy>Sinan</cp:lastModifiedBy>
  <cp:revision>8</cp:revision>
  <dcterms:created xsi:type="dcterms:W3CDTF">2020-09-16T15:14:07Z</dcterms:created>
  <dcterms:modified xsi:type="dcterms:W3CDTF">2020-09-16T15:41:09Z</dcterms:modified>
</cp:coreProperties>
</file>