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FAEA278B-DFD5-4010-B2C2-5569A8106D9B}"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6CDF358-A000-4780-98C0-002F4F9B30D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AEA278B-DFD5-4010-B2C2-5569A8106D9B}"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6CDF358-A000-4780-98C0-002F4F9B30D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AEA278B-DFD5-4010-B2C2-5569A8106D9B}"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6CDF358-A000-4780-98C0-002F4F9B30D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AEA278B-DFD5-4010-B2C2-5569A8106D9B}"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6CDF358-A000-4780-98C0-002F4F9B30D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EA278B-DFD5-4010-B2C2-5569A8106D9B}"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6CDF358-A000-4780-98C0-002F4F9B30D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FAEA278B-DFD5-4010-B2C2-5569A8106D9B}"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6CDF358-A000-4780-98C0-002F4F9B30D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FAEA278B-DFD5-4010-B2C2-5569A8106D9B}" type="datetimeFigureOut">
              <a:rPr lang="tr-TR" smtClean="0"/>
              <a:t>16.02.2020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6CDF358-A000-4780-98C0-002F4F9B30D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FAEA278B-DFD5-4010-B2C2-5569A8106D9B}" type="datetimeFigureOut">
              <a:rPr lang="tr-TR" smtClean="0"/>
              <a:t>16.02.2020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6CDF358-A000-4780-98C0-002F4F9B30D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A278B-DFD5-4010-B2C2-5569A8106D9B}" type="datetimeFigureOut">
              <a:rPr lang="tr-TR" smtClean="0"/>
              <a:t>16.02.2020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6CDF358-A000-4780-98C0-002F4F9B30D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EA278B-DFD5-4010-B2C2-5569A8106D9B}"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6CDF358-A000-4780-98C0-002F4F9B30D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EA278B-DFD5-4010-B2C2-5569A8106D9B}"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6CDF358-A000-4780-98C0-002F4F9B30D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EA278B-DFD5-4010-B2C2-5569A8106D9B}" type="datetimeFigureOut">
              <a:rPr lang="tr-TR" smtClean="0"/>
              <a:t>16.02.2020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CDF358-A000-4780-98C0-002F4F9B30D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 SAĞLIĞI VE GÜVENLİĞİ</a:t>
            </a:r>
            <a:br>
              <a:rPr lang="tr-TR" dirty="0" smtClean="0"/>
            </a:br>
            <a:endParaRPr lang="tr-TR" dirty="0"/>
          </a:p>
        </p:txBody>
      </p:sp>
      <p:sp>
        <p:nvSpPr>
          <p:cNvPr id="3" name="Subtitle 2"/>
          <p:cNvSpPr>
            <a:spLocks noGrp="1"/>
          </p:cNvSpPr>
          <p:nvPr>
            <p:ph type="subTitle" idx="1"/>
          </p:nvPr>
        </p:nvSpPr>
        <p:spPr/>
        <p:txBody>
          <a:bodyPr/>
          <a:lstStyle/>
          <a:p>
            <a:r>
              <a:rPr lang="tr-TR" dirty="0" smtClean="0"/>
              <a:t>ÖĞR. GÖR. DR. CİHAN SERHAT KART</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RİSK YÖNETİMİ</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Risk Yönetim Gereksinimleri: </a:t>
            </a:r>
          </a:p>
          <a:p>
            <a:r>
              <a:rPr lang="tr-TR" dirty="0" smtClean="0"/>
              <a:t>Diğer risklerde olduğu gibi, İş Sağlığı ve İş Güvenliği’nin yönetimi için, bir risk yönetimi yaklaşımının kabulü ve bunun yönetimce taahüdü gerekir. Yetki ve sorumluluklar tanımlanmalı ve kaynaklar tahsis edilmelidir.</a:t>
            </a:r>
          </a:p>
          <a:p>
            <a:r>
              <a:rPr lang="tr-TR" dirty="0" smtClean="0"/>
              <a:t> Organizasyonel risk yönetim felsefesinin geliştirilmesi ve organizasyon içinde her seviyede risk bilinci için üst yönetimin desteği zorunludur. Riskin çok sayıdaki kaynakları pek çok alan üzerinde etkili olacaktır. Örneğin iş emniyeti, üretim, kalite, çevre arasında var olan bu yakın ilişkiler bir firmanın ününe ve finansal durumuna etki eder. Bir çeşit riskin yönetimi üzerindeki kararlar bu yüzden, diğer alanlar içindeki fayda ve maliyetleri hesaba katmayı gerektirir.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RİSK YÖNETİMİ</a:t>
            </a:r>
            <a:endParaRPr lang="tr-TR" dirty="0"/>
          </a:p>
        </p:txBody>
      </p:sp>
      <p:sp>
        <p:nvSpPr>
          <p:cNvPr id="3" name="Content Placeholder 2"/>
          <p:cNvSpPr>
            <a:spLocks noGrp="1"/>
          </p:cNvSpPr>
          <p:nvPr>
            <p:ph idx="1"/>
          </p:nvPr>
        </p:nvSpPr>
        <p:spPr/>
        <p:txBody>
          <a:bodyPr>
            <a:normAutofit fontScale="92500" lnSpcReduction="20000"/>
          </a:bodyPr>
          <a:lstStyle/>
          <a:p>
            <a:pPr algn="just"/>
            <a:r>
              <a:rPr lang="tr-TR" dirty="0" smtClean="0"/>
              <a:t> Organizasyonun ve ona ait risklerin yönetimi için İş Sağlığı ve Güvenliği risk yönetimi birleştirilmiş bütün sistemin bir parçası olmalıdır. Genel olarak risk yönetimi için yöntemler ve özellikle İş Sağlığı ve Güvenliği riski, diğer planlama ve yönetim aktiveteleri ile birleştirilmelidir. Risk yönetimi süreçlerinin uyduğu veya karşılıklı etkilendiği diğer bir yönetim sistemi için, İş Sağlığı ve İş Güvenliği Yönetim Sistemi ve diğer yönetim sisteminin süreci birleştirilir. Böylece kaynakların gereksiz olarak tekrar tekrar kullanımı önlenecektir(Özkılınç, 2005). </a:t>
            </a:r>
          </a:p>
          <a:p>
            <a:pPr algn="just"/>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Risk Yönetim Kültürü:</a:t>
            </a:r>
            <a:endParaRPr lang="tr-TR" dirty="0"/>
          </a:p>
        </p:txBody>
      </p:sp>
      <p:sp>
        <p:nvSpPr>
          <p:cNvPr id="3" name="Content Placeholder 2"/>
          <p:cNvSpPr>
            <a:spLocks noGrp="1"/>
          </p:cNvSpPr>
          <p:nvPr>
            <p:ph idx="1"/>
          </p:nvPr>
        </p:nvSpPr>
        <p:spPr/>
        <p:txBody>
          <a:bodyPr>
            <a:normAutofit fontScale="92500"/>
          </a:bodyPr>
          <a:lstStyle/>
          <a:p>
            <a:pPr algn="just"/>
            <a:r>
              <a:rPr lang="tr-TR" dirty="0" smtClean="0"/>
              <a:t>İş Sağlığı ve Güvenliği yönetimi, yalnızca üst yönetimin sorumluluğunda olmayıp, müdürlerin her birini veya firma danışmanlarını veya İş Sağlığı ve Güvenliği Uzmanları ile tüm çalışanları işin içine sokar. </a:t>
            </a:r>
          </a:p>
          <a:p>
            <a:pPr algn="just"/>
            <a:r>
              <a:rPr lang="tr-TR" dirty="0" smtClean="0"/>
              <a:t>Organizasyonel öncellikleri belirleyen üst yönetimden, bir kazayı veya potansiyel tehlikeyi gözlemleyebilecek işçiye kadar herkesi kapsar ve taahhüdünü gerektirir(Özkılınç, 2005)</a:t>
            </a:r>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ETKİN BİR RİSK YÖNETİMİ KÜLTÜRÜ İÇİN GEREKLİ OLANLAR</a:t>
            </a:r>
            <a:endParaRPr lang="tr-TR" dirty="0"/>
          </a:p>
        </p:txBody>
      </p:sp>
      <p:sp>
        <p:nvSpPr>
          <p:cNvPr id="3" name="Content Placeholder 2"/>
          <p:cNvSpPr>
            <a:spLocks noGrp="1"/>
          </p:cNvSpPr>
          <p:nvPr>
            <p:ph idx="1"/>
          </p:nvPr>
        </p:nvSpPr>
        <p:spPr/>
        <p:txBody>
          <a:bodyPr>
            <a:normAutofit fontScale="85000" lnSpcReduction="20000"/>
          </a:bodyPr>
          <a:lstStyle/>
          <a:p>
            <a:pPr algn="just"/>
            <a:r>
              <a:rPr lang="tr-TR" dirty="0" smtClean="0"/>
              <a:t>Etkin bir risk yönetimi kültürüne sahip olmak demek, insanların içinde birlikte çalışabilecekleri ve herhangi bir kayıp olmadan önce potansiyel problemleri tanıyabilecekleri ve bunları ortadan kaldırabilecekleri proaktif bir yaklaşıma sahip olmaları demektir. Etkin bir “İş Sağlığı ve Güvenliği Risk Yönetim Kültürü” için herkesin buna gerçekten inanması gerekir. İş emniyeti önceliği hakkında yönetimden gelen istikrar sinyalleri, tehliklerin ve risklerin kontrol edilmesi ve tanınması için önemlidir. Uygun bir “İş Emniyeti Kültürü” nü başarmak için, bir organizasyonun risklere karşı sahip olacaği genel davranış biçiminin büyük önemi vardır(Özkılınç, 2005). </a:t>
            </a:r>
          </a:p>
          <a:p>
            <a:pPr algn="just"/>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Risk Yönetim yöntemi</a:t>
            </a:r>
            <a:endParaRPr lang="tr-TR" dirty="0"/>
          </a:p>
        </p:txBody>
      </p:sp>
      <p:sp>
        <p:nvSpPr>
          <p:cNvPr id="3" name="Content Placeholder 2"/>
          <p:cNvSpPr>
            <a:spLocks noGrp="1"/>
          </p:cNvSpPr>
          <p:nvPr>
            <p:ph idx="1"/>
          </p:nvPr>
        </p:nvSpPr>
        <p:spPr/>
        <p:txBody>
          <a:bodyPr/>
          <a:lstStyle/>
          <a:p>
            <a:pPr algn="just"/>
            <a:r>
              <a:rPr lang="tr-TR" dirty="0" smtClean="0"/>
              <a:t>risk tanımlaması, analizi, değerlendirmesi, muamelesi, izlenmesi ve iletişimi çerçevesinin tesisi görevlerine yönetim politikalarının, prosedürlerinin ve tatbikatlarının uygulanmasıdır.(AS/NZS 4360)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Stratejik seviyede İş Sağlığı ve Güvenliği Yönetimi</a:t>
            </a:r>
            <a:endParaRPr lang="tr-TR" dirty="0"/>
          </a:p>
        </p:txBody>
      </p:sp>
      <p:sp>
        <p:nvSpPr>
          <p:cNvPr id="3" name="Content Placeholder 2"/>
          <p:cNvSpPr>
            <a:spLocks noGrp="1"/>
          </p:cNvSpPr>
          <p:nvPr>
            <p:ph idx="1"/>
          </p:nvPr>
        </p:nvSpPr>
        <p:spPr/>
        <p:txBody>
          <a:bodyPr>
            <a:normAutofit fontScale="77500" lnSpcReduction="20000"/>
          </a:bodyPr>
          <a:lstStyle/>
          <a:p>
            <a:pPr algn="just"/>
            <a:r>
              <a:rPr lang="tr-TR" dirty="0" smtClean="0"/>
              <a:t>İş Sağlığı ve Güvenliği riskerinin bir organizasyonu nasıl etkileyeceğini, misyonunu ve amaçlarını ihtive eder. İş sağlığı ve Güvenliği Risk Yönetiminin stratejik seviyede uygulanması ile; </a:t>
            </a:r>
          </a:p>
          <a:p>
            <a:pPr algn="just"/>
            <a:r>
              <a:rPr lang="tr-TR" dirty="0" smtClean="0"/>
              <a:t>• Organizasyonun İş Sağlığı ve Güvenliği politikası ve yönetim sisteminin yaratılması veya güncellenmesi,</a:t>
            </a:r>
          </a:p>
          <a:p>
            <a:pPr algn="just"/>
            <a:r>
              <a:rPr lang="tr-TR" dirty="0" smtClean="0"/>
              <a:t> • Bir risk temeline dayanan yaklaşımla, organizasyon için stratejik planlamanın üstlenilmesini, </a:t>
            </a:r>
          </a:p>
          <a:p>
            <a:pPr algn="just"/>
            <a:r>
              <a:rPr lang="tr-TR" dirty="0" smtClean="0"/>
              <a:t>• Risk yönetim kavramı içinde risk değerlendirme yönteminin belirlenmesini,</a:t>
            </a:r>
          </a:p>
          <a:p>
            <a:pPr algn="just"/>
            <a:r>
              <a:rPr lang="tr-TR" dirty="0" smtClean="0"/>
              <a:t> • İş Sağlığı ve Güvenliği risk kabülü kriterini ayarlamayı, • Toplum beklentilerinin karşılanabilirliği sağlanır(Özkılınç, 2005)</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Operasyonel risk yönetimi</a:t>
            </a:r>
            <a:endParaRPr lang="tr-TR" dirty="0"/>
          </a:p>
        </p:txBody>
      </p:sp>
      <p:sp>
        <p:nvSpPr>
          <p:cNvPr id="3" name="Content Placeholder 2"/>
          <p:cNvSpPr>
            <a:spLocks noGrp="1"/>
          </p:cNvSpPr>
          <p:nvPr>
            <p:ph idx="1"/>
          </p:nvPr>
        </p:nvSpPr>
        <p:spPr/>
        <p:txBody>
          <a:bodyPr>
            <a:normAutofit fontScale="92500" lnSpcReduction="20000"/>
          </a:bodyPr>
          <a:lstStyle/>
          <a:p>
            <a:pPr algn="just"/>
            <a:r>
              <a:rPr lang="tr-TR" dirty="0" smtClean="0"/>
              <a:t>bir organizasyonun sürekliliğe dayanan karaların verilmesini ve organizasyonun gün be gün aktivitelerinin birleştirilmesini ihtiva eder. İş Sağlığı ve Güvenliği Risk Yönetiminin operasyonel seviyede uygulanması ile; </a:t>
            </a:r>
          </a:p>
          <a:p>
            <a:pPr algn="just"/>
            <a:r>
              <a:rPr lang="tr-TR" dirty="0" smtClean="0"/>
              <a:t>• Organizasyonun öncelikle dikkat gerektiren alanlarını veya İş Sağlığı ve Güvenliği risklerinin genel alanlarını tanımlamak için İş Sağlığı ve Güvenliği risklerinin bir ön incelemesinin yapılması, </a:t>
            </a:r>
          </a:p>
          <a:p>
            <a:pPr algn="just"/>
            <a:r>
              <a:rPr lang="tr-TR" dirty="0" smtClean="0"/>
              <a:t>• İşçilerin katılımı ile belli risklerin yönetimi, </a:t>
            </a:r>
          </a:p>
          <a:p>
            <a:pPr algn="just"/>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Operasyonel risk yönetimi</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Belirli bir proje veya alan içinde İş Sağlığı ve Güvenliği risklerinin yönetimi,</a:t>
            </a:r>
          </a:p>
          <a:p>
            <a:pPr>
              <a:buNone/>
            </a:pPr>
            <a:r>
              <a:rPr lang="tr-TR" dirty="0" smtClean="0"/>
              <a:t> • İş Sağlığı ve Güvenliği temeli üzerinde değişik yöntemler ve techizat arasında seçim yapılabilmesi,</a:t>
            </a:r>
          </a:p>
          <a:p>
            <a:pPr>
              <a:buNone/>
            </a:pPr>
            <a:r>
              <a:rPr lang="tr-TR" dirty="0" smtClean="0"/>
              <a:t> • Amaçları başarmak için İş Sağlığı ve İş Güvenliği risklerini minimize ederek yeni projelerin planlanması, • İstenmeyen bir kazanın muhtemel yansıması ile ilgili acil planların sağlaması,</a:t>
            </a:r>
          </a:p>
          <a:p>
            <a:pPr>
              <a:buNone/>
            </a:pPr>
            <a:r>
              <a:rPr lang="tr-TR" dirty="0" smtClean="0"/>
              <a:t> • Nizamnameler veya organizasyonel risk kabul kriterleri veya standartlarına uygunluğun belirlenmesi, • İş Sağlığı ve Güvenliği raporlamasına yardım için </a:t>
            </a:r>
            <a:r>
              <a:rPr lang="tr-TR" smtClean="0"/>
              <a:t>bilgi sağlanır(Özkılınç, 2005).</a:t>
            </a:r>
            <a:endParaRPr lang="tr-TR" dirty="0" smtClean="0"/>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640</Words>
  <Application>Microsoft Office PowerPoint</Application>
  <PresentationFormat>On-screen Show (4:3)</PresentationFormat>
  <Paragraphs>30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İŞ SAĞLIĞI VE GÜVENLİĞİ </vt:lpstr>
      <vt:lpstr>RİSK YÖNETİMİ</vt:lpstr>
      <vt:lpstr>RİSK YÖNETİMİ</vt:lpstr>
      <vt:lpstr>Risk Yönetim Kültürü:</vt:lpstr>
      <vt:lpstr>ETKİN BİR RİSK YÖNETİMİ KÜLTÜRÜ İÇİN GEREKLİ OLANLAR</vt:lpstr>
      <vt:lpstr>Risk Yönetim yöntemi</vt:lpstr>
      <vt:lpstr>Stratejik seviyede İş Sağlığı ve Güvenliği Yönetimi</vt:lpstr>
      <vt:lpstr>Operasyonel risk yönetimi</vt:lpstr>
      <vt:lpstr>Operasyonel risk yönetimi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SAĞLIĞI VE GÜVENLİĞİ</dc:title>
  <dc:creator>Tuğba&amp;Cihan</dc:creator>
  <cp:lastModifiedBy>Tuğba&amp;Cihan</cp:lastModifiedBy>
  <cp:revision>2</cp:revision>
  <dcterms:created xsi:type="dcterms:W3CDTF">2020-02-16T16:37:27Z</dcterms:created>
  <dcterms:modified xsi:type="dcterms:W3CDTF">2020-02-16T16:50:17Z</dcterms:modified>
</cp:coreProperties>
</file>