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7" r:id="rId14"/>
    <p:sldId id="268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01.12.2014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1643050"/>
            <a:ext cx="8686800" cy="2143140"/>
          </a:xfrm>
        </p:spPr>
        <p:txBody>
          <a:bodyPr>
            <a:normAutofit/>
          </a:bodyPr>
          <a:lstStyle/>
          <a:p>
            <a:r>
              <a:rPr lang="tr-TR" sz="7200" b="1" smtClean="0"/>
              <a:t>glukosinolatlar</a:t>
            </a:r>
            <a:endParaRPr lang="tr-TR" sz="7200" b="1" dirty="0"/>
          </a:p>
        </p:txBody>
      </p:sp>
      <p:pic>
        <p:nvPicPr>
          <p:cNvPr id="1026" name="Picture 2" descr="C:\Users\user\Downloads\brokoli-fayd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6190"/>
            <a:ext cx="407670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GlukosinolatlarIn</a:t>
            </a:r>
            <a:r>
              <a:rPr lang="tr-TR" sz="2400" dirty="0" smtClean="0"/>
              <a:t>  </a:t>
            </a:r>
            <a:r>
              <a:rPr lang="tr-TR" sz="2400" dirty="0" err="1" smtClean="0"/>
              <a:t>saĞlIk</a:t>
            </a:r>
            <a:r>
              <a:rPr lang="tr-TR" sz="2400" dirty="0" smtClean="0"/>
              <a:t>  </a:t>
            </a:r>
            <a:r>
              <a:rPr lang="tr-TR" sz="2400" dirty="0" err="1" smtClean="0"/>
              <a:t>açIsIndan</a:t>
            </a:r>
            <a:r>
              <a:rPr lang="tr-TR" sz="2400" dirty="0" smtClean="0"/>
              <a:t>  önemi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/>
              <a:t>      Bugün  özellikle  </a:t>
            </a:r>
            <a:r>
              <a:rPr lang="tr-TR" sz="2400" b="1" dirty="0" err="1" smtClean="0"/>
              <a:t>Cruciferae</a:t>
            </a:r>
            <a:r>
              <a:rPr lang="tr-TR" sz="2400" b="1" dirty="0" smtClean="0"/>
              <a:t>  familyasında  yer alan sebzelerdeki  bu  aktif  bileşenlerin  tıbbi  özelliklerini ortaya koyan  birçok çalışma mevcuttur.  Bu </a:t>
            </a:r>
            <a:r>
              <a:rPr lang="tr-TR" sz="2400" b="1" dirty="0" err="1" smtClean="0"/>
              <a:t>biyoaktif</a:t>
            </a:r>
            <a:r>
              <a:rPr lang="tr-TR" sz="2400" b="1" dirty="0" smtClean="0"/>
              <a:t> bileşenlerin sağlık açısından  hem olumlu </a:t>
            </a:r>
            <a:r>
              <a:rPr lang="tr-TR" sz="2400" b="1" dirty="0" err="1" smtClean="0"/>
              <a:t>hemde</a:t>
            </a:r>
            <a:r>
              <a:rPr lang="tr-TR" sz="2400" b="1" dirty="0" smtClean="0"/>
              <a:t> olumsuz  özellikleri bulundurması  bu bileşen  grubu üzerine çok fazla sayıda araştırma  yapılmasına neden olmuştur.</a:t>
            </a:r>
            <a:endParaRPr lang="tr-TR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/>
              <a:t>Guatrojenik</a:t>
            </a:r>
            <a:r>
              <a:rPr lang="tr-TR" sz="2400" b="1" dirty="0" smtClean="0"/>
              <a:t>  etki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sz="2400" b="1" dirty="0" err="1" smtClean="0"/>
              <a:t>Cruciferae</a:t>
            </a:r>
            <a:r>
              <a:rPr lang="tr-TR" sz="2400" b="1" dirty="0" smtClean="0"/>
              <a:t>  familyasına  ait  bitkilerde  bulunan doğal ‘</a:t>
            </a:r>
            <a:r>
              <a:rPr lang="tr-TR" sz="2400" b="1" dirty="0" err="1" smtClean="0"/>
              <a:t>tiyoglukozitler</a:t>
            </a:r>
            <a:r>
              <a:rPr lang="tr-TR" sz="2400" b="1" dirty="0" smtClean="0"/>
              <a:t>’,  </a:t>
            </a:r>
            <a:r>
              <a:rPr lang="tr-TR" sz="2400" b="1" dirty="0" err="1" smtClean="0"/>
              <a:t>guatrojen</a:t>
            </a:r>
            <a:r>
              <a:rPr lang="tr-TR" sz="2400" b="1" dirty="0" smtClean="0"/>
              <a:t> maddelerin temel  kaynağıdır. Nitekim,  parçalanma  ürünü  olan  </a:t>
            </a:r>
            <a:r>
              <a:rPr lang="tr-TR" sz="2400" b="1" dirty="0" err="1" smtClean="0"/>
              <a:t>tiyosiyanat</a:t>
            </a:r>
            <a:r>
              <a:rPr lang="tr-TR" sz="2400" b="1" dirty="0" smtClean="0"/>
              <a:t> iyonu,  </a:t>
            </a:r>
            <a:r>
              <a:rPr lang="tr-TR" sz="2400" b="1" dirty="0" err="1" smtClean="0"/>
              <a:t>tiroiddeki</a:t>
            </a:r>
            <a:r>
              <a:rPr lang="tr-TR" sz="2400" b="1" dirty="0" smtClean="0"/>
              <a:t> iyot konsantrasyonunu  düşürmektedir. </a:t>
            </a:r>
            <a:r>
              <a:rPr lang="tr-TR" sz="2400" b="1" dirty="0" err="1" smtClean="0"/>
              <a:t>Tiyosiyanat</a:t>
            </a:r>
            <a:r>
              <a:rPr lang="tr-TR" sz="2400" b="1" dirty="0" smtClean="0"/>
              <a:t>  iyonu, </a:t>
            </a:r>
            <a:r>
              <a:rPr lang="tr-TR" sz="2400" b="1" dirty="0" err="1" smtClean="0"/>
              <a:t>iyotun</a:t>
            </a:r>
            <a:r>
              <a:rPr lang="tr-TR" sz="2400" b="1" dirty="0" smtClean="0"/>
              <a:t>  rekabetçisi  olup  fareler  üzerinde  yapılan bir araştırmada  beslenmede iyot miktarının  arttırılması  ile </a:t>
            </a:r>
            <a:r>
              <a:rPr lang="tr-TR" sz="2400" b="1" dirty="0" err="1" smtClean="0"/>
              <a:t>guatrojenik</a:t>
            </a:r>
            <a:r>
              <a:rPr lang="tr-TR" sz="2400" b="1" dirty="0" smtClean="0"/>
              <a:t>  etkinin azaldığı saptanmıştır. </a:t>
            </a:r>
          </a:p>
          <a:p>
            <a:pPr>
              <a:buNone/>
            </a:pPr>
            <a:r>
              <a:rPr lang="tr-TR" sz="2400" b="1" dirty="0" smtClean="0"/>
              <a:t>       Temelde insanlarda da yukarıda değinilen hidroliz ürünlerinin </a:t>
            </a:r>
            <a:r>
              <a:rPr lang="tr-TR" sz="2400" b="1" dirty="0" err="1" smtClean="0"/>
              <a:t>guatrojenik</a:t>
            </a:r>
            <a:r>
              <a:rPr lang="tr-TR" sz="2400" b="1" dirty="0" smtClean="0"/>
              <a:t> etkilerinin olması olasılığına karşın , </a:t>
            </a:r>
            <a:r>
              <a:rPr lang="tr-TR" sz="2400" b="1" dirty="0" err="1" smtClean="0"/>
              <a:t>epidemiolojik</a:t>
            </a:r>
            <a:r>
              <a:rPr lang="tr-TR" sz="2400" b="1" dirty="0" smtClean="0"/>
              <a:t> olarak yeterli  kanıt söz konusu değildir.  Örneğin  yetişkin bir  insanın  günde 150g   </a:t>
            </a:r>
            <a:r>
              <a:rPr lang="tr-TR" sz="2400" b="1" dirty="0" err="1" smtClean="0"/>
              <a:t>brüksel</a:t>
            </a:r>
            <a:r>
              <a:rPr lang="tr-TR" sz="2400" b="1" dirty="0" smtClean="0"/>
              <a:t>  lahanası  yemesi durumunda, </a:t>
            </a:r>
            <a:r>
              <a:rPr lang="tr-TR" sz="2400" b="1" dirty="0" err="1" smtClean="0"/>
              <a:t>tiroid</a:t>
            </a:r>
            <a:r>
              <a:rPr lang="tr-TR" sz="2400" b="1" dirty="0" smtClean="0"/>
              <a:t> hormonlarının düzeyi  üzerine  herhangi  bir  etkisinin  olmadığı  görülmüştür.</a:t>
            </a:r>
            <a:endParaRPr lang="tr-TR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err="1" smtClean="0"/>
              <a:t>Antikarsinojenik</a:t>
            </a:r>
            <a:r>
              <a:rPr lang="tr-TR" sz="2400" b="1" dirty="0" smtClean="0"/>
              <a:t> etkileri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       Bugüne  kadar  </a:t>
            </a:r>
            <a:r>
              <a:rPr lang="tr-TR" sz="2400" b="1" dirty="0" err="1" smtClean="0"/>
              <a:t>glukosinolatların</a:t>
            </a:r>
            <a:r>
              <a:rPr lang="tr-TR" sz="2400" b="1" dirty="0" smtClean="0"/>
              <a:t>  </a:t>
            </a:r>
            <a:r>
              <a:rPr lang="tr-TR" sz="2400" b="1" dirty="0" err="1" smtClean="0"/>
              <a:t>antikarsinojenik</a:t>
            </a:r>
            <a:r>
              <a:rPr lang="tr-TR" sz="2400" b="1" dirty="0" smtClean="0"/>
              <a:t> etkileri üzerine birçok  araştırma  gerçekleştirilmiştir. Dünya Kanser Araştırma Fonu,   kanser ve beslenmeyi konu alan derlemesinde,   </a:t>
            </a:r>
            <a:r>
              <a:rPr lang="tr-TR" sz="2400" b="1" dirty="0" err="1" smtClean="0"/>
              <a:t>Cruciferous</a:t>
            </a:r>
            <a:r>
              <a:rPr lang="tr-TR" sz="2400" b="1" dirty="0" smtClean="0"/>
              <a:t>  sebzeleri ile zengin   bir diyetle beslenmenin özellikle kolon,  rektum,  </a:t>
            </a:r>
            <a:r>
              <a:rPr lang="tr-TR" sz="2400" b="1" dirty="0" err="1" smtClean="0"/>
              <a:t>tiroid</a:t>
            </a:r>
            <a:r>
              <a:rPr lang="tr-TR" sz="2400" b="1" dirty="0" smtClean="0"/>
              <a:t>,  akciğer, pankreas,  prostat,  deri,  mide kanserlerine karşı  koruyucu etkisi olduğunu  bildirmiştir.</a:t>
            </a:r>
          </a:p>
          <a:p>
            <a:pPr>
              <a:buNone/>
            </a:pPr>
            <a:endParaRPr lang="tr-T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4400" dirty="0" smtClean="0"/>
              <a:t>          </a:t>
            </a:r>
            <a:r>
              <a:rPr lang="tr-TR" sz="4400" b="1" dirty="0" err="1" smtClean="0"/>
              <a:t>Wattenberg</a:t>
            </a:r>
            <a:r>
              <a:rPr lang="tr-TR" sz="4400" b="1" dirty="0" smtClean="0"/>
              <a:t> </a:t>
            </a:r>
            <a:r>
              <a:rPr lang="tr-TR" sz="4400" b="1" dirty="0" smtClean="0"/>
              <a:t>,  (Ulusal </a:t>
            </a:r>
            <a:r>
              <a:rPr lang="tr-TR" sz="4400" b="1" dirty="0" smtClean="0"/>
              <a:t>K</a:t>
            </a:r>
            <a:r>
              <a:rPr lang="tr-TR" sz="4400" b="1" dirty="0" smtClean="0"/>
              <a:t>anser </a:t>
            </a:r>
            <a:r>
              <a:rPr lang="tr-TR" sz="4400" b="1" dirty="0" err="1" smtClean="0"/>
              <a:t>E</a:t>
            </a:r>
            <a:r>
              <a:rPr lang="tr-TR" sz="4400" b="1" dirty="0" err="1" smtClean="0"/>
              <a:t>ntstitüsü</a:t>
            </a:r>
            <a:r>
              <a:rPr lang="tr-TR" sz="4400" b="1" dirty="0" smtClean="0"/>
              <a:t> Dergisi-1977) </a:t>
            </a:r>
            <a:r>
              <a:rPr lang="tr-TR" sz="4400" b="1" dirty="0" smtClean="0"/>
              <a:t>fareler  üzerinde  yaptığı  araştırmada  </a:t>
            </a:r>
            <a:r>
              <a:rPr lang="tr-TR" sz="4400" b="1" dirty="0" err="1" smtClean="0"/>
              <a:t>karsinojen</a:t>
            </a:r>
            <a:r>
              <a:rPr lang="tr-TR" sz="4400" b="1" dirty="0" smtClean="0"/>
              <a:t> (DMBA-7,12-</a:t>
            </a:r>
            <a:r>
              <a:rPr lang="tr-TR" sz="4400" b="1" dirty="0" err="1" smtClean="0"/>
              <a:t>dimetilbenzil</a:t>
            </a:r>
            <a:r>
              <a:rPr lang="tr-TR" sz="4400" b="1" dirty="0" smtClean="0"/>
              <a:t>(a)</a:t>
            </a:r>
            <a:r>
              <a:rPr lang="tr-TR" sz="4400" b="1" dirty="0" err="1" smtClean="0"/>
              <a:t>antrasen</a:t>
            </a:r>
            <a:r>
              <a:rPr lang="tr-TR" sz="4400" b="1" dirty="0" smtClean="0"/>
              <a:t>)  uygulamasından  önce  </a:t>
            </a:r>
            <a:r>
              <a:rPr lang="tr-TR" sz="4400" b="1" dirty="0" err="1" smtClean="0"/>
              <a:t>glukotropaelin</a:t>
            </a:r>
            <a:r>
              <a:rPr lang="tr-TR" sz="4400" b="1" dirty="0" smtClean="0"/>
              <a:t>  </a:t>
            </a:r>
            <a:r>
              <a:rPr lang="tr-TR" sz="4400" b="1" dirty="0" err="1" smtClean="0"/>
              <a:t>glukosinolatların</a:t>
            </a:r>
            <a:r>
              <a:rPr lang="tr-TR" sz="4400" b="1" dirty="0" smtClean="0"/>
              <a:t>   parçalanma  ürünü  olan  </a:t>
            </a:r>
            <a:r>
              <a:rPr lang="tr-TR" sz="4400" b="1" dirty="0" err="1" smtClean="0"/>
              <a:t>benzil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izotiyosiyanatın</a:t>
            </a:r>
            <a:r>
              <a:rPr lang="tr-TR" sz="4400" b="1" dirty="0" smtClean="0"/>
              <a:t>, ağız  yoluyla  verildiğinde  meme  tümörü  indüksiyonunu  önlediğini  bildirmiştir.  Yine  </a:t>
            </a:r>
            <a:r>
              <a:rPr lang="tr-TR" sz="4400" b="1" dirty="0" err="1" smtClean="0"/>
              <a:t>benzil</a:t>
            </a:r>
            <a:r>
              <a:rPr lang="tr-TR" sz="4400" b="1" dirty="0" smtClean="0"/>
              <a:t>  ve  2-</a:t>
            </a:r>
            <a:r>
              <a:rPr lang="tr-TR" sz="4400" b="1" dirty="0" err="1" smtClean="0"/>
              <a:t>feniletil</a:t>
            </a:r>
            <a:r>
              <a:rPr lang="tr-TR" sz="4400" b="1" dirty="0" smtClean="0"/>
              <a:t>  </a:t>
            </a:r>
            <a:r>
              <a:rPr lang="tr-TR" sz="4400" b="1" dirty="0" err="1" smtClean="0"/>
              <a:t>izotiyosiyanatın</a:t>
            </a:r>
            <a:r>
              <a:rPr lang="tr-TR" sz="4400" b="1" dirty="0" smtClean="0"/>
              <a:t>  mide  tümörünü  </a:t>
            </a:r>
            <a:r>
              <a:rPr lang="tr-TR" sz="4400" b="1" dirty="0" err="1" smtClean="0"/>
              <a:t>inhibe</a:t>
            </a:r>
            <a:r>
              <a:rPr lang="tr-TR" sz="4400" b="1" dirty="0" smtClean="0"/>
              <a:t>  ettiği  saptanırken,  </a:t>
            </a:r>
            <a:r>
              <a:rPr lang="tr-TR" sz="4400" b="1" dirty="0" err="1" smtClean="0"/>
              <a:t>benzil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tiyosiyanatın</a:t>
            </a:r>
            <a:r>
              <a:rPr lang="tr-TR" sz="4400" b="1" dirty="0" smtClean="0"/>
              <a:t>  herhangi bir etkisi  görülmemiştir.  Bu etki </a:t>
            </a:r>
            <a:r>
              <a:rPr lang="tr-TR" sz="4400" b="1" dirty="0" err="1" smtClean="0"/>
              <a:t>karsinojenin</a:t>
            </a:r>
            <a:r>
              <a:rPr lang="tr-TR" sz="4400" b="1" dirty="0" smtClean="0"/>
              <a:t> aktivasyonunun  önlenmesinden  kaynaklanmakta,  kanser  oluşumunun başlangıç  aşaması   olan DNA  </a:t>
            </a:r>
            <a:r>
              <a:rPr lang="tr-TR" sz="4400" b="1" dirty="0" err="1" smtClean="0"/>
              <a:t>zararlanması</a:t>
            </a:r>
            <a:r>
              <a:rPr lang="tr-TR" sz="4400" b="1" dirty="0" smtClean="0"/>
              <a:t>  </a:t>
            </a:r>
            <a:r>
              <a:rPr lang="tr-TR" sz="4400" b="1" dirty="0" err="1" smtClean="0"/>
              <a:t>bloklanmaktadır</a:t>
            </a:r>
            <a:r>
              <a:rPr lang="tr-TR" sz="4400" b="1" dirty="0" smtClean="0"/>
              <a:t>. Dolayısıyla  kimyasal  </a:t>
            </a:r>
            <a:r>
              <a:rPr lang="tr-TR" sz="4400" b="1" dirty="0" err="1" smtClean="0"/>
              <a:t>karsinojenden</a:t>
            </a:r>
            <a:r>
              <a:rPr lang="tr-TR" sz="4400" b="1" dirty="0" smtClean="0"/>
              <a:t>  önce veya  o  anda  verildiğinde  indükleyici  tümörlere  karşı  koruyucu  etkiye  sahip  bu  maddeler, “</a:t>
            </a:r>
            <a:r>
              <a:rPr lang="tr-TR" sz="4400" b="1" dirty="0" err="1" smtClean="0">
                <a:solidFill>
                  <a:srgbClr val="FF0000"/>
                </a:solidFill>
              </a:rPr>
              <a:t>bloklama</a:t>
            </a:r>
            <a:r>
              <a:rPr lang="tr-TR" sz="4400" b="1" dirty="0" smtClean="0">
                <a:solidFill>
                  <a:srgbClr val="FF0000"/>
                </a:solidFill>
              </a:rPr>
              <a:t> ajanları</a:t>
            </a:r>
            <a:r>
              <a:rPr lang="tr-TR" sz="4400" b="1" dirty="0" smtClean="0"/>
              <a:t>”  olarak  adlandırılmaktadır.  Buna  karşılık  bu </a:t>
            </a:r>
            <a:r>
              <a:rPr lang="tr-TR" sz="4400" b="1" dirty="0" err="1" smtClean="0"/>
              <a:t>biyoaktif</a:t>
            </a:r>
            <a:r>
              <a:rPr lang="tr-TR" sz="4400" b="1" dirty="0" smtClean="0"/>
              <a:t>  bileşenler  </a:t>
            </a:r>
            <a:r>
              <a:rPr lang="tr-TR" sz="4400" b="1" dirty="0" err="1" smtClean="0"/>
              <a:t>karsinojen</a:t>
            </a:r>
            <a:r>
              <a:rPr lang="tr-TR" sz="4400" b="1" dirty="0" smtClean="0"/>
              <a:t>  metabolizması  tamamlandıktan  sonra verildiğinde  de kanser  oluşumunu  </a:t>
            </a:r>
            <a:r>
              <a:rPr lang="tr-TR" sz="4400" b="1" dirty="0" err="1" smtClean="0"/>
              <a:t>inhibe</a:t>
            </a:r>
            <a:r>
              <a:rPr lang="tr-TR" sz="4400" b="1" dirty="0" smtClean="0"/>
              <a:t>  ederse  “</a:t>
            </a:r>
            <a:r>
              <a:rPr lang="tr-TR" sz="4400" b="1" dirty="0" smtClean="0">
                <a:solidFill>
                  <a:srgbClr val="FF0000"/>
                </a:solidFill>
              </a:rPr>
              <a:t>baskılama ajanları</a:t>
            </a:r>
            <a:r>
              <a:rPr lang="tr-TR" sz="4400" b="1" dirty="0" smtClean="0"/>
              <a:t>” olarak   nitelendirilmektedir</a:t>
            </a:r>
            <a:r>
              <a:rPr lang="tr-TR" sz="3800" b="1" dirty="0" smtClean="0"/>
              <a:t>.</a:t>
            </a:r>
            <a:endParaRPr lang="tr-TR" sz="3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5678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</a:t>
            </a:r>
            <a:r>
              <a:rPr lang="tr-TR" b="1" dirty="0" smtClean="0"/>
              <a:t>KAYNAKÇA :</a:t>
            </a:r>
          </a:p>
          <a:p>
            <a:pPr>
              <a:buNone/>
            </a:pPr>
            <a:r>
              <a:rPr lang="tr-TR" b="1" dirty="0" smtClean="0"/>
              <a:t> </a:t>
            </a:r>
            <a:r>
              <a:rPr lang="tr-TR" b="1" dirty="0" smtClean="0"/>
              <a:t>  </a:t>
            </a:r>
            <a:r>
              <a:rPr lang="tr-TR" dirty="0" smtClean="0"/>
              <a:t>&gt;</a:t>
            </a:r>
            <a:r>
              <a:rPr lang="tr-TR" b="1" dirty="0" smtClean="0"/>
              <a:t> </a:t>
            </a:r>
            <a:r>
              <a:rPr lang="tr-TR" sz="2000" b="1" dirty="0" smtClean="0"/>
              <a:t>ARTICLE: </a:t>
            </a:r>
            <a:r>
              <a:rPr lang="tr-TR" sz="2000" dirty="0" err="1" smtClean="0"/>
              <a:t>Glucosinlate</a:t>
            </a:r>
            <a:r>
              <a:rPr lang="tr-TR" sz="2000" dirty="0" smtClean="0"/>
              <a:t> </a:t>
            </a:r>
            <a:r>
              <a:rPr lang="tr-TR" sz="2000" dirty="0" err="1" smtClean="0"/>
              <a:t>metabolism</a:t>
            </a:r>
            <a:r>
              <a:rPr lang="tr-TR" sz="2000" dirty="0" smtClean="0"/>
              <a:t>, </a:t>
            </a:r>
            <a:r>
              <a:rPr lang="tr-TR" sz="2000" dirty="0" err="1" smtClean="0"/>
              <a:t>functionality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breeding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improvement</a:t>
            </a:r>
            <a:r>
              <a:rPr lang="tr-TR" sz="2000" dirty="0" smtClean="0"/>
              <a:t> of </a:t>
            </a:r>
            <a:r>
              <a:rPr lang="tr-TR" sz="2000" dirty="0" err="1" smtClean="0"/>
              <a:t>Brassicaceae</a:t>
            </a:r>
            <a:r>
              <a:rPr lang="tr-TR" sz="2000" dirty="0" smtClean="0"/>
              <a:t> </a:t>
            </a:r>
            <a:r>
              <a:rPr lang="tr-TR" sz="2000" dirty="0" err="1" smtClean="0"/>
              <a:t>vegetables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    &gt; </a:t>
            </a:r>
            <a:r>
              <a:rPr lang="tr-TR" sz="2000" dirty="0" err="1" smtClean="0"/>
              <a:t>Macleod</a:t>
            </a:r>
            <a:r>
              <a:rPr lang="tr-TR" sz="2000" dirty="0" smtClean="0"/>
              <a:t> AJ, </a:t>
            </a:r>
            <a:r>
              <a:rPr lang="tr-TR" sz="2000" dirty="0" err="1" smtClean="0"/>
              <a:t>Macleod</a:t>
            </a:r>
            <a:r>
              <a:rPr lang="tr-TR" sz="2000" dirty="0" smtClean="0"/>
              <a:t> G. 1968. </a:t>
            </a:r>
            <a:r>
              <a:rPr lang="tr-TR" sz="2000" dirty="0" err="1" smtClean="0"/>
              <a:t>Volatiles</a:t>
            </a:r>
            <a:r>
              <a:rPr lang="tr-TR" sz="2000" dirty="0" smtClean="0"/>
              <a:t> of </a:t>
            </a:r>
            <a:r>
              <a:rPr lang="tr-TR" sz="2000" dirty="0" err="1" smtClean="0"/>
              <a:t>cooked</a:t>
            </a:r>
            <a:r>
              <a:rPr lang="tr-TR" sz="2000" dirty="0" smtClean="0"/>
              <a:t> </a:t>
            </a:r>
            <a:r>
              <a:rPr lang="tr-TR" sz="2000" dirty="0" err="1" smtClean="0"/>
              <a:t>cabbege</a:t>
            </a:r>
            <a:r>
              <a:rPr lang="tr-TR" sz="2000" dirty="0" smtClean="0"/>
              <a:t> J. </a:t>
            </a:r>
            <a:r>
              <a:rPr lang="tr-TR" sz="2000" dirty="0" err="1" smtClean="0"/>
              <a:t>Sci</a:t>
            </a:r>
            <a:r>
              <a:rPr lang="tr-TR" sz="2000" dirty="0" smtClean="0"/>
              <a:t>. </a:t>
            </a:r>
            <a:r>
              <a:rPr lang="tr-TR" sz="2000" dirty="0" err="1" smtClean="0"/>
              <a:t>Food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Agric</a:t>
            </a:r>
            <a:r>
              <a:rPr lang="tr-TR" sz="2000" dirty="0" smtClean="0"/>
              <a:t>., 19, 273-277</a:t>
            </a:r>
          </a:p>
          <a:p>
            <a:pPr>
              <a:buNone/>
            </a:pPr>
            <a:r>
              <a:rPr lang="tr-TR" sz="2400" dirty="0" smtClean="0"/>
              <a:t>   &gt; </a:t>
            </a:r>
            <a:r>
              <a:rPr lang="en-US" sz="2000" dirty="0" smtClean="0"/>
              <a:t>Wattenberg LW. 1977. Inhibition of carcinogenic effects of </a:t>
            </a:r>
            <a:r>
              <a:rPr lang="en-US" sz="2000" dirty="0" err="1" smtClean="0"/>
              <a:t>polycylic</a:t>
            </a:r>
            <a:r>
              <a:rPr lang="en-US" sz="2000" dirty="0" smtClean="0"/>
              <a:t> hydrocarbons by benzyl </a:t>
            </a:r>
            <a:r>
              <a:rPr lang="en-US" sz="2000" dirty="0" err="1" smtClean="0"/>
              <a:t>isothiocyanate</a:t>
            </a:r>
            <a:r>
              <a:rPr lang="en-US" sz="2000" dirty="0" smtClean="0"/>
              <a:t> and </a:t>
            </a:r>
            <a:r>
              <a:rPr lang="en-US" sz="2000" dirty="0" smtClean="0"/>
              <a:t>related</a:t>
            </a:r>
            <a:r>
              <a:rPr lang="tr-TR" sz="2000" dirty="0" smtClean="0"/>
              <a:t> </a:t>
            </a:r>
            <a:r>
              <a:rPr lang="en-US" sz="2000" dirty="0" smtClean="0"/>
              <a:t>compounds</a:t>
            </a:r>
            <a:r>
              <a:rPr lang="en-US" sz="2000" dirty="0" smtClean="0"/>
              <a:t>. Journal of the National Cancer </a:t>
            </a:r>
            <a:r>
              <a:rPr lang="tr-TR" sz="2000" dirty="0" err="1" smtClean="0"/>
              <a:t>Institute</a:t>
            </a:r>
            <a:r>
              <a:rPr lang="tr-TR" sz="2000" dirty="0" smtClean="0"/>
              <a:t>, 58, </a:t>
            </a:r>
            <a:r>
              <a:rPr lang="tr-TR" sz="2000" dirty="0" smtClean="0"/>
              <a:t>395-398</a:t>
            </a:r>
          </a:p>
          <a:p>
            <a:pPr>
              <a:buNone/>
            </a:pPr>
            <a:r>
              <a:rPr lang="tr-TR" sz="2000" dirty="0" smtClean="0"/>
              <a:t> </a:t>
            </a:r>
            <a:r>
              <a:rPr lang="tr-TR" sz="2000" dirty="0" smtClean="0"/>
              <a:t>   &gt; </a:t>
            </a:r>
            <a:r>
              <a:rPr lang="en-US" sz="2000" dirty="0" smtClean="0"/>
              <a:t>Fenwick GR, Haney RK, Mullin WJ. 1983. </a:t>
            </a:r>
            <a:r>
              <a:rPr lang="en-US" sz="2000" dirty="0" err="1" smtClean="0"/>
              <a:t>Glucosinolates</a:t>
            </a:r>
            <a:r>
              <a:rPr lang="en-US" sz="2000" dirty="0" smtClean="0"/>
              <a:t> and their breakdown products in food and food plants. </a:t>
            </a:r>
            <a:r>
              <a:rPr lang="en-US" sz="2000" dirty="0" err="1" smtClean="0"/>
              <a:t>Crict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 smtClean="0"/>
              <a:t>Rev</a:t>
            </a:r>
            <a:r>
              <a:rPr lang="en-US" sz="2000" dirty="0" smtClean="0"/>
              <a:t>. Food Sci. </a:t>
            </a:r>
            <a:r>
              <a:rPr lang="en-US" sz="2000" dirty="0" err="1" smtClean="0"/>
              <a:t>Nutr</a:t>
            </a:r>
            <a:r>
              <a:rPr lang="en-US" sz="2000" dirty="0" smtClean="0"/>
              <a:t>. 18, </a:t>
            </a:r>
            <a:r>
              <a:rPr lang="en-US" sz="2000" dirty="0" smtClean="0"/>
              <a:t>123-201</a:t>
            </a: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    &gt;</a:t>
            </a:r>
            <a:r>
              <a:rPr lang="en-US" sz="2000" dirty="0" smtClean="0"/>
              <a:t>World </a:t>
            </a:r>
            <a:r>
              <a:rPr lang="en-US" sz="2000" dirty="0" smtClean="0"/>
              <a:t>Cancer Research Fund. 1997. Food, Nutrition and the Prevention of Cancer: a Global Perspective, </a:t>
            </a:r>
            <a:r>
              <a:rPr lang="en-US" sz="2000" dirty="0" smtClean="0"/>
              <a:t>American</a:t>
            </a:r>
            <a:r>
              <a:rPr lang="tr-TR" sz="2000" smtClean="0"/>
              <a:t>  </a:t>
            </a:r>
            <a:r>
              <a:rPr lang="en-US" sz="2000" smtClean="0"/>
              <a:t>Institute </a:t>
            </a:r>
            <a:r>
              <a:rPr lang="en-US" sz="2000" dirty="0" smtClean="0"/>
              <a:t>of Cancer Research, Washington,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tr-T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          </a:t>
            </a:r>
            <a:r>
              <a:rPr lang="tr-TR" sz="4400" b="1" dirty="0" smtClean="0"/>
              <a:t>TEŞEKKÜRLER</a:t>
            </a:r>
            <a:r>
              <a:rPr lang="tr-TR" dirty="0" smtClean="0"/>
              <a:t>..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000" b="1" i="1" dirty="0" smtClean="0"/>
              <a:t>         </a:t>
            </a:r>
            <a:r>
              <a:rPr lang="tr-TR" sz="2400" b="1" dirty="0" smtClean="0"/>
              <a:t>İlk kez 17. yüzyılın başlarında tanımlanan </a:t>
            </a:r>
            <a:r>
              <a:rPr lang="tr-TR" sz="2400" b="1" dirty="0" err="1" smtClean="0"/>
              <a:t>glukosinolatlar</a:t>
            </a:r>
            <a:r>
              <a:rPr lang="tr-TR" sz="2400" b="1" dirty="0" smtClean="0"/>
              <a:t>, lahana, brokoli karnabahar gibi </a:t>
            </a:r>
            <a:r>
              <a:rPr lang="tr-TR" sz="2400" b="1" dirty="0" err="1" smtClean="0"/>
              <a:t>Brassica</a:t>
            </a:r>
            <a:r>
              <a:rPr lang="tr-TR" sz="2400" b="1" dirty="0" smtClean="0"/>
              <a:t> sebzelerinin kendilerine has  keskin tat ve kokularından sorumlu olan, yapılarında azot ve kükürt bulunduran ikincil bitki </a:t>
            </a:r>
            <a:r>
              <a:rPr lang="tr-TR" sz="2400" b="1" dirty="0" err="1" smtClean="0"/>
              <a:t>metabolitleridir</a:t>
            </a:r>
            <a:r>
              <a:rPr lang="tr-TR" sz="2400" b="1" dirty="0" smtClean="0"/>
              <a:t>.</a:t>
            </a:r>
          </a:p>
          <a:p>
            <a:pPr>
              <a:buNone/>
            </a:pPr>
            <a:r>
              <a:rPr lang="tr-TR" sz="2400" b="1" dirty="0" smtClean="0"/>
              <a:t>        Bu bileşen grubunun yapısında </a:t>
            </a:r>
            <a:r>
              <a:rPr lang="el-GR" sz="2400" b="1" dirty="0" smtClean="0"/>
              <a:t>β-</a:t>
            </a:r>
            <a:r>
              <a:rPr lang="tr-TR" sz="2400" b="1" dirty="0" smtClean="0"/>
              <a:t>D-</a:t>
            </a:r>
            <a:r>
              <a:rPr lang="tr-TR" sz="2400" b="1" dirty="0" err="1" smtClean="0"/>
              <a:t>tiyoglukoz</a:t>
            </a:r>
            <a:r>
              <a:rPr lang="tr-TR" sz="2400" b="1" dirty="0" smtClean="0"/>
              <a:t> grubu, </a:t>
            </a:r>
            <a:r>
              <a:rPr lang="tr-TR" sz="2400" b="1" dirty="0" err="1" smtClean="0"/>
              <a:t>sülfonlanmış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oksim</a:t>
            </a:r>
            <a:r>
              <a:rPr lang="tr-TR" sz="2400" b="1" dirty="0" smtClean="0"/>
              <a:t> grubu ve </a:t>
            </a:r>
            <a:r>
              <a:rPr lang="tr-TR" sz="2400" b="1" dirty="0" err="1" smtClean="0"/>
              <a:t>metionin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triptofan</a:t>
            </a:r>
            <a:r>
              <a:rPr lang="tr-TR" sz="2400" b="1" dirty="0" smtClean="0"/>
              <a:t> veya </a:t>
            </a:r>
            <a:r>
              <a:rPr lang="tr-TR" sz="2400" b="1" dirty="0" err="1" smtClean="0"/>
              <a:t>fenilalanin’den</a:t>
            </a:r>
            <a:r>
              <a:rPr lang="tr-TR" sz="2400" b="1" dirty="0" smtClean="0"/>
              <a:t> türemiş bir yan zincir söz konusudur. Buradaki R yan zinciri, oldukça değişken </a:t>
            </a:r>
            <a:r>
              <a:rPr lang="tr-TR" sz="2400" b="1" dirty="0" err="1" smtClean="0"/>
              <a:t>yapidaki</a:t>
            </a:r>
            <a:r>
              <a:rPr lang="tr-TR" sz="2400" b="1" dirty="0" smtClean="0"/>
              <a:t> alifatik, aromatik veya </a:t>
            </a:r>
            <a:r>
              <a:rPr lang="tr-TR" sz="2400" b="1" dirty="0" err="1" smtClean="0"/>
              <a:t>heterosiklik</a:t>
            </a:r>
            <a:r>
              <a:rPr lang="tr-TR" sz="2400" b="1" dirty="0" smtClean="0"/>
              <a:t> yapıdaki amino asitten  türemiştir. Yan zincirdeki küçük bir değişiklik, farklı </a:t>
            </a:r>
            <a:r>
              <a:rPr lang="tr-TR" sz="2400" b="1" dirty="0" err="1" smtClean="0"/>
              <a:t>glukosinolatların</a:t>
            </a:r>
            <a:r>
              <a:rPr lang="tr-TR" sz="2400" b="1" dirty="0" smtClean="0"/>
              <a:t> oluşumuna neden olmaktadır. Bu </a:t>
            </a:r>
            <a:r>
              <a:rPr lang="tr-TR" sz="2400" b="1" dirty="0" err="1" smtClean="0"/>
              <a:t>değikliklik</a:t>
            </a:r>
            <a:r>
              <a:rPr lang="tr-TR" sz="2400" b="1" dirty="0" smtClean="0"/>
              <a:t> sonucu bugün 100’den fazla üyesi olan büyük bir bileşik grubu oluşmuştur.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dirty="0" smtClean="0"/>
              <a:t>      </a:t>
            </a:r>
            <a:r>
              <a:rPr lang="tr-TR" sz="2400" b="1" dirty="0" err="1" smtClean="0"/>
              <a:t>Glukosinolatlar</a:t>
            </a:r>
            <a:r>
              <a:rPr lang="tr-TR" sz="2400" b="1" dirty="0" smtClean="0"/>
              <a:t>  suda  çözünebilir,  </a:t>
            </a:r>
            <a:r>
              <a:rPr lang="tr-TR" sz="2400" b="1" dirty="0" err="1" smtClean="0"/>
              <a:t>anyonik</a:t>
            </a:r>
            <a:r>
              <a:rPr lang="tr-TR" sz="2400" b="1" dirty="0" smtClean="0"/>
              <a:t>,  uçucu olmayan ve ısıya  karşı  stabil bileşiklerdir.  </a:t>
            </a:r>
            <a:r>
              <a:rPr lang="tr-TR" sz="2400" b="1" dirty="0" err="1" smtClean="0"/>
              <a:t>Enzimatik</a:t>
            </a:r>
            <a:r>
              <a:rPr lang="tr-TR" sz="2400" b="1" dirty="0" smtClean="0"/>
              <a:t>  parçalanmaya uğramış  bu  başlangıç  bileşenlerinin  direkt  olarak  önemli  bir biyolojik  aktiviteye  sahip  olduğuna  inanılmamaktadır. </a:t>
            </a:r>
          </a:p>
          <a:p>
            <a:pPr>
              <a:buNone/>
            </a:pPr>
            <a:r>
              <a:rPr lang="tr-TR" sz="2400" b="1" dirty="0" smtClean="0"/>
              <a:t>        Bitki dokusu kesme,  doğrama,  çiğneme  gibi  çeşitli işlemlerle  parçalandığında  veya  zedelendiğinde </a:t>
            </a:r>
            <a:r>
              <a:rPr lang="tr-TR" sz="2400" b="1" dirty="0" err="1" smtClean="0"/>
              <a:t>glukosinolatlar</a:t>
            </a:r>
            <a:r>
              <a:rPr lang="tr-TR" sz="2400" b="1" dirty="0" smtClean="0"/>
              <a:t>,  dokuda  doğal  olarak  bulunan  </a:t>
            </a:r>
            <a:r>
              <a:rPr lang="tr-TR" sz="2400" b="1" dirty="0" err="1" smtClean="0"/>
              <a:t>endojen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mirosinaz</a:t>
            </a:r>
            <a:r>
              <a:rPr lang="tr-TR" sz="2400" b="1" dirty="0" smtClean="0"/>
              <a:t>   tarafından hidrolize edilmekte  ve  bu parçalanma sonucunda  D-</a:t>
            </a:r>
            <a:r>
              <a:rPr lang="tr-TR" sz="2400" b="1" dirty="0" err="1" smtClean="0"/>
              <a:t>glukoz</a:t>
            </a:r>
            <a:r>
              <a:rPr lang="tr-TR" sz="2400" b="1" dirty="0" smtClean="0"/>
              <a:t>  ve  </a:t>
            </a:r>
            <a:r>
              <a:rPr lang="tr-TR" sz="2400" b="1" dirty="0" err="1" smtClean="0"/>
              <a:t>aglikan</a:t>
            </a:r>
            <a:r>
              <a:rPr lang="tr-TR" sz="2400" b="1" dirty="0" smtClean="0"/>
              <a:t> yapı oluşmaktadır; </a:t>
            </a:r>
            <a:r>
              <a:rPr lang="tr-TR" sz="2400" b="1" dirty="0" err="1" smtClean="0"/>
              <a:t>pH</a:t>
            </a:r>
            <a:r>
              <a:rPr lang="tr-TR" sz="2400" b="1" dirty="0" smtClean="0"/>
              <a:t>, depolama koşulları,  sıcaklık  ve  neme  bağlı  olarak </a:t>
            </a:r>
            <a:r>
              <a:rPr lang="tr-TR" sz="2400" b="1" dirty="0" err="1" smtClean="0"/>
              <a:t>izotiyosiyanatlar</a:t>
            </a:r>
            <a:r>
              <a:rPr lang="tr-TR" sz="2400" b="1" dirty="0" smtClean="0"/>
              <a:t>,  </a:t>
            </a:r>
            <a:r>
              <a:rPr lang="tr-TR" sz="2400" b="1" dirty="0" err="1" smtClean="0"/>
              <a:t>tiyosiyanatlar</a:t>
            </a:r>
            <a:r>
              <a:rPr lang="tr-TR" sz="2400" b="1" dirty="0" smtClean="0"/>
              <a:t>,  </a:t>
            </a:r>
            <a:r>
              <a:rPr lang="tr-TR" sz="2400" b="1" dirty="0" err="1" smtClean="0"/>
              <a:t>nitriller</a:t>
            </a:r>
            <a:r>
              <a:rPr lang="tr-TR" sz="2400" b="1" dirty="0" smtClean="0"/>
              <a:t>,  </a:t>
            </a:r>
            <a:r>
              <a:rPr lang="tr-TR" sz="2400" b="1" dirty="0" err="1" smtClean="0"/>
              <a:t>oksazolidin</a:t>
            </a:r>
            <a:r>
              <a:rPr lang="tr-TR" sz="2400" b="1" dirty="0" smtClean="0"/>
              <a:t>-2-</a:t>
            </a:r>
            <a:r>
              <a:rPr lang="tr-TR" sz="2400" b="1" dirty="0" err="1" smtClean="0"/>
              <a:t>tiyonlar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hidroksinitriller</a:t>
            </a:r>
            <a:r>
              <a:rPr lang="tr-TR" sz="2400" b="1" dirty="0" smtClean="0"/>
              <a:t>,  </a:t>
            </a:r>
            <a:r>
              <a:rPr lang="tr-TR" sz="2400" b="1" dirty="0" err="1" smtClean="0"/>
              <a:t>epitiyonitriller</a:t>
            </a:r>
            <a:r>
              <a:rPr lang="tr-TR" sz="2400" b="1" dirty="0" smtClean="0"/>
              <a:t>  gibi  aroma  bileşenleri oluşmaktadır.</a:t>
            </a:r>
          </a:p>
          <a:p>
            <a:pPr>
              <a:buNone/>
            </a:pP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/>
              <a:t>       </a:t>
            </a:r>
            <a:r>
              <a:rPr lang="tr-TR" sz="2400" b="1" dirty="0" err="1" smtClean="0"/>
              <a:t>Glukosinolatların</a:t>
            </a:r>
            <a:r>
              <a:rPr lang="tr-TR" sz="2400" b="1" dirty="0" smtClean="0"/>
              <a:t>  aksine  parçalanma  ürünleri,  yağda çözünür nitelikte,  uçucu, oldukça reaktif, keskin bir tat  ve kokuya  sahip  olup  bazılarının  </a:t>
            </a:r>
            <a:r>
              <a:rPr lang="tr-TR" sz="2400" b="1" dirty="0" err="1" smtClean="0"/>
              <a:t>antibakteriyel</a:t>
            </a:r>
            <a:r>
              <a:rPr lang="tr-TR" sz="2400" b="1" dirty="0" smtClean="0"/>
              <a:t> , </a:t>
            </a:r>
            <a:r>
              <a:rPr lang="tr-TR" sz="2400" b="1" dirty="0" err="1" smtClean="0"/>
              <a:t>antifungal</a:t>
            </a:r>
            <a:r>
              <a:rPr lang="tr-TR" sz="2400" b="1" dirty="0" smtClean="0"/>
              <a:t> , </a:t>
            </a:r>
            <a:r>
              <a:rPr lang="tr-TR" sz="2400" b="1" dirty="0" err="1" smtClean="0"/>
              <a:t>antiprotozal</a:t>
            </a:r>
            <a:r>
              <a:rPr lang="tr-TR" sz="2400" b="1" dirty="0" smtClean="0"/>
              <a:t>  etkileri vardır.  Bugüne kadar 16  familyadan yaklaşık 450  türde  120  farklı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saptanmıştır.  Özellikle </a:t>
            </a:r>
            <a:r>
              <a:rPr lang="tr-TR" sz="2400" b="1" dirty="0" err="1" smtClean="0"/>
              <a:t>Cruciferae</a:t>
            </a:r>
            <a:r>
              <a:rPr lang="tr-TR" sz="2400" b="1" dirty="0" smtClean="0"/>
              <a:t>  (haçlı çiçekliler)  familyasında  yer  alan brokoli,  </a:t>
            </a:r>
            <a:r>
              <a:rPr lang="tr-TR" sz="2400" b="1" dirty="0" err="1" smtClean="0"/>
              <a:t>brüksel</a:t>
            </a:r>
            <a:r>
              <a:rPr lang="tr-TR" sz="2400" b="1" dirty="0" smtClean="0"/>
              <a:t> lahanası,  beyaz  lahana , mor lahana, karnabahar  gibi  </a:t>
            </a:r>
            <a:r>
              <a:rPr lang="tr-TR" sz="2400" b="1" dirty="0" err="1" smtClean="0"/>
              <a:t>Brassica</a:t>
            </a:r>
            <a:r>
              <a:rPr lang="tr-TR" sz="2400" b="1" dirty="0" smtClean="0"/>
              <a:t>  sebzeleri  günlük  hayatımızda  çok sık  tükettiğimiz 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 kaynaklarıdır.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Gıdalarda  bulunan  </a:t>
            </a:r>
            <a:r>
              <a:rPr lang="tr-TR" sz="2400" dirty="0" err="1" smtClean="0"/>
              <a:t>baŞLICa</a:t>
            </a:r>
            <a:r>
              <a:rPr lang="tr-TR" sz="2400" dirty="0" smtClean="0"/>
              <a:t>  </a:t>
            </a:r>
            <a:r>
              <a:rPr lang="tr-TR" sz="2400" dirty="0" err="1" smtClean="0"/>
              <a:t>glukosinolatlarIn</a:t>
            </a:r>
            <a:r>
              <a:rPr lang="tr-TR" sz="2400" dirty="0" smtClean="0"/>
              <a:t> sistematik  ve  </a:t>
            </a:r>
            <a:r>
              <a:rPr lang="tr-TR" sz="2400" dirty="0" err="1" smtClean="0"/>
              <a:t>yaygIn</a:t>
            </a:r>
            <a:r>
              <a:rPr lang="tr-TR" sz="2400" dirty="0" smtClean="0"/>
              <a:t>  isimleri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Metil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(CH3–)                                 </a:t>
            </a:r>
            <a:r>
              <a:rPr lang="tr-TR" sz="2400" b="1" dirty="0" err="1" smtClean="0"/>
              <a:t>Glukokapparin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2-</a:t>
            </a:r>
            <a:r>
              <a:rPr lang="tr-TR" sz="2400" b="1" dirty="0" err="1" smtClean="0"/>
              <a:t>propenil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(CH2=CH–CH2–)        </a:t>
            </a:r>
            <a:r>
              <a:rPr lang="tr-TR" sz="2400" b="1" dirty="0" err="1" smtClean="0"/>
              <a:t>Sinigrin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3-</a:t>
            </a:r>
            <a:r>
              <a:rPr lang="tr-TR" sz="2400" b="1" dirty="0" err="1" smtClean="0"/>
              <a:t>butenil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(CH2=CH-CH2–CH2–)  </a:t>
            </a:r>
            <a:r>
              <a:rPr lang="tr-TR" sz="2400" b="1" dirty="0" err="1" smtClean="0"/>
              <a:t>Glukonapin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4-</a:t>
            </a:r>
            <a:r>
              <a:rPr lang="tr-TR" sz="2400" b="1" dirty="0" err="1" smtClean="0"/>
              <a:t>pentenil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(CH2=CH–CH2–CH2–CH2–)                                                </a:t>
            </a:r>
            <a:r>
              <a:rPr lang="tr-TR" sz="2400" b="1" dirty="0" err="1" smtClean="0"/>
              <a:t>Glukobrassikanapin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3-</a:t>
            </a:r>
            <a:r>
              <a:rPr lang="tr-TR" sz="2400" b="1" dirty="0" err="1" smtClean="0"/>
              <a:t>metiltiyopropil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                         </a:t>
            </a:r>
            <a:r>
              <a:rPr lang="tr-TR" sz="2400" b="1" dirty="0" err="1" smtClean="0"/>
              <a:t>Glukoiberverin</a:t>
            </a:r>
            <a:r>
              <a:rPr lang="tr-TR" sz="2400" b="1" dirty="0" smtClean="0"/>
              <a:t> </a:t>
            </a:r>
          </a:p>
          <a:p>
            <a:r>
              <a:rPr lang="tr-TR" sz="2400" b="1" dirty="0" smtClean="0"/>
              <a:t>4-</a:t>
            </a:r>
            <a:r>
              <a:rPr lang="tr-TR" sz="2400" b="1" dirty="0" err="1" smtClean="0"/>
              <a:t>metiltiyobütil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(CH3–S–CH2–CH2–CH2–CH2–)   </a:t>
            </a:r>
            <a:r>
              <a:rPr lang="tr-TR" sz="2400" b="1" dirty="0" err="1" smtClean="0"/>
              <a:t>Glukoerusin</a:t>
            </a:r>
            <a:r>
              <a:rPr lang="tr-TR" sz="2400" b="1" dirty="0" smtClean="0"/>
              <a:t> </a:t>
            </a:r>
          </a:p>
          <a:p>
            <a:endParaRPr lang="tr-TR" sz="2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user\Downloads\indir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3286148" cy="3286148"/>
          </a:xfrm>
          <a:prstGeom prst="rect">
            <a:avLst/>
          </a:prstGeom>
          <a:noFill/>
        </p:spPr>
      </p:pic>
      <p:pic>
        <p:nvPicPr>
          <p:cNvPr id="2052" name="Picture 4" descr="C:\Users\user\Downloads\indir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28614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ownloads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164483" cy="4176464"/>
          </a:xfrm>
          <a:prstGeom prst="rect">
            <a:avLst/>
          </a:prstGeom>
          <a:noFill/>
        </p:spPr>
      </p:pic>
      <p:pic>
        <p:nvPicPr>
          <p:cNvPr id="3075" name="Picture 3" descr="C:\Users\User\Downloads\mor-lahana_62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60040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işleme ve depolamanın </a:t>
            </a:r>
            <a:r>
              <a:rPr lang="tr-TR" sz="2000" b="1" dirty="0" err="1" smtClean="0"/>
              <a:t>glukosinolatlar</a:t>
            </a:r>
            <a:r>
              <a:rPr lang="tr-TR" sz="2000" b="1" dirty="0" smtClean="0"/>
              <a:t> üzerine etkisi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/>
              <a:t>        </a:t>
            </a:r>
            <a:r>
              <a:rPr lang="tr-TR" sz="2400" b="1" dirty="0" err="1" smtClean="0"/>
              <a:t>Cruciferous</a:t>
            </a:r>
            <a:r>
              <a:rPr lang="tr-TR" sz="2400" b="1" dirty="0" smtClean="0"/>
              <a:t> sebzeleri ham halde,  pişmiş  ve kurutulmuş şekilde tüketilebilir. Günlük  hayatta </a:t>
            </a:r>
            <a:r>
              <a:rPr lang="tr-TR" sz="2400" b="1" dirty="0" err="1" smtClean="0"/>
              <a:t>Brassica</a:t>
            </a:r>
            <a:r>
              <a:rPr lang="tr-TR" sz="2400" b="1" dirty="0" smtClean="0"/>
              <a:t> sebzeleri  tüketilmeden  önce  genellikle doğranırlar.  Kesme  işlemi  ile, sebze dokusunda kompleks reaksiyonlar sonucu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miktarı  ve  bunu takiben parçalanma ürünlerinin </a:t>
            </a:r>
            <a:r>
              <a:rPr lang="tr-TR" sz="2400" b="1" dirty="0" err="1" smtClean="0"/>
              <a:t>miktarıda</a:t>
            </a:r>
            <a:r>
              <a:rPr lang="tr-TR" sz="2400" b="1" dirty="0" smtClean="0"/>
              <a:t>  değişecektir.  </a:t>
            </a:r>
            <a:r>
              <a:rPr lang="tr-TR" sz="2400" b="1" dirty="0" err="1" smtClean="0"/>
              <a:t>MacLeod</a:t>
            </a:r>
            <a:r>
              <a:rPr lang="tr-TR" sz="2400" b="1" dirty="0" smtClean="0"/>
              <a:t> </a:t>
            </a:r>
            <a:r>
              <a:rPr lang="tr-TR" sz="2400" b="1" dirty="0" smtClean="0"/>
              <a:t>(1968),  </a:t>
            </a:r>
            <a:r>
              <a:rPr lang="tr-TR" sz="2400" b="1" dirty="0" smtClean="0"/>
              <a:t>pişirmenin </a:t>
            </a:r>
            <a:r>
              <a:rPr lang="tr-TR" sz="2400" b="1" dirty="0" err="1" smtClean="0"/>
              <a:t>glukosinolatlar</a:t>
            </a:r>
            <a:r>
              <a:rPr lang="tr-TR" sz="2400" b="1" dirty="0" smtClean="0"/>
              <a:t>  üzerine etkisini incelemiş,  pişirmenin  uygulanan  yönteme  (klasik, mikrodalga, yüksek basınç) ve  pişirme  yoğunluğuna (sıcaklık, zaman) bağlı  olarak </a:t>
            </a:r>
            <a:r>
              <a:rPr lang="tr-TR" sz="2400" b="1" dirty="0" err="1" smtClean="0"/>
              <a:t>glukosinolat</a:t>
            </a:r>
            <a:r>
              <a:rPr lang="tr-TR" sz="2400" b="1" dirty="0" smtClean="0"/>
              <a:t>  bileşen  tipinin  değiştiği  bununla beraber  içeriğinin de %30-60 oranında azalttığın saptamıştır.</a:t>
            </a:r>
            <a:endParaRPr lang="tr-TR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859</Words>
  <Application>Microsoft Office PowerPoint</Application>
  <PresentationFormat>Ekran Gösterisi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Gezinti</vt:lpstr>
      <vt:lpstr>glukosinolatlar</vt:lpstr>
      <vt:lpstr>Slayt 2</vt:lpstr>
      <vt:lpstr>Slayt 3</vt:lpstr>
      <vt:lpstr>Slayt 4</vt:lpstr>
      <vt:lpstr>Slayt 5</vt:lpstr>
      <vt:lpstr>Gıdalarda  bulunan  baŞLICa  glukosinolatlarIn sistematik  ve  yaygIn  isimleri</vt:lpstr>
      <vt:lpstr>Slayt 7</vt:lpstr>
      <vt:lpstr>Slayt 8</vt:lpstr>
      <vt:lpstr>işleme ve depolamanın glukosinolatlar üzerine etkisi</vt:lpstr>
      <vt:lpstr>GlukosinolatlarIn  saĞlIk  açIsIndan  önemi</vt:lpstr>
      <vt:lpstr>Guatrojenik  etki</vt:lpstr>
      <vt:lpstr>Antikarsinojenik etkileri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glukosinolarlar</dc:title>
  <dc:creator>HATICE</dc:creator>
  <cp:lastModifiedBy>User</cp:lastModifiedBy>
  <cp:revision>22</cp:revision>
  <dcterms:created xsi:type="dcterms:W3CDTF">2014-11-20T11:51:14Z</dcterms:created>
  <dcterms:modified xsi:type="dcterms:W3CDTF">2014-12-01T14:37:10Z</dcterms:modified>
</cp:coreProperties>
</file>