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58" r:id="rId5"/>
    <p:sldId id="259" r:id="rId6"/>
    <p:sldId id="266" r:id="rId7"/>
    <p:sldId id="260" r:id="rId8"/>
    <p:sldId id="261" r:id="rId9"/>
    <p:sldId id="267" r:id="rId10"/>
    <p:sldId id="262" r:id="rId11"/>
    <p:sldId id="268" r:id="rId12"/>
    <p:sldId id="263" r:id="rId13"/>
    <p:sldId id="264"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09.02.2018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09.02.2018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09.02.2018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09.02.2018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a:t>
            </a:r>
            <a:r>
              <a:rPr lang="tr-TR" sz="3000" dirty="0" smtClean="0">
                <a:solidFill>
                  <a:schemeClr val="tx1"/>
                </a:solidFill>
                <a:latin typeface="Calibri" pitchFamily="34" charset="0"/>
                <a:cs typeface="Calibri" pitchFamily="34" charset="0"/>
              </a:rPr>
              <a:t>DUYAN</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92696"/>
            <a:ext cx="8229600" cy="5832648"/>
          </a:xfrm>
        </p:spPr>
        <p:txBody>
          <a:bodyPr>
            <a:normAutofit/>
          </a:bodyPr>
          <a:lstStyle/>
          <a:p>
            <a:pPr>
              <a:buNone/>
            </a:pPr>
            <a:r>
              <a:rPr lang="tr-TR" dirty="0" smtClean="0"/>
              <a:t>	Prof. Dr. </a:t>
            </a:r>
            <a:r>
              <a:rPr lang="tr-TR" dirty="0" err="1" smtClean="0"/>
              <a:t>Senjay</a:t>
            </a:r>
            <a:r>
              <a:rPr lang="tr-TR" dirty="0" smtClean="0"/>
              <a:t> </a:t>
            </a:r>
            <a:r>
              <a:rPr lang="tr-TR" dirty="0" err="1" smtClean="0"/>
              <a:t>Bhatt</a:t>
            </a:r>
            <a:r>
              <a:rPr lang="tr-TR" dirty="0" smtClean="0"/>
              <a:t> Sosyal Hizmet Eğitiminin gelişimini açıkça şu şekilde sınıflandırmıştır: </a:t>
            </a:r>
          </a:p>
          <a:p>
            <a:pPr>
              <a:buNone/>
            </a:pPr>
            <a:endParaRPr lang="tr-TR" dirty="0" smtClean="0"/>
          </a:p>
          <a:p>
            <a:pPr lvl="0"/>
            <a:r>
              <a:rPr lang="tr-TR" b="1" dirty="0" smtClean="0"/>
              <a:t>Başlangıç – Teşebbüs (1936 – 1946):</a:t>
            </a:r>
            <a:r>
              <a:rPr lang="tr-TR" dirty="0" smtClean="0"/>
              <a:t> 1936’da kurulan ve günümüzde TATA Sosyal Bilimler Enstitüsü olarak isimlendirilen </a:t>
            </a:r>
            <a:r>
              <a:rPr lang="tr-TR" dirty="0" err="1" smtClean="0"/>
              <a:t>Sir</a:t>
            </a:r>
            <a:r>
              <a:rPr lang="tr-TR" dirty="0" smtClean="0"/>
              <a:t> </a:t>
            </a:r>
            <a:r>
              <a:rPr lang="tr-TR" dirty="0" err="1" smtClean="0"/>
              <a:t>Darabji</a:t>
            </a:r>
            <a:r>
              <a:rPr lang="tr-TR" dirty="0" smtClean="0"/>
              <a:t> </a:t>
            </a:r>
            <a:r>
              <a:rPr lang="tr-TR" dirty="0" err="1" smtClean="0"/>
              <a:t>Tata</a:t>
            </a:r>
            <a:r>
              <a:rPr lang="tr-TR" dirty="0" smtClean="0"/>
              <a:t> Sosyal Hizmet Okulu’nun kurulması aşamasına işaret etmektedir.</a:t>
            </a:r>
          </a:p>
          <a:p>
            <a:pPr lvl="0"/>
            <a:r>
              <a:rPr lang="tr-TR" b="1" dirty="0" smtClean="0"/>
              <a:t>Tecrübe (1947 – 1956):</a:t>
            </a:r>
            <a:r>
              <a:rPr lang="tr-TR" dirty="0" smtClean="0"/>
              <a:t> Bu aşamada, Delhi Sosyal Hizmetler Okulu, </a:t>
            </a:r>
            <a:r>
              <a:rPr lang="tr-TR" dirty="0" err="1" smtClean="0"/>
              <a:t>Kashi</a:t>
            </a:r>
            <a:r>
              <a:rPr lang="tr-TR" dirty="0" smtClean="0"/>
              <a:t> </a:t>
            </a:r>
            <a:r>
              <a:rPr lang="tr-TR" dirty="0" err="1" smtClean="0"/>
              <a:t>Vidyapeth</a:t>
            </a:r>
            <a:r>
              <a:rPr lang="tr-TR" dirty="0" smtClean="0"/>
              <a:t>, </a:t>
            </a:r>
            <a:r>
              <a:rPr lang="tr-TR" dirty="0" err="1" smtClean="0"/>
              <a:t>Gujarat</a:t>
            </a:r>
            <a:r>
              <a:rPr lang="tr-TR" dirty="0" smtClean="0"/>
              <a:t> </a:t>
            </a:r>
            <a:r>
              <a:rPr lang="tr-TR" dirty="0" err="1" smtClean="0"/>
              <a:t>Vidyapeth</a:t>
            </a:r>
            <a:r>
              <a:rPr lang="tr-TR" dirty="0" smtClean="0"/>
              <a:t> ve benzer diğer müesseseler kurulmuştur.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lvl="0"/>
            <a:r>
              <a:rPr lang="tr-TR" b="1" dirty="0" smtClean="0"/>
              <a:t>Genişleme (1957 – 1976):</a:t>
            </a:r>
            <a:r>
              <a:rPr lang="tr-TR" dirty="0" smtClean="0"/>
              <a:t> Bu aşamada ise </a:t>
            </a:r>
            <a:r>
              <a:rPr lang="tr-TR" dirty="0" err="1" smtClean="0"/>
              <a:t>Maharasthra</a:t>
            </a:r>
            <a:r>
              <a:rPr lang="tr-TR" dirty="0" smtClean="0"/>
              <a:t>,</a:t>
            </a:r>
            <a:r>
              <a:rPr lang="tr-TR" dirty="0" err="1" smtClean="0"/>
              <a:t>Gujarat</a:t>
            </a:r>
            <a:r>
              <a:rPr lang="tr-TR" dirty="0" smtClean="0"/>
              <a:t> , </a:t>
            </a:r>
            <a:r>
              <a:rPr lang="tr-TR" dirty="0" err="1" smtClean="0"/>
              <a:t>Uttar</a:t>
            </a:r>
            <a:r>
              <a:rPr lang="tr-TR" dirty="0" smtClean="0"/>
              <a:t>, </a:t>
            </a:r>
            <a:r>
              <a:rPr lang="tr-TR" dirty="0" err="1" smtClean="0"/>
              <a:t>Pradesh</a:t>
            </a:r>
            <a:r>
              <a:rPr lang="tr-TR" dirty="0" smtClean="0"/>
              <a:t>, </a:t>
            </a:r>
            <a:r>
              <a:rPr lang="tr-TR" dirty="0" err="1" smtClean="0"/>
              <a:t>Tamil</a:t>
            </a:r>
            <a:r>
              <a:rPr lang="tr-TR" dirty="0" smtClean="0"/>
              <a:t> </a:t>
            </a:r>
            <a:r>
              <a:rPr lang="tr-TR" dirty="0" err="1" smtClean="0"/>
              <a:t>Nadu</a:t>
            </a:r>
            <a:r>
              <a:rPr lang="tr-TR" dirty="0" smtClean="0"/>
              <a:t> ve diğer eyaletlerde bir çok sosyal hizmet eğitimi kurumları kuruldu ve ülkede kurumların sayısı bakımından genişleme yaşandı. </a:t>
            </a:r>
          </a:p>
          <a:p>
            <a:pPr lvl="0"/>
            <a:r>
              <a:rPr lang="tr-TR" b="1" dirty="0" smtClean="0"/>
              <a:t>Yavaşlama / Duraklama (1977 – 1986):</a:t>
            </a:r>
            <a:r>
              <a:rPr lang="tr-TR" dirty="0" smtClean="0"/>
              <a:t> Genişleme safhasının aksine bu </a:t>
            </a:r>
            <a:r>
              <a:rPr lang="tr-TR" dirty="0" err="1" smtClean="0"/>
              <a:t>aşamda</a:t>
            </a:r>
            <a:r>
              <a:rPr lang="tr-TR" dirty="0" smtClean="0"/>
              <a:t> ülkede sosyal hizmet eğitimi kurumlarında sayısal bir artış görülmemektedir.</a:t>
            </a:r>
          </a:p>
          <a:p>
            <a:pPr lvl="0"/>
            <a:r>
              <a:rPr lang="tr-TR" b="1" dirty="0" smtClean="0"/>
              <a:t>Patlama (1987):</a:t>
            </a:r>
            <a:r>
              <a:rPr lang="tr-TR" dirty="0" smtClean="0"/>
              <a:t> Bu aşamada sosyal hizmet kurumları 200’ü geçmiştir. Ayrıca Sosyal Hizmet Eğitim Kurumlarının çoğunun şehirlerde konumladığı da gözlenmektedir.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Sosyal Hizmet uzmanlarına, nüfusun büyük çoğunluğunun kırsal alanlarda yaşamasından ötürü, kırsal alanlarda daha çok ihtiyaç duyulmasına karşın, öğrenciler şehirlerde uygulama yapmakta ve şehirlerdeki işleri tercih etmektedir.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67544" y="1988840"/>
            <a:ext cx="8229600" cy="1143000"/>
          </a:xfrm>
        </p:spPr>
        <p:txBody>
          <a:bodyPr>
            <a:normAutofit/>
          </a:bodyPr>
          <a:lstStyle/>
          <a:p>
            <a:pPr algn="ctr"/>
            <a:r>
              <a:rPr lang="tr-TR" sz="5400" dirty="0" smtClean="0">
                <a:solidFill>
                  <a:schemeClr val="tx1"/>
                </a:solidFill>
              </a:rPr>
              <a:t>TEŞEKKÜRLER</a:t>
            </a:r>
            <a:endParaRPr lang="tr-TR" sz="5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Hindistan, şu an popüler olarak “TATA Sosyal Bilimler Enstitüsü” olarak bilinen ilk sosyal hizmetler okulunun kurucu idarecisi olan </a:t>
            </a:r>
            <a:r>
              <a:rPr lang="tr-TR" dirty="0" err="1" smtClean="0"/>
              <a:t>Sir</a:t>
            </a:r>
            <a:r>
              <a:rPr lang="tr-TR" dirty="0" smtClean="0"/>
              <a:t> </a:t>
            </a:r>
            <a:r>
              <a:rPr lang="tr-TR" dirty="0" err="1" smtClean="0"/>
              <a:t>Clifford</a:t>
            </a:r>
            <a:r>
              <a:rPr lang="tr-TR" dirty="0" smtClean="0"/>
              <a:t> </a:t>
            </a:r>
            <a:r>
              <a:rPr lang="tr-TR" dirty="0" err="1" smtClean="0"/>
              <a:t>Manshardt</a:t>
            </a:r>
            <a:r>
              <a:rPr lang="tr-TR" dirty="0" smtClean="0"/>
              <a:t> liderliğinde güzel bir başlangıca sahiptir. </a:t>
            </a:r>
            <a:endParaRPr lang="tr-TR" dirty="0"/>
          </a:p>
        </p:txBody>
      </p:sp>
      <p:sp>
        <p:nvSpPr>
          <p:cNvPr id="3" name="2 Başlık"/>
          <p:cNvSpPr>
            <a:spLocks noGrp="1"/>
          </p:cNvSpPr>
          <p:nvPr>
            <p:ph type="title"/>
          </p:nvPr>
        </p:nvSpPr>
        <p:spPr/>
        <p:txBody>
          <a:bodyPr>
            <a:normAutofit/>
          </a:bodyPr>
          <a:lstStyle/>
          <a:p>
            <a:pPr algn="ctr"/>
            <a:r>
              <a:rPr lang="tr-TR" sz="2800" dirty="0" smtClean="0">
                <a:solidFill>
                  <a:schemeClr val="tx1"/>
                </a:solidFill>
              </a:rPr>
              <a:t>Hindistan’da Sosyal Hizmet Eğitimi ve Profesyonelleşme Süreci:</a:t>
            </a:r>
            <a:endParaRPr lang="tr-TR" sz="2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err="1" smtClean="0"/>
              <a:t>Sir</a:t>
            </a:r>
            <a:r>
              <a:rPr lang="tr-TR" dirty="0" smtClean="0"/>
              <a:t> </a:t>
            </a:r>
            <a:r>
              <a:rPr lang="tr-TR" dirty="0" err="1" smtClean="0"/>
              <a:t>Clifford</a:t>
            </a:r>
            <a:r>
              <a:rPr lang="tr-TR" dirty="0" smtClean="0"/>
              <a:t> </a:t>
            </a:r>
            <a:r>
              <a:rPr lang="tr-TR" dirty="0" err="1" smtClean="0"/>
              <a:t>Manshardt</a:t>
            </a:r>
            <a:r>
              <a:rPr lang="tr-TR" dirty="0" smtClean="0"/>
              <a:t>, </a:t>
            </a:r>
            <a:r>
              <a:rPr lang="tr-TR" dirty="0" err="1" smtClean="0"/>
              <a:t>sosyalhizmetlerdeki</a:t>
            </a:r>
            <a:r>
              <a:rPr lang="tr-TR" dirty="0" smtClean="0"/>
              <a:t> uzmanlaşmış / profesyonel uygulamanın, eğitim programına farklı bir bakış açısı ve derinlik kazandıracak profesyonel alanın tamamıyla birlikte, eğitimin temel ilkelerindeki sağlamlık, yöntemin esnekliği ve işlevsel bir ilişki anlamına geldiğini dile getirmiştir.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Başlangıçta bir tahsil kurumu olarak görülen “okul” aşaması için yüksek akademik standartlarla günümüz sosyal sorunlarının çözümüne yönelik en iyi çağdaş sosyal düşünceyi uygulama ve en pratik olanın arayışındaydı. O, bilimsel çalışmaların “basitlik” ve “yaygın anlayışla” uyumsuz olduğuna ve sosyal hizmet uzmanlarının becerilerini geliştirmesinin bilgili, yetenekli olması ve insanların hizmet alabilmeleri için gerekli olduğuna inanırdı.</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836712"/>
            <a:ext cx="8229600" cy="5170579"/>
          </a:xfrm>
        </p:spPr>
        <p:txBody>
          <a:bodyPr>
            <a:normAutofit/>
          </a:bodyPr>
          <a:lstStyle/>
          <a:p>
            <a:r>
              <a:rPr lang="tr-TR" dirty="0" err="1" smtClean="0"/>
              <a:t>Manshardt</a:t>
            </a:r>
            <a:r>
              <a:rPr lang="tr-TR" dirty="0" smtClean="0"/>
              <a:t>, pratik olabilmek için Sosyal Hizmet Yüksek Okulları’nın faaliyetlerinin üç alana ayrılması gerektiğini ileri sürmüştür: </a:t>
            </a:r>
          </a:p>
          <a:p>
            <a:pPr marL="624078" indent="-514350">
              <a:buFont typeface="+mj-lt"/>
              <a:buAutoNum type="arabicPeriod"/>
            </a:pPr>
            <a:r>
              <a:rPr lang="tr-TR" dirty="0" smtClean="0"/>
              <a:t>İnsan tabiatının yeterli derecede bilgisini kapsayan “Akademik Müfredat”, çevresel arka planın değerlendirilmesi,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marL="624078" indent="-514350">
              <a:buFont typeface="+mj-lt"/>
              <a:buAutoNum type="arabicPeriod"/>
            </a:pPr>
            <a:r>
              <a:rPr lang="tr-TR" dirty="0" smtClean="0"/>
              <a:t>Bir felsefe ve yardımın (</a:t>
            </a:r>
            <a:r>
              <a:rPr lang="tr-TR" dirty="0" err="1" smtClean="0"/>
              <a:t>relief</a:t>
            </a:r>
            <a:r>
              <a:rPr lang="tr-TR" dirty="0" smtClean="0"/>
              <a:t>) diğer tüm ulaşılabilir kaynaklarının bilgisi ve normal insan ilişkilerinin kavrayışı; </a:t>
            </a:r>
          </a:p>
          <a:p>
            <a:pPr marL="624078" indent="-514350">
              <a:buFont typeface="+mj-lt"/>
              <a:buAutoNum type="arabicPeriod"/>
            </a:pPr>
            <a:r>
              <a:rPr lang="tr-TR" dirty="0" smtClean="0"/>
              <a:t>“Uygulamalar” yahut alan çalışması ve gerek akademik gerekse toplumsal yaşamın günlük sorunlarının üstesinden gelen oldukça pratik ve “aslına uygun, doğru” bir “Sosyal Araştırma</a:t>
            </a:r>
            <a:r>
              <a:rPr lang="tr-TR" dirty="0" smtClean="0"/>
              <a:t>”</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268760"/>
            <a:ext cx="8229600" cy="4738531"/>
          </a:xfrm>
        </p:spPr>
        <p:txBody>
          <a:bodyPr>
            <a:normAutofit/>
          </a:bodyPr>
          <a:lstStyle/>
          <a:p>
            <a:r>
              <a:rPr lang="tr-TR" dirty="0" smtClean="0"/>
              <a:t>Hindistan’da sosyal hizmet mesleği, kökenini, </a:t>
            </a:r>
            <a:r>
              <a:rPr lang="tr-TR" dirty="0" err="1" smtClean="0"/>
              <a:t>Bambay’daki</a:t>
            </a:r>
            <a:r>
              <a:rPr lang="tr-TR" dirty="0" smtClean="0"/>
              <a:t> “Sosyal Hizmet Birliği” tarafından organize edilen sosyal hizmetlere ilişkin kısa süreli uygulama kursuna borçludur. Bu kurs, “sosyal hizmet” için gönüllü olmayı arzulayan kadın ve erkekleri kapsamaktaydı. </a:t>
            </a:r>
          </a:p>
          <a:p>
            <a:pPr>
              <a:buNone/>
            </a:pPr>
            <a:endParaRPr lang="tr-TR" dirty="0" smtClean="0"/>
          </a:p>
          <a:p>
            <a:r>
              <a:rPr lang="tr-TR" dirty="0" smtClean="0"/>
              <a:t>O zamana kadar sosyal hizmet alanında çalışanlar çalışmalarının karşılığında herhangi bir ücret almıyorlardı. Sosyal hizmet basit anlamıyla insanlığın ilkelerini temel alarak muhtaç insanlar için sunulan hizmetlerdir. </a:t>
            </a:r>
          </a:p>
          <a:p>
            <a:pPr>
              <a:buNone/>
            </a:pP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Daha sonra TATA Sosyal Bilimler Enstitüsü 1936 yılında </a:t>
            </a:r>
            <a:r>
              <a:rPr lang="tr-TR" dirty="0" err="1" smtClean="0"/>
              <a:t>Bambay’da</a:t>
            </a:r>
            <a:r>
              <a:rPr lang="tr-TR" dirty="0" smtClean="0"/>
              <a:t> kuruldu. 1947 yılında Delhi Sosyal Hizmet Okulu olarak bilinen bir başka okul kuruldu. Aynı yıl </a:t>
            </a:r>
            <a:r>
              <a:rPr lang="tr-TR" dirty="0" err="1" smtClean="0"/>
              <a:t>Kashi</a:t>
            </a:r>
            <a:r>
              <a:rPr lang="tr-TR" dirty="0" smtClean="0"/>
              <a:t> </a:t>
            </a:r>
            <a:r>
              <a:rPr lang="tr-TR" dirty="0" err="1" smtClean="0"/>
              <a:t>Vidyapeeth</a:t>
            </a:r>
            <a:r>
              <a:rPr lang="tr-TR" dirty="0" smtClean="0"/>
              <a:t>, </a:t>
            </a:r>
            <a:r>
              <a:rPr lang="tr-TR" dirty="0" err="1" smtClean="0"/>
              <a:t>Varanasi</a:t>
            </a:r>
            <a:r>
              <a:rPr lang="tr-TR" dirty="0" smtClean="0"/>
              <a:t> ve Baroda gibi benzer okullar açıldı. Sosyal hizmet mesleği 75 yılda Hindistan’da birçok zafere imza atmıştır.</a:t>
            </a:r>
          </a:p>
          <a:p>
            <a:pPr>
              <a:buNone/>
            </a:pP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Sürekli Meslek Gelişimi (CPD) alan çalışması projelerinin gelişimi, eğitim ve uygulamadaki uzman olmayanları, eğitim ve uygulamada standartların olmaması, ulusal varlığın güçlendirilmesi ve Hindistan’daki Sosyal Hizmet Eğitimi ve Uygulaması için ulusal bir kongrenin teşekkülü için önemli çabalar sarf edilmiştir</a:t>
            </a:r>
            <a:r>
              <a:rPr lang="tr-TR" dirty="0" smtClean="0"/>
              <a:t>.</a:t>
            </a:r>
            <a:endParaRPr lang="tr-TR"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17</TotalTime>
  <Words>515</Words>
  <Application>Microsoft Office PowerPoint</Application>
  <PresentationFormat>Ekran Gösterisi (4:3)</PresentationFormat>
  <Paragraphs>25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Kaynak</vt:lpstr>
      <vt:lpstr>Ankara Üniversitesi  Sağlık Bilimleri Fakültesi Sosyal Hizmet Bölümü</vt:lpstr>
      <vt:lpstr>Hindistan’da Sosyal Hizmet Eğitimi ve Profesyonelleşme Süreci:</vt:lpstr>
      <vt:lpstr>Slayt 3</vt:lpstr>
      <vt:lpstr>Slayt 4</vt:lpstr>
      <vt:lpstr>Slayt 5</vt:lpstr>
      <vt:lpstr>Slayt 6</vt:lpstr>
      <vt:lpstr>Slayt 7</vt:lpstr>
      <vt:lpstr>Slayt 8</vt:lpstr>
      <vt:lpstr>Slayt 9</vt:lpstr>
      <vt:lpstr>Slayt 10</vt:lpstr>
      <vt:lpstr>Slayt 11</vt:lpstr>
      <vt:lpstr>Slayt 12</vt:lpstr>
      <vt:lpstr>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2018-02-09T07:45:42Z</dcterms:modified>
</cp:coreProperties>
</file>