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7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azbyka.ru/deti/shkolnyjj-pomoshhnik" TargetMode="External"/><Relationship Id="rId2" Type="http://schemas.openxmlformats.org/officeDocument/2006/relationships/hyperlink" Target="https://www.litres.ru/tamara-babasheva/uchimsya-pisat-sochinenie-metodicheskoe-rukovodstvo-dlya-shkolnikov/chitat-onlay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F1CD9-E5B9-4EFC-B13E-D8958770ED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Сочинение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C45E55-F261-464A-8292-5AC8187505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10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010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18A55-E180-438B-85C8-E2D61571E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429000"/>
            <a:ext cx="9601200" cy="715617"/>
          </a:xfrm>
        </p:spPr>
        <p:txBody>
          <a:bodyPr>
            <a:normAutofit/>
          </a:bodyPr>
          <a:lstStyle/>
          <a:p>
            <a:r>
              <a:rPr lang="ru-RU" sz="3200" dirty="0"/>
              <a:t>Речевые конструкции для выражения радости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22C17-F971-4492-857C-5B1D45905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696279"/>
            <a:ext cx="9601200" cy="1616765"/>
          </a:xfrm>
        </p:spPr>
        <p:txBody>
          <a:bodyPr/>
          <a:lstStyle/>
          <a:p>
            <a:r>
              <a:rPr lang="ru-RU" b="1" i="1" dirty="0"/>
              <a:t>Я всегда к вашим услугам.</a:t>
            </a:r>
          </a:p>
          <a:p>
            <a:r>
              <a:rPr lang="ru-RU" dirty="0"/>
              <a:t> </a:t>
            </a:r>
            <a:r>
              <a:rPr lang="ru-RU" b="1" i="1" dirty="0"/>
              <a:t>Мне было очень приятно помочь Вам.</a:t>
            </a:r>
          </a:p>
          <a:p>
            <a:r>
              <a:rPr lang="ru-RU" dirty="0"/>
              <a:t> </a:t>
            </a:r>
            <a:r>
              <a:rPr lang="ru-RU" b="1" i="1" dirty="0"/>
              <a:t>Это такие пустяки/не стоит благодарности/не за что благодарить.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B631B85-620D-4479-BE3E-1AE8C88829F7}"/>
              </a:ext>
            </a:extLst>
          </p:cNvPr>
          <p:cNvSpPr txBox="1">
            <a:spLocks/>
          </p:cNvSpPr>
          <p:nvPr/>
        </p:nvSpPr>
        <p:spPr>
          <a:xfrm>
            <a:off x="1524000" y="506896"/>
            <a:ext cx="9601200" cy="10369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/>
              <a:t>Речевые конструкции для выражения ответа на благодарность</a:t>
            </a:r>
            <a:endParaRPr lang="en-US" sz="3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0E8544-7EE5-46A7-9CF7-93D88C5B5D98}"/>
              </a:ext>
            </a:extLst>
          </p:cNvPr>
          <p:cNvSpPr txBox="1">
            <a:spLocks/>
          </p:cNvSpPr>
          <p:nvPr/>
        </p:nvSpPr>
        <p:spPr>
          <a:xfrm>
            <a:off x="1689653" y="4144618"/>
            <a:ext cx="9601200" cy="1825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i="1" dirty="0"/>
              <a:t>Как я рад!</a:t>
            </a:r>
          </a:p>
          <a:p>
            <a:r>
              <a:rPr lang="ru-RU" dirty="0"/>
              <a:t> </a:t>
            </a:r>
            <a:r>
              <a:rPr lang="ru-RU" b="1" i="1" dirty="0"/>
              <a:t>Мне очень приятно было узнать...</a:t>
            </a:r>
          </a:p>
          <a:p>
            <a:r>
              <a:rPr lang="ru-RU" dirty="0"/>
              <a:t> </a:t>
            </a:r>
            <a:r>
              <a:rPr lang="ru-RU" b="1" i="1" dirty="0"/>
              <a:t>Ты даже не представляешь себе, как ты меня обрадовал.</a:t>
            </a:r>
          </a:p>
          <a:p>
            <a:r>
              <a:rPr lang="ru-RU" dirty="0"/>
              <a:t> </a:t>
            </a:r>
            <a:r>
              <a:rPr lang="ru-RU" b="1" i="1" dirty="0"/>
              <a:t>Ваши письма для меня большая радость.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490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8BCC-6786-4CF0-BADA-790588D22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92426"/>
          </a:xfrm>
        </p:spPr>
        <p:txBody>
          <a:bodyPr>
            <a:normAutofit/>
          </a:bodyPr>
          <a:lstStyle/>
          <a:p>
            <a:r>
              <a:rPr lang="ru-RU" sz="3200" dirty="0"/>
              <a:t>Стандартные клише для реферирования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A300D-28C4-4F82-96E1-917F07BE5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601200" cy="4316896"/>
          </a:xfrm>
        </p:spPr>
        <p:txBody>
          <a:bodyPr>
            <a:normAutofit/>
          </a:bodyPr>
          <a:lstStyle/>
          <a:p>
            <a:r>
              <a:rPr lang="ru-RU" b="1" i="1" dirty="0"/>
              <a:t>В заключение автор говорит (о чем)</a:t>
            </a:r>
          </a:p>
          <a:p>
            <a:r>
              <a:rPr lang="ru-RU" dirty="0"/>
              <a:t> </a:t>
            </a:r>
            <a:r>
              <a:rPr lang="ru-RU" b="1" i="1" dirty="0"/>
              <a:t>Автор приходит к выводу (о чем)</a:t>
            </a:r>
          </a:p>
          <a:p>
            <a:r>
              <a:rPr lang="ru-RU" dirty="0"/>
              <a:t> </a:t>
            </a:r>
            <a:r>
              <a:rPr lang="ru-RU" b="1" i="1" dirty="0"/>
              <a:t>Автор завершает статью рассмотрением (чего)</a:t>
            </a:r>
          </a:p>
          <a:p>
            <a:r>
              <a:rPr lang="ru-RU" dirty="0"/>
              <a:t> </a:t>
            </a:r>
            <a:r>
              <a:rPr lang="ru-RU" b="1" i="1" dirty="0"/>
              <a:t>Статья, книга, работа, глава посвящена (чему)</a:t>
            </a:r>
          </a:p>
          <a:p>
            <a:r>
              <a:rPr lang="ru-RU" dirty="0"/>
              <a:t> </a:t>
            </a:r>
            <a:r>
              <a:rPr lang="ru-RU" b="1" i="1" dirty="0"/>
              <a:t>Произведение посвящено (чему)</a:t>
            </a:r>
          </a:p>
          <a:p>
            <a:r>
              <a:rPr lang="ru-RU" dirty="0"/>
              <a:t> </a:t>
            </a:r>
            <a:r>
              <a:rPr lang="ru-RU" b="1" i="1" dirty="0"/>
              <a:t>Статья представляет собой обобщение / критический анализ / детальное изложение (чего)</a:t>
            </a:r>
          </a:p>
          <a:p>
            <a:r>
              <a:rPr lang="ru-RU" dirty="0"/>
              <a:t> </a:t>
            </a:r>
            <a:r>
              <a:rPr lang="ru-RU" b="1" i="1" dirty="0"/>
              <a:t>Автор дает обзор (чего) и приходит к выводу о том, что...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896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F8BCC-6786-4CF0-BADA-790588D22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92426"/>
          </a:xfrm>
        </p:spPr>
        <p:txBody>
          <a:bodyPr>
            <a:normAutofit/>
          </a:bodyPr>
          <a:lstStyle/>
          <a:p>
            <a:r>
              <a:rPr lang="ru-RU" sz="3200" dirty="0"/>
              <a:t>Стандартные клише для реферирования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A300D-28C4-4F82-96E1-917F07BE59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50504"/>
            <a:ext cx="9601200" cy="4316896"/>
          </a:xfrm>
        </p:spPr>
        <p:txBody>
          <a:bodyPr>
            <a:normAutofit/>
          </a:bodyPr>
          <a:lstStyle/>
          <a:p>
            <a:r>
              <a:rPr lang="ru-RU" b="1" i="1" dirty="0"/>
              <a:t>Автор дает обзор (чего) и приходит к выводу о том, что...</a:t>
            </a:r>
          </a:p>
          <a:p>
            <a:r>
              <a:rPr lang="ru-RU" dirty="0"/>
              <a:t> </a:t>
            </a:r>
            <a:r>
              <a:rPr lang="ru-RU" b="1" i="1" dirty="0"/>
              <a:t>Примером (чего) могут служить (что)</a:t>
            </a:r>
          </a:p>
          <a:p>
            <a:r>
              <a:rPr lang="ru-RU" dirty="0"/>
              <a:t> </a:t>
            </a:r>
            <a:r>
              <a:rPr lang="ru-RU" b="1" i="1" dirty="0"/>
              <a:t>«...., — пишет автор, — ...».</a:t>
            </a:r>
          </a:p>
          <a:p>
            <a:r>
              <a:rPr lang="ru-RU" dirty="0"/>
              <a:t> </a:t>
            </a:r>
            <a:r>
              <a:rPr lang="ru-RU" b="1" i="1" dirty="0"/>
              <a:t>Рассуждая далее, автор приходит к выводу о том, что...</a:t>
            </a:r>
          </a:p>
          <a:p>
            <a:r>
              <a:rPr lang="ru-RU" dirty="0"/>
              <a:t> </a:t>
            </a:r>
            <a:r>
              <a:rPr lang="ru-RU" b="1" i="1" dirty="0"/>
              <a:t>«..., — указывается в работе, — ...».</a:t>
            </a:r>
          </a:p>
          <a:p>
            <a:r>
              <a:rPr lang="ru-RU" dirty="0"/>
              <a:t> </a:t>
            </a:r>
            <a:r>
              <a:rPr lang="ru-RU" b="1" i="1" dirty="0"/>
              <a:t>«...», — отмечает автор...</a:t>
            </a:r>
          </a:p>
          <a:p>
            <a:r>
              <a:rPr lang="ru-RU" dirty="0"/>
              <a:t> </a:t>
            </a:r>
            <a:r>
              <a:rPr lang="ru-RU" b="1" i="1" dirty="0"/>
              <a:t>Автор делает следующее замечание: «...».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98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46075-1410-4FDC-80A0-7030B5DCC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533400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AD7BE-568B-403B-88B0-BC9EED3FE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44487"/>
            <a:ext cx="9601200" cy="44229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 err="1">
                <a:solidFill>
                  <a:schemeClr val="tx1"/>
                </a:solidFill>
              </a:rPr>
              <a:t>lesova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tr-TR" dirty="0">
                <a:solidFill>
                  <a:schemeClr val="tx1"/>
                </a:solidFill>
              </a:rPr>
              <a:t>D.V. ve </a:t>
            </a:r>
            <a:r>
              <a:rPr lang="tr-TR" dirty="0" err="1">
                <a:solidFill>
                  <a:schemeClr val="tx1"/>
                </a:solidFill>
              </a:rPr>
              <a:t>Horitonov</a:t>
            </a:r>
            <a:r>
              <a:rPr lang="tr-TR" dirty="0">
                <a:solidFill>
                  <a:schemeClr val="tx1"/>
                </a:solidFill>
              </a:rPr>
              <a:t>, A.A. </a:t>
            </a:r>
            <a:r>
              <a:rPr lang="tr-TR" dirty="0" err="1">
                <a:solidFill>
                  <a:schemeClr val="tx1"/>
                </a:solidFill>
              </a:rPr>
              <a:t>Zolotoye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pero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Zlatoust</a:t>
            </a:r>
            <a:r>
              <a:rPr lang="tr-TR" dirty="0">
                <a:solidFill>
                  <a:schemeClr val="tx1"/>
                </a:solidFill>
              </a:rPr>
              <a:t>, S.-P., 2007.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tr-TR" dirty="0" err="1">
                <a:solidFill>
                  <a:schemeClr val="tx1"/>
                </a:solidFill>
              </a:rPr>
              <a:t>Bityuçova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Ye.S</a:t>
            </a:r>
            <a:r>
              <a:rPr lang="tr-TR" dirty="0">
                <a:solidFill>
                  <a:schemeClr val="tx1"/>
                </a:solidFill>
              </a:rPr>
              <a:t>.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Ekzamen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tr-TR" dirty="0" err="1">
                <a:solidFill>
                  <a:schemeClr val="tx1"/>
                </a:solidFill>
              </a:rPr>
              <a:t>Moskva</a:t>
            </a:r>
            <a:r>
              <a:rPr lang="tr-TR" dirty="0">
                <a:solidFill>
                  <a:schemeClr val="tx1"/>
                </a:solidFill>
              </a:rPr>
              <a:t>, 2019.</a:t>
            </a:r>
          </a:p>
          <a:p>
            <a:r>
              <a:rPr lang="tr-TR" dirty="0" err="1">
                <a:solidFill>
                  <a:schemeClr val="tx1"/>
                </a:solidFill>
              </a:rPr>
              <a:t>Babaşeva</a:t>
            </a:r>
            <a:r>
              <a:rPr lang="tr-TR" dirty="0">
                <a:solidFill>
                  <a:schemeClr val="tx1"/>
                </a:solidFill>
              </a:rPr>
              <a:t>, T., </a:t>
            </a:r>
            <a:r>
              <a:rPr lang="tr-TR" dirty="0" err="1">
                <a:solidFill>
                  <a:schemeClr val="tx1"/>
                </a:solidFill>
              </a:rPr>
              <a:t>Uçimsya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pisat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err="1">
                <a:solidFill>
                  <a:schemeClr val="tx1"/>
                </a:solidFill>
              </a:rPr>
              <a:t>soçineniye</a:t>
            </a:r>
            <a:r>
              <a:rPr lang="tr-TR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https://www.litres.ru/tamara-babasheva/uchimsya-pisat-sochinenie-metodicheskoe-rukovodstvo-dlya-shkolnikov/chitat-onlayn/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https://azbyka.ru/deti/shkolnyjj-pomoshhnik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ru-RU" dirty="0">
                <a:solidFill>
                  <a:schemeClr val="tx1"/>
                </a:solidFill>
              </a:rPr>
              <a:t>http://rosental-book.ru/styli_xlii.html</a:t>
            </a:r>
            <a:endParaRPr lang="tr-TR" dirty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73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80D3-94DD-45BE-8865-5D7949A8D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50845"/>
            <a:ext cx="9601200" cy="745435"/>
          </a:xfrm>
        </p:spPr>
        <p:txBody>
          <a:bodyPr>
            <a:noAutofit/>
          </a:bodyPr>
          <a:lstStyle/>
          <a:p>
            <a:r>
              <a:rPr lang="ru-RU" sz="2800" dirty="0"/>
              <a:t>Речевые конструкции для выражения негативного положения дел или неудовлетворения.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8C3A7-4C8F-48C0-A17F-FC0E7FA90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2173356"/>
            <a:ext cx="9601200" cy="3733799"/>
          </a:xfrm>
        </p:spPr>
        <p:txBody>
          <a:bodyPr>
            <a:normAutofit/>
          </a:bodyPr>
          <a:lstStyle/>
          <a:p>
            <a:r>
              <a:rPr lang="ru-RU" b="1" i="1" dirty="0"/>
              <a:t>Очень хочется Вам пожаловаться на неудачи.</a:t>
            </a:r>
          </a:p>
          <a:p>
            <a:r>
              <a:rPr lang="ru-RU" dirty="0"/>
              <a:t> </a:t>
            </a:r>
            <a:r>
              <a:rPr lang="ru-RU" b="1" i="1" dirty="0"/>
              <a:t>Мне так нужно поделиться с тобой своими огорчениями.</a:t>
            </a:r>
          </a:p>
          <a:p>
            <a:r>
              <a:rPr lang="ru-RU" dirty="0"/>
              <a:t> </a:t>
            </a:r>
            <a:r>
              <a:rPr lang="ru-RU" b="1" i="1" dirty="0"/>
              <a:t>Я в большом затруднении/в тупике.</a:t>
            </a:r>
          </a:p>
          <a:p>
            <a:r>
              <a:rPr lang="ru-RU" dirty="0"/>
              <a:t> </a:t>
            </a:r>
            <a:r>
              <a:rPr lang="ru-RU" b="1" i="1" dirty="0"/>
              <a:t>Мне очень скверно/постоянно не везет/все время нездоровится.</a:t>
            </a:r>
          </a:p>
          <a:p>
            <a:r>
              <a:rPr lang="ru-RU" dirty="0"/>
              <a:t> </a:t>
            </a:r>
            <a:r>
              <a:rPr lang="ru-RU" b="1" i="1" dirty="0"/>
              <a:t>У меня большие проблемы.</a:t>
            </a:r>
          </a:p>
          <a:p>
            <a:r>
              <a:rPr lang="ru-RU" b="1" i="1" dirty="0"/>
              <a:t>Я нахожусь в сложной ситуации.</a:t>
            </a:r>
          </a:p>
          <a:p>
            <a:r>
              <a:rPr lang="ru-RU" b="1" i="1" dirty="0"/>
              <a:t>К сожалению, не могу сказать, что у меня все хорошо</a:t>
            </a:r>
          </a:p>
          <a:p>
            <a:r>
              <a:rPr lang="ru-RU" b="1" i="1" dirty="0"/>
              <a:t>Дела обстоят неважно.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596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FE00F-E3A4-47DB-BA69-E5891611A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16496"/>
          </a:xfrm>
        </p:spPr>
        <p:txBody>
          <a:bodyPr>
            <a:normAutofit/>
          </a:bodyPr>
          <a:lstStyle/>
          <a:p>
            <a:r>
              <a:rPr lang="ru-RU" sz="3200" dirty="0"/>
              <a:t>Речевые конструкции для выражения сочувствия или утешения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5152F-55AE-4014-A04E-1F41A1BC7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6278"/>
            <a:ext cx="9601200" cy="4171122"/>
          </a:xfrm>
        </p:spPr>
        <p:txBody>
          <a:bodyPr/>
          <a:lstStyle/>
          <a:p>
            <a:r>
              <a:rPr lang="ru-RU" b="1" i="1" dirty="0"/>
              <a:t>Мне хочется/надо/я могу тебя утешить/успокоить/обнадежить.</a:t>
            </a:r>
          </a:p>
          <a:p>
            <a:r>
              <a:rPr lang="ru-RU" dirty="0"/>
              <a:t> </a:t>
            </a:r>
            <a:r>
              <a:rPr lang="ru-RU" b="1" i="1" dirty="0"/>
              <a:t>Я тебе очень сочувствую.</a:t>
            </a:r>
          </a:p>
          <a:p>
            <a:r>
              <a:rPr lang="ru-RU" b="1" i="1" dirty="0"/>
              <a:t>Мне очень жаль, что так произошло.</a:t>
            </a:r>
          </a:p>
          <a:p>
            <a:r>
              <a:rPr lang="ru-RU" dirty="0"/>
              <a:t> </a:t>
            </a:r>
            <a:r>
              <a:rPr lang="ru-RU" b="1" i="1" dirty="0"/>
              <a:t>Как я тебя понимаю!</a:t>
            </a:r>
          </a:p>
          <a:p>
            <a:r>
              <a:rPr lang="ru-RU" dirty="0"/>
              <a:t> </a:t>
            </a:r>
            <a:r>
              <a:rPr lang="ru-RU" b="1" i="1" dirty="0"/>
              <a:t>Не падай духом/не отчаивайся/не теряй головы.</a:t>
            </a:r>
          </a:p>
          <a:p>
            <a:r>
              <a:rPr lang="ru-RU" dirty="0"/>
              <a:t> </a:t>
            </a:r>
            <a:r>
              <a:rPr lang="ru-RU" b="1" i="1" dirty="0"/>
              <a:t>Ничего не поделаешь/ничем тут не поможешь.</a:t>
            </a:r>
          </a:p>
          <a:p>
            <a:r>
              <a:rPr lang="ru-RU" dirty="0"/>
              <a:t> </a:t>
            </a:r>
            <a:r>
              <a:rPr lang="ru-RU" b="1" i="1" dirty="0"/>
              <a:t>Не только ты виноват/ты тут ни при чем.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884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769C-EF82-4F68-B7D9-47A46C0B6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0013"/>
            <a:ext cx="9601200" cy="1121465"/>
          </a:xfrm>
        </p:spPr>
        <p:txBody>
          <a:bodyPr>
            <a:normAutofit/>
          </a:bodyPr>
          <a:lstStyle/>
          <a:p>
            <a:r>
              <a:rPr lang="ru-RU" sz="3200" dirty="0"/>
              <a:t>Речевые конструкции для выражения соболезнования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5C4F7-8DC9-4590-94B7-999062ED3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9043"/>
            <a:ext cx="9601200" cy="4078357"/>
          </a:xfrm>
        </p:spPr>
        <p:txBody>
          <a:bodyPr>
            <a:normAutofit/>
          </a:bodyPr>
          <a:lstStyle/>
          <a:p>
            <a:r>
              <a:rPr lang="ru-RU" b="1" dirty="0"/>
              <a:t>Прими мои искренние соболезнования.</a:t>
            </a:r>
          </a:p>
          <a:p>
            <a:r>
              <a:rPr lang="ru-RU" b="1" dirty="0"/>
              <a:t> Потрясен печальным известием. Крепись.</a:t>
            </a:r>
          </a:p>
          <a:p>
            <a:r>
              <a:rPr lang="ru-RU" b="1" dirty="0"/>
              <a:t>Моё сердце не на месте от услышанного. Пусть земля будет пухом __.</a:t>
            </a:r>
          </a:p>
          <a:p>
            <a:r>
              <a:rPr lang="ru-RU" b="1" dirty="0"/>
              <a:t>Мне не верится, что такой человек от нас ушёл. Это невосполнимая потеря.</a:t>
            </a:r>
          </a:p>
          <a:p>
            <a:r>
              <a:rPr lang="ru-RU" b="1" dirty="0"/>
              <a:t>Утрата матери (отца, брата и т.п.) всегда тяжело переживается. Сочувствуем и сопереживаем.</a:t>
            </a:r>
          </a:p>
          <a:p>
            <a:r>
              <a:rPr lang="ru-RU" b="1" dirty="0"/>
              <a:t>Мы с покойным не всегда находили общий язык. Теперь мне хочется извиниться за разногласия. Я тоже не всегда бываю прав.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992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6769C-EF82-4F68-B7D9-47A46C0B6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0013"/>
            <a:ext cx="9601200" cy="1121465"/>
          </a:xfrm>
        </p:spPr>
        <p:txBody>
          <a:bodyPr>
            <a:normAutofit/>
          </a:bodyPr>
          <a:lstStyle/>
          <a:p>
            <a:r>
              <a:rPr lang="ru-RU" sz="3200" dirty="0"/>
              <a:t>Речевые конструкции для выражения соболезнования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5C4F7-8DC9-4590-94B7-999062ED3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89043"/>
            <a:ext cx="9601200" cy="4078357"/>
          </a:xfrm>
        </p:spPr>
        <p:txBody>
          <a:bodyPr>
            <a:normAutofit/>
          </a:bodyPr>
          <a:lstStyle/>
          <a:p>
            <a:r>
              <a:rPr lang="ru-RU" b="1" dirty="0"/>
              <a:t>Примите наши слова утешения. Чем мы можем вам помочь в данную минуту?</a:t>
            </a:r>
          </a:p>
          <a:p>
            <a:r>
              <a:rPr lang="ru-RU" b="1" dirty="0"/>
              <a:t>Искренне сопереживаем всей вашей семье. Знаем, каким добрым и чутким был N.</a:t>
            </a:r>
          </a:p>
          <a:p>
            <a:r>
              <a:rPr lang="ru-RU" b="1" dirty="0"/>
              <a:t>Печальное событие. Об этом тяжело говорить. Надеемся, что на небесах он обретёт спокойствие.</a:t>
            </a:r>
          </a:p>
          <a:p>
            <a:r>
              <a:rPr lang="ru-RU" b="1" dirty="0"/>
              <a:t>Это горькая утрата. Мне жаль, что она прожила не так много, как хотелось бы.</a:t>
            </a:r>
          </a:p>
          <a:p>
            <a:r>
              <a:rPr lang="ru-RU" b="1" dirty="0"/>
              <a:t>Трудно подобрать нужные слова в такую минуту. Просто помни, что ко мне ты можешь обратиться всегда за помощью.</a:t>
            </a:r>
          </a:p>
          <a:p>
            <a:pPr marL="0" indent="0">
              <a:buNone/>
            </a:pPr>
            <a:r>
              <a:rPr lang="ru-RU" dirty="0"/>
              <a:t>!!! </a:t>
            </a:r>
            <a:r>
              <a:rPr lang="ru-RU" b="1" dirty="0"/>
              <a:t>соболезнования высказывают только в случае смерти родных или близких людей.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8012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2C8A0-D0D1-4EC3-9A28-555563F04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94253"/>
            <a:ext cx="9601200" cy="745434"/>
          </a:xfrm>
        </p:spPr>
        <p:txBody>
          <a:bodyPr>
            <a:normAutofit/>
          </a:bodyPr>
          <a:lstStyle/>
          <a:p>
            <a:r>
              <a:rPr lang="ru-RU" sz="3200" dirty="0"/>
              <a:t>Стандартные клише для реферирования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42551-C1DD-4F05-999B-1075BE967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3432313"/>
          </a:xfrm>
        </p:spPr>
        <p:txBody>
          <a:bodyPr/>
          <a:lstStyle/>
          <a:p>
            <a:r>
              <a:rPr lang="ru-RU" b="1" i="1" dirty="0"/>
              <a:t>Подробно/кратко излагается/изложена проблема (чего)</a:t>
            </a:r>
          </a:p>
          <a:p>
            <a:r>
              <a:rPr lang="ru-RU" dirty="0"/>
              <a:t> </a:t>
            </a:r>
            <a:r>
              <a:rPr lang="ru-RU" b="1" i="1" dirty="0"/>
              <a:t>Особо выделяется/выделено понимание (чего)</a:t>
            </a:r>
          </a:p>
          <a:p>
            <a:r>
              <a:rPr lang="ru-RU" dirty="0"/>
              <a:t> </a:t>
            </a:r>
            <a:r>
              <a:rPr lang="ru-RU" b="1" i="1" dirty="0"/>
              <a:t>Большое место отводится анализу (чего)</a:t>
            </a:r>
          </a:p>
          <a:p>
            <a:r>
              <a:rPr lang="ru-RU" dirty="0"/>
              <a:t> </a:t>
            </a:r>
            <a:r>
              <a:rPr lang="ru-RU" b="1" i="1" dirty="0"/>
              <a:t>Большое место уделено рассмотрению (чего)</a:t>
            </a:r>
          </a:p>
          <a:p>
            <a:r>
              <a:rPr lang="ru-RU" dirty="0"/>
              <a:t> </a:t>
            </a:r>
            <a:r>
              <a:rPr lang="ru-RU" b="1" i="1" dirty="0"/>
              <a:t>Значительное место занимают вопросы (чего)</a:t>
            </a:r>
          </a:p>
          <a:p>
            <a:r>
              <a:rPr lang="ru-RU" dirty="0"/>
              <a:t> </a:t>
            </a:r>
            <a:r>
              <a:rPr lang="ru-RU" b="1" i="1" dirty="0"/>
              <a:t>Важное место уделено вопросам (чего)</a:t>
            </a:r>
          </a:p>
          <a:p>
            <a:r>
              <a:rPr lang="ru-RU" dirty="0"/>
              <a:t> </a:t>
            </a:r>
            <a:r>
              <a:rPr lang="ru-RU" b="1" i="1" dirty="0"/>
              <a:t>Центральное место занимают методологические принципы (чего)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6161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A2C8A0-D0D1-4EC3-9A28-555563F04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94253"/>
            <a:ext cx="9601200" cy="745434"/>
          </a:xfrm>
        </p:spPr>
        <p:txBody>
          <a:bodyPr>
            <a:normAutofit/>
          </a:bodyPr>
          <a:lstStyle/>
          <a:p>
            <a:r>
              <a:rPr lang="ru-RU" sz="3200" dirty="0"/>
              <a:t>Стандартные клише для реферирования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442551-C1DD-4F05-999B-1075BE9675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3432313"/>
          </a:xfrm>
        </p:spPr>
        <p:txBody>
          <a:bodyPr/>
          <a:lstStyle/>
          <a:p>
            <a:r>
              <a:rPr lang="ru-RU" b="1" i="1" dirty="0"/>
              <a:t>Особое внимание уделяется вопросам (чего)</a:t>
            </a:r>
          </a:p>
          <a:p>
            <a:r>
              <a:rPr lang="ru-RU" dirty="0"/>
              <a:t> </a:t>
            </a:r>
            <a:r>
              <a:rPr lang="ru-RU" b="1" i="1" dirty="0"/>
              <a:t>Главное внимание сосредоточено (на чем)</a:t>
            </a:r>
          </a:p>
          <a:p>
            <a:r>
              <a:rPr lang="ru-RU" dirty="0"/>
              <a:t> </a:t>
            </a:r>
            <a:r>
              <a:rPr lang="ru-RU" b="1" i="1" dirty="0"/>
              <a:t>Автор сосредоточивает свое внимание (на чем)</a:t>
            </a:r>
          </a:p>
          <a:p>
            <a:r>
              <a:rPr lang="ru-RU" dirty="0"/>
              <a:t> </a:t>
            </a:r>
            <a:r>
              <a:rPr lang="ru-RU" b="1" i="1" dirty="0"/>
              <a:t>Подчеркивается, что...</a:t>
            </a:r>
          </a:p>
          <a:p>
            <a:r>
              <a:rPr lang="ru-RU" dirty="0"/>
              <a:t> </a:t>
            </a:r>
            <a:r>
              <a:rPr lang="ru-RU" b="1" i="1" dirty="0"/>
              <a:t>Отмечается, что...</a:t>
            </a:r>
          </a:p>
          <a:p>
            <a:r>
              <a:rPr lang="ru-RU" dirty="0"/>
              <a:t> </a:t>
            </a:r>
            <a:r>
              <a:rPr lang="ru-RU" b="1" i="1" dirty="0"/>
              <a:t>Показывается, что...</a:t>
            </a:r>
          </a:p>
          <a:p>
            <a:r>
              <a:rPr lang="ru-RU" dirty="0"/>
              <a:t> </a:t>
            </a:r>
            <a:r>
              <a:rPr lang="ru-RU" b="1" i="1" dirty="0"/>
              <a:t>Говорится, что...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2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0AC08-C250-417D-A07B-F884D71A5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03583"/>
            <a:ext cx="9601200" cy="4399721"/>
          </a:xfrm>
        </p:spPr>
        <p:txBody>
          <a:bodyPr/>
          <a:lstStyle/>
          <a:p>
            <a:r>
              <a:rPr lang="ru-RU" b="1" dirty="0"/>
              <a:t>Составьте предложения из приведенных ниже слов. Обратите внимание на то, что перед Вами — связный текст</a:t>
            </a:r>
          </a:p>
          <a:p>
            <a:pPr marL="0" indent="0">
              <a:buNone/>
            </a:pPr>
            <a:r>
              <a:rPr lang="ru-RU" dirty="0"/>
              <a:t>- Невозможно, через, без, сейчас, мостов, представить, Неву, себе, Петербург.</a:t>
            </a:r>
          </a:p>
          <a:p>
            <a:pPr marL="0" indent="0">
              <a:buNone/>
            </a:pPr>
            <a:r>
              <a:rPr lang="ru-RU" dirty="0"/>
              <a:t>- Далеко, так, но, было, всегда, не.</a:t>
            </a:r>
          </a:p>
          <a:p>
            <a:pPr marL="0" indent="0">
              <a:buNone/>
            </a:pPr>
            <a:r>
              <a:rPr lang="ru-RU" dirty="0"/>
              <a:t>- В 1727 году, появился, мост, первый, наплавной.</a:t>
            </a:r>
          </a:p>
          <a:p>
            <a:pPr>
              <a:buFontTx/>
              <a:buChar char="-"/>
            </a:pPr>
            <a:r>
              <a:rPr lang="ru-RU" dirty="0"/>
              <a:t>Началось, только, строительство, к, мостов, столетия, середине, XIX, постоянных.</a:t>
            </a:r>
          </a:p>
          <a:p>
            <a:pPr marL="0" indent="0">
              <a:buNone/>
            </a:pPr>
            <a:r>
              <a:rPr lang="ru-RU" dirty="0"/>
              <a:t>	</a:t>
            </a:r>
          </a:p>
          <a:p>
            <a:pPr marL="0" indent="0">
              <a:buNone/>
            </a:pPr>
            <a:r>
              <a:rPr lang="ru-RU" dirty="0"/>
              <a:t>	Сейчас невозможно представить себе Петербург без мостов через Ниву. Но так было далеко не всегда. В 1727 году появился первый наплавной мост. Только к середине </a:t>
            </a:r>
            <a:r>
              <a:rPr lang="tr-TR" dirty="0"/>
              <a:t>XIX </a:t>
            </a:r>
            <a:r>
              <a:rPr lang="ru-RU" dirty="0"/>
              <a:t>столетия началось строительство постоянных мостов.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702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4570C-ADAC-4235-8AA9-E9D411BC6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65922"/>
          </a:xfrm>
        </p:spPr>
        <p:txBody>
          <a:bodyPr>
            <a:normAutofit/>
          </a:bodyPr>
          <a:lstStyle/>
          <a:p>
            <a:r>
              <a:rPr lang="ru-RU" sz="3200" dirty="0"/>
              <a:t>Речевые конструкции для выражения благодарности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D51B8-AC2F-4F0C-99B0-7F27156A1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43270"/>
            <a:ext cx="9601200" cy="4224130"/>
          </a:xfrm>
        </p:spPr>
        <p:txBody>
          <a:bodyPr/>
          <a:lstStyle/>
          <a:p>
            <a:r>
              <a:rPr lang="ru-RU" b="1" i="1" dirty="0"/>
              <a:t>Мы благодарим Вас за Ваше письмо.</a:t>
            </a:r>
          </a:p>
          <a:p>
            <a:r>
              <a:rPr lang="ru-RU" dirty="0"/>
              <a:t> </a:t>
            </a:r>
            <a:r>
              <a:rPr lang="ru-RU" b="1" i="1" dirty="0"/>
              <a:t>Выражаем благодарность за Ваш ответ.</a:t>
            </a:r>
          </a:p>
          <a:p>
            <a:r>
              <a:rPr lang="ru-RU" dirty="0"/>
              <a:t> </a:t>
            </a:r>
            <a:r>
              <a:rPr lang="ru-RU" b="1" i="1" dirty="0"/>
              <a:t>С благодарностью сообщаю, что...</a:t>
            </a:r>
          </a:p>
          <a:p>
            <a:r>
              <a:rPr lang="ru-RU" dirty="0"/>
              <a:t> </a:t>
            </a:r>
            <a:r>
              <a:rPr lang="ru-RU" b="1" i="1" dirty="0"/>
              <a:t>Сердечно благодарю Вас...</a:t>
            </a:r>
          </a:p>
          <a:p>
            <a:r>
              <a:rPr lang="ru-RU" dirty="0"/>
              <a:t> </a:t>
            </a:r>
            <a:r>
              <a:rPr lang="ru-RU" b="1" i="1" dirty="0"/>
              <a:t>Я Вам очень признателен...</a:t>
            </a:r>
          </a:p>
          <a:p>
            <a:r>
              <a:rPr lang="ru-RU" dirty="0"/>
              <a:t> </a:t>
            </a:r>
            <a:r>
              <a:rPr lang="ru-RU" b="1" i="1" dirty="0"/>
              <a:t>Как я тебе благодарен...</a:t>
            </a:r>
          </a:p>
          <a:p>
            <a:r>
              <a:rPr lang="ru-RU" dirty="0"/>
              <a:t> </a:t>
            </a:r>
            <a:r>
              <a:rPr lang="ru-RU" b="1" i="1" dirty="0"/>
              <a:t>Вы очень любезны/добры/внимательны.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365365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597</TotalTime>
  <Words>931</Words>
  <Application>Microsoft Office PowerPoint</Application>
  <PresentationFormat>Widescreen</PresentationFormat>
  <Paragraphs>95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Franklin Gothic Book</vt:lpstr>
      <vt:lpstr>Crop</vt:lpstr>
      <vt:lpstr>Сочинение</vt:lpstr>
      <vt:lpstr>Речевые конструкции для выражения негативного положения дел или неудовлетворения.</vt:lpstr>
      <vt:lpstr>Речевые конструкции для выражения сочувствия или утешения</vt:lpstr>
      <vt:lpstr>Речевые конструкции для выражения соболезнования </vt:lpstr>
      <vt:lpstr>Речевые конструкции для выражения соболезнования </vt:lpstr>
      <vt:lpstr>Стандартные клише для реферирования</vt:lpstr>
      <vt:lpstr>Стандартные клише для реферирования</vt:lpstr>
      <vt:lpstr>PowerPoint Presentation</vt:lpstr>
      <vt:lpstr>Речевые конструкции для выражения благодарности</vt:lpstr>
      <vt:lpstr>Речевые конструкции для выражения радости</vt:lpstr>
      <vt:lpstr>Стандартные клише для реферирования</vt:lpstr>
      <vt:lpstr>Стандартные клише для реферирования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Сочинение</dc:title>
  <dc:creator>asus</dc:creator>
  <cp:lastModifiedBy>asus</cp:lastModifiedBy>
  <cp:revision>100</cp:revision>
  <dcterms:created xsi:type="dcterms:W3CDTF">2020-03-24T19:20:49Z</dcterms:created>
  <dcterms:modified xsi:type="dcterms:W3CDTF">2020-04-15T11:53:42Z</dcterms:modified>
</cp:coreProperties>
</file>