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 snapToObjects="1">
      <p:cViewPr varScale="1">
        <p:scale>
          <a:sx n="107" d="100"/>
          <a:sy n="107" d="100"/>
        </p:scale>
        <p:origin x="736" y="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2/19/18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2/19/18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2/19/18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2/19/18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2/19/18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2/19/18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4" Type="http://schemas.microsoft.com/office/2007/relationships/hdphoto" Target="../media/hdphoto1.wdp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bg-BG" b="1" dirty="0" smtClean="0"/>
              <a:t>Частица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739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6)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Хезитативни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(за съмнение, колебание) – божем, май, едва ли, надали, уж, чунким, белким. Частиците 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чунким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а 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белким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най-често се използват в разговорната реч и могат да изразяват недоверие към това за което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говориме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bg-BG" b="1" i="1" dirty="0" smtClean="0">
                <a:latin typeface="Times New Roman" charset="0"/>
                <a:ea typeface="Times New Roman" charset="0"/>
                <a:cs typeface="Times New Roman" charset="0"/>
              </a:rPr>
              <a:t>Чунким</a:t>
            </a:r>
            <a:r>
              <a:rPr lang="bg-BG" i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разбира нещо, ама се хвали. 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Белким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 могат да свършат тази работа</a:t>
            </a:r>
            <a:r>
              <a:rPr lang="bg-BG" i="1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i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7)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Оптативни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дубитативни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израз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желание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нека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ега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 err="1" smtClean="0">
                <a:latin typeface="Times New Roman" charset="0"/>
                <a:ea typeface="Times New Roman" charset="0"/>
                <a:cs typeface="Times New Roman" charset="0"/>
              </a:rPr>
              <a:t>Дано</a:t>
            </a:r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завали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дъжд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Нека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опитат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направят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ще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видят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8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Интензификатори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усилване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аха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даже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дори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пък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чак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 err="1" smtClean="0">
                <a:latin typeface="Times New Roman" charset="0"/>
                <a:ea typeface="Times New Roman" charset="0"/>
                <a:cs typeface="Times New Roman" charset="0"/>
              </a:rPr>
              <a:t>Ха</a:t>
            </a:r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наздраве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момчета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!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Той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успокои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чак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когато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излезе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другия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край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гората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9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Емотивни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емоционално-експресивни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а-а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ами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кешки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леле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море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хай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ми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му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524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Тези частици се приближават по своята същност до междуметията, тъй като служат за изразяване на чувства и различни емоции.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Ами 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Сребра, ами Синчеца, ами Теменуга... Де да видим що е това за чудо. Кратките форми на личните местоимения ми, ти, му се употребяват като частици за израз на интимност и емоционално отношение (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dativus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ethicus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).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Рипна 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ми Чавдар от радост, че при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татка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си ще иде! Съвременния български език въвежда още две подгрупи: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10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преизказни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– кай, каже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11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конклузивни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ч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 умозаключителни) – май, едва ли, надали, божем, може би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06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104405"/>
            <a:ext cx="10058400" cy="5067795"/>
          </a:xfrm>
        </p:spPr>
        <p:txBody>
          <a:bodyPr>
            <a:noAutofit/>
          </a:bodyPr>
          <a:lstStyle/>
          <a:p>
            <a:pPr algn="just"/>
            <a:r>
              <a:rPr lang="bg-BG" sz="2400" dirty="0">
                <a:latin typeface="Times New Roman" charset="0"/>
                <a:ea typeface="Times New Roman" charset="0"/>
                <a:cs typeface="Times New Roman" charset="0"/>
              </a:rPr>
              <a:t>Подгрупата на частиците за модална оценка служи за изразяване отношението на говорещия към реалността на съобщението (оценка като фактично). Синтактичното съдържание е почертано в модална насока и в зависимост от това тези частици биват с обективно-модално (изтъкващи) и субективно-модално значение за съмнение, неувереност. Към </a:t>
            </a:r>
            <a:r>
              <a:rPr lang="bg-BG" sz="2400" dirty="0" err="1">
                <a:latin typeface="Times New Roman" charset="0"/>
                <a:ea typeface="Times New Roman" charset="0"/>
                <a:cs typeface="Times New Roman" charset="0"/>
              </a:rPr>
              <a:t>ч</a:t>
            </a:r>
            <a:r>
              <a:rPr lang="bg-BG" sz="2400" dirty="0">
                <a:latin typeface="Times New Roman" charset="0"/>
                <a:ea typeface="Times New Roman" charset="0"/>
                <a:cs typeface="Times New Roman" charset="0"/>
              </a:rPr>
              <a:t>. за модална оценка спадат част от въпросителните и </a:t>
            </a:r>
            <a:r>
              <a:rPr lang="bg-BG" sz="2400" dirty="0" err="1">
                <a:latin typeface="Times New Roman" charset="0"/>
                <a:ea typeface="Times New Roman" charset="0"/>
                <a:cs typeface="Times New Roman" charset="0"/>
              </a:rPr>
              <a:t>хезитативните</a:t>
            </a:r>
            <a:r>
              <a:rPr lang="bg-BG" sz="2400" dirty="0">
                <a:latin typeface="Times New Roman" charset="0"/>
                <a:ea typeface="Times New Roman" charset="0"/>
                <a:cs typeface="Times New Roman" charset="0"/>
              </a:rPr>
              <a:t> частици (надали, дали, мигар и др.), а останалите от тях са включени в подгрупата на частиците за отношение (емоционални). Тази подгрупа съдържа най-много и разнообразни частици, а ролята им често зависи от типа на изречението. С тяхна </a:t>
            </a:r>
            <a:r>
              <a:rPr lang="bg-BG" sz="2400" dirty="0" smtClean="0">
                <a:latin typeface="Times New Roman" charset="0"/>
                <a:ea typeface="Times New Roman" charset="0"/>
                <a:cs typeface="Times New Roman" charset="0"/>
              </a:rPr>
              <a:t>помощ</a:t>
            </a:r>
            <a:r>
              <a:rPr lang="tr-TR" sz="24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sz="2400" dirty="0" smtClean="0">
                <a:latin typeface="Times New Roman" charset="0"/>
                <a:ea typeface="Times New Roman" charset="0"/>
                <a:cs typeface="Times New Roman" charset="0"/>
              </a:rPr>
              <a:t>говорещия </a:t>
            </a:r>
            <a:r>
              <a:rPr lang="bg-BG" sz="2400" dirty="0">
                <a:latin typeface="Times New Roman" charset="0"/>
                <a:ea typeface="Times New Roman" charset="0"/>
                <a:cs typeface="Times New Roman" charset="0"/>
              </a:rPr>
              <a:t>изразява отношението си към съобщението в две насоки – </a:t>
            </a:r>
            <a:r>
              <a:rPr lang="bg-BG" sz="2400" dirty="0" err="1">
                <a:latin typeface="Times New Roman" charset="0"/>
                <a:ea typeface="Times New Roman" charset="0"/>
                <a:cs typeface="Times New Roman" charset="0"/>
              </a:rPr>
              <a:t>утвръждаване</a:t>
            </a:r>
            <a:r>
              <a:rPr lang="bg-BG" sz="2400" dirty="0">
                <a:latin typeface="Times New Roman" charset="0"/>
                <a:ea typeface="Times New Roman" charset="0"/>
                <a:cs typeface="Times New Roman" charset="0"/>
              </a:rPr>
              <a:t> или отричане, одобрение, удивление, учудване и т.н. (</a:t>
            </a:r>
            <a:r>
              <a:rPr lang="bg-BG" sz="2400" dirty="0" err="1">
                <a:latin typeface="Times New Roman" charset="0"/>
                <a:ea typeface="Times New Roman" charset="0"/>
                <a:cs typeface="Times New Roman" charset="0"/>
              </a:rPr>
              <a:t>кешки</a:t>
            </a:r>
            <a:r>
              <a:rPr lang="bg-BG" sz="2400" dirty="0">
                <a:latin typeface="Times New Roman" charset="0"/>
                <a:ea typeface="Times New Roman" charset="0"/>
                <a:cs typeface="Times New Roman" charset="0"/>
              </a:rPr>
              <a:t>, нейсе, сакън, хай, зер, ами и др.). Частиците дано, хайде, хей образуват подгрупата на подбудителните частици и служат за изразяване на подкана, очакване, </a:t>
            </a:r>
            <a:r>
              <a:rPr lang="bg-BG" sz="2400" dirty="0" err="1">
                <a:latin typeface="Times New Roman" charset="0"/>
                <a:ea typeface="Times New Roman" charset="0"/>
                <a:cs typeface="Times New Roman" charset="0"/>
              </a:rPr>
              <a:t>повелителност</a:t>
            </a:r>
            <a:r>
              <a:rPr lang="bg-BG" sz="2400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768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>
                <a:latin typeface="Times New Roman" charset="0"/>
                <a:ea typeface="Times New Roman" charset="0"/>
                <a:cs typeface="Times New Roman" charset="0"/>
              </a:rPr>
              <a:t>Частицата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речта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която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внася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промяна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значението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служи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образуване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нови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думи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форми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думи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Когато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отнасят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съдържанието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цялото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частиците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обикновено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имат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експресивна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роля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Такива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частиците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„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хайде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ха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“,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които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тази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функция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началото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със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самостоятелно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ударение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Частиците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спадат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към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неизменяемите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речта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513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Частиците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характеризират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със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семантична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синтактична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несамостойност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морфологична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неизменяемост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функционално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гледище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частиците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биват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три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основни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групи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pPr lvl="0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Частици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които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модифицират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смисъла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думата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изказването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бре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мари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май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уж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други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Класът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модифициращите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частици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поделя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подгрупи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семантично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гледище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напр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усилващи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показателни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отрицателни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въпросителни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емоционално-експресивни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т.н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lvl="0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Формообразувателни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частици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ще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нека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lvl="0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Словообразувателни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частици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еди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-, -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годе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~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току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-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666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Морфологични частици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Морфологични (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словообразуващи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и граматични частици) в някои граматики могат да се срещнат и като частици – 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морфеми. Въпреки 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че частиците и морфемите са единици на различни езикови равнища те имат общи признаци внасящи неяснота в тяхната класификацията им в българския език.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55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546265"/>
            <a:ext cx="10058400" cy="5625935"/>
          </a:xfrm>
        </p:spPr>
        <p:txBody>
          <a:bodyPr/>
          <a:lstStyle/>
          <a:p>
            <a:pPr algn="just"/>
            <a:r>
              <a:rPr lang="bg-BG" dirty="0" err="1" smtClean="0">
                <a:latin typeface="Times New Roman" charset="0"/>
                <a:ea typeface="Times New Roman" charset="0"/>
                <a:cs typeface="Times New Roman" charset="0"/>
              </a:rPr>
              <a:t>Словообразуващи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частици в българския език Тези частици, още наричани </a:t>
            </a:r>
            <a:r>
              <a:rPr lang="bg-BG" dirty="0" err="1" smtClean="0">
                <a:latin typeface="Times New Roman" charset="0"/>
                <a:ea typeface="Times New Roman" charset="0"/>
                <a:cs typeface="Times New Roman" charset="0"/>
              </a:rPr>
              <a:t>деривационни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частици са във всички граматики следните: се, си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годе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еди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-, (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u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)да е, -що и служат за образуване на нови думи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algn="just"/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се 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– използва се за образуване на възвратни глаголни лексеми (мия се, смея се, седя си, пея си) </a:t>
            </a:r>
            <a:endParaRPr lang="bg-BG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-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годе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еди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-, (и) да е – образуват неопределителни местоимения от въпросителни (еди-какъв, еди-кои, еди-каква, еди-кой, що-годе, какъв-годе, кои-годе, кой да е, каква да е, кое да е и др.) В някои случаи могат да се срещнат и в комбинация с частицата си, чиято цел е да засили неопределеността и изразява незаинтересованост спрямо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дания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обект или лице (някой си, някоя си, някое си, някои си, еди-коя си, еди-какъв си, някаква си, нечий си, еди-чий си) </a:t>
            </a:r>
            <a:endParaRPr lang="bg-BG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bg-BG" dirty="0" err="1" smtClean="0">
                <a:latin typeface="Times New Roman" charset="0"/>
                <a:ea typeface="Times New Roman" charset="0"/>
                <a:cs typeface="Times New Roman" charset="0"/>
              </a:rPr>
              <a:t>зи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 -то,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ня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-, ни-, вся- – използват се за образуване на показателни, относителни, неопределителни, отрицателни и обобщителни местоимения (този, който, някой, никой, всякой) </a:t>
            </a:r>
            <a:endParaRPr lang="bg-BG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-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що – образува някои наречия за време (току-що, едва-що)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32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Граматични частици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Тези частици или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формативи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служат за изменение на думите т.е. с тях се образуват различни граматични форми на думите, а също така и аналитични (описателни) морфологични форми. Според класификацията на Стоянов те спадат до групата на морфологичните частици , а при останалите автори образуват самостоятелна група наречена граматични. Това са: по-, най-, да, нека да, ще, се, не, недей.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753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mr-IN" dirty="0" err="1" smtClean="0">
                <a:latin typeface="Times New Roman" charset="0"/>
                <a:ea typeface="Times New Roman" charset="0"/>
                <a:cs typeface="Times New Roman" charset="0"/>
              </a:rPr>
              <a:t>по</a:t>
            </a:r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-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служат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образуване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сравнителна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превъзходна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степен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прилагателни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имена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наречия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по-рядко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съществителни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глаголи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добър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най-хубав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най-добре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най-горе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човек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обичам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др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.)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 err="1" smtClean="0">
                <a:latin typeface="Times New Roman" charset="0"/>
                <a:ea typeface="Times New Roman" charset="0"/>
                <a:cs typeface="Times New Roman" charset="0"/>
              </a:rPr>
              <a:t>ще</a:t>
            </a:r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образува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форми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бъдеще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време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ще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чета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ще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пиша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ще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направя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няма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отрицателна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форма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бъдеще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време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няма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чета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няма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ходя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 err="1" smtClean="0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нека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 smtClean="0">
                <a:latin typeface="Times New Roman" charset="0"/>
                <a:ea typeface="Times New Roman" charset="0"/>
                <a:cs typeface="Times New Roman" charset="0"/>
              </a:rPr>
              <a:t>повелително</a:t>
            </a:r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наклонение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чета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нека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чете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нека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четеш</a:t>
            </a:r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)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недей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образуват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отрицателни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повелителни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форми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недей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ходи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недейте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плака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недейте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вика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недей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казваш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Кръстев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прибавя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няма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Андрейчин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смята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граматични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частици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определителните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членове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-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ът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(-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ят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-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56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/>
              <a:t>Видове модифициращи частици в българския език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dirty="0"/>
              <a:t>Модифициращите частици, още наричани </a:t>
            </a:r>
            <a:r>
              <a:rPr lang="bg-BG" dirty="0" err="1"/>
              <a:t>модификационни</a:t>
            </a:r>
            <a:r>
              <a:rPr lang="bg-BG" dirty="0"/>
              <a:t> или синтактични, засилват или видоизменят </a:t>
            </a:r>
            <a:r>
              <a:rPr lang="bg-BG" dirty="0" err="1"/>
              <a:t>семантико</a:t>
            </a:r>
            <a:r>
              <a:rPr lang="bg-BG" dirty="0"/>
              <a:t>-синтактичното съдържание на изречението. Тъй като са най-значителната и разнообразна група те биват разделени на подгрупи. </a:t>
            </a:r>
            <a:endParaRPr lang="tr-TR" dirty="0" smtClean="0"/>
          </a:p>
          <a:p>
            <a:pPr algn="just"/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A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Видове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частици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според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Граматика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всички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Демонстративни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показателни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ето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хей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ей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Призивни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обръщение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подбуда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брей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бей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брей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ма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мари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ей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хайде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Тези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частици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използват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предимно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звателните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форми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имена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 err="1" smtClean="0">
                <a:latin typeface="Times New Roman" charset="0"/>
                <a:ea typeface="Times New Roman" charset="0"/>
                <a:cs typeface="Times New Roman" charset="0"/>
              </a:rPr>
              <a:t>Иване</a:t>
            </a:r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кой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тропа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?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Какво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искаш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мари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Илийце</a:t>
            </a:r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?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хайде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хай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употребяват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повелителни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глаголни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форми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засилване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подбудата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поканата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Вземи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срамувай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!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Хайде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какво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бавите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още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!)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542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748145"/>
            <a:ext cx="10058400" cy="5424055"/>
          </a:xfrm>
        </p:spPr>
        <p:txBody>
          <a:bodyPr/>
          <a:lstStyle/>
          <a:p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3) Въпросителни – ли, дали, нали, нима, а.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4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) Потвърдителни – а-а, да, ами, аха – изразяват потвърждение и когато самостоятелни употребени – зер, я, нейсе, нали – служат за засилване потвърждението или съгласието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5) Отрицателни – не, ни, нито. Отрицателната частица не употребена при сказуемото променя цялото изречение в отрицателно.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i="1" dirty="0" smtClean="0">
                <a:latin typeface="Times New Roman" charset="0"/>
                <a:ea typeface="Times New Roman" charset="0"/>
                <a:cs typeface="Times New Roman" charset="0"/>
              </a:rPr>
              <a:t>Но 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моливът не се подчиняваше нито на чувствата, що го вълнуваха, нито на мислите, които толкова ясно и отчетливо се отпечатваха в съзнанието му. В случаи когато не е употребено към друга част на изречението отрицателния смисъл се отнася само към съответната дума. </a:t>
            </a:r>
            <a:endParaRPr lang="tr-TR" i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i="1" dirty="0" smtClean="0">
                <a:latin typeface="Times New Roman" charset="0"/>
                <a:ea typeface="Times New Roman" charset="0"/>
                <a:cs typeface="Times New Roman" charset="0"/>
              </a:rPr>
              <a:t>Ох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, не за радост, не и за разтуха, при теб дойдох, о, бащино огнище... 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Частиците 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ни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и 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нито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се използват в изречения за двойно отрицание. </a:t>
            </a:r>
            <a:endParaRPr lang="tr-TR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i="1" dirty="0" smtClean="0">
                <a:latin typeface="Times New Roman" charset="0"/>
                <a:ea typeface="Times New Roman" charset="0"/>
                <a:cs typeface="Times New Roman" charset="0"/>
              </a:rPr>
              <a:t>Не 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мога да чакам нито минута повече! От меда няма ни помен.</a:t>
            </a:r>
            <a:endParaRPr lang="tr-TR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6788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ğaç Türü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Tahta Yazı</Template>
  <TotalTime>14</TotalTime>
  <Words>1358</Words>
  <Application>Microsoft Macintosh PowerPoint</Application>
  <PresentationFormat>Geniş Ekran</PresentationFormat>
  <Paragraphs>46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Cambria</vt:lpstr>
      <vt:lpstr>Rockwell</vt:lpstr>
      <vt:lpstr>Rockwell Condensed</vt:lpstr>
      <vt:lpstr>Rockwell Extra Bold</vt:lpstr>
      <vt:lpstr>Times New Roman</vt:lpstr>
      <vt:lpstr>Wingdings</vt:lpstr>
      <vt:lpstr>Calibri</vt:lpstr>
      <vt:lpstr>Ağaç Türü</vt:lpstr>
      <vt:lpstr>Частица</vt:lpstr>
      <vt:lpstr>PowerPoint Sunusu</vt:lpstr>
      <vt:lpstr>PowerPoint Sunusu</vt:lpstr>
      <vt:lpstr>Морфологични частици</vt:lpstr>
      <vt:lpstr>PowerPoint Sunusu</vt:lpstr>
      <vt:lpstr>Граматични частици</vt:lpstr>
      <vt:lpstr>PowerPoint Sunusu</vt:lpstr>
      <vt:lpstr>Видове модифициращи частици в българския език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Частица</dc:title>
  <dc:creator>sadık hacı</dc:creator>
  <cp:lastModifiedBy>sadık hacı</cp:lastModifiedBy>
  <cp:revision>3</cp:revision>
  <dcterms:created xsi:type="dcterms:W3CDTF">2018-02-18T21:13:35Z</dcterms:created>
  <dcterms:modified xsi:type="dcterms:W3CDTF">2018-02-18T21:27:52Z</dcterms:modified>
</cp:coreProperties>
</file>