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83"/>
  </p:notesMasterIdLst>
  <p:sldIdLst>
    <p:sldId id="256" r:id="rId2"/>
    <p:sldId id="366" r:id="rId3"/>
    <p:sldId id="367" r:id="rId4"/>
    <p:sldId id="260" r:id="rId5"/>
    <p:sldId id="310" r:id="rId6"/>
    <p:sldId id="311" r:id="rId7"/>
    <p:sldId id="355" r:id="rId8"/>
    <p:sldId id="356" r:id="rId9"/>
    <p:sldId id="357" r:id="rId10"/>
    <p:sldId id="358" r:id="rId11"/>
    <p:sldId id="312" r:id="rId12"/>
    <p:sldId id="368" r:id="rId13"/>
    <p:sldId id="359" r:id="rId14"/>
    <p:sldId id="360" r:id="rId15"/>
    <p:sldId id="363" r:id="rId16"/>
    <p:sldId id="364" r:id="rId17"/>
    <p:sldId id="365" r:id="rId18"/>
    <p:sldId id="261" r:id="rId19"/>
    <p:sldId id="313" r:id="rId20"/>
    <p:sldId id="314" r:id="rId21"/>
    <p:sldId id="315" r:id="rId22"/>
    <p:sldId id="317" r:id="rId23"/>
    <p:sldId id="319" r:id="rId24"/>
    <p:sldId id="265" r:id="rId25"/>
    <p:sldId id="269" r:id="rId26"/>
    <p:sldId id="270" r:id="rId27"/>
    <p:sldId id="271" r:id="rId28"/>
    <p:sldId id="272" r:id="rId29"/>
    <p:sldId id="273" r:id="rId30"/>
    <p:sldId id="274" r:id="rId31"/>
    <p:sldId id="278" r:id="rId32"/>
    <p:sldId id="279" r:id="rId33"/>
    <p:sldId id="280" r:id="rId34"/>
    <p:sldId id="281" r:id="rId35"/>
    <p:sldId id="282" r:id="rId36"/>
    <p:sldId id="320" r:id="rId37"/>
    <p:sldId id="284" r:id="rId38"/>
    <p:sldId id="283" r:id="rId39"/>
    <p:sldId id="285" r:id="rId40"/>
    <p:sldId id="287" r:id="rId41"/>
    <p:sldId id="288" r:id="rId42"/>
    <p:sldId id="289" r:id="rId43"/>
    <p:sldId id="290" r:id="rId44"/>
    <p:sldId id="294" r:id="rId45"/>
    <p:sldId id="295" r:id="rId46"/>
    <p:sldId id="321" r:id="rId47"/>
    <p:sldId id="323" r:id="rId48"/>
    <p:sldId id="324" r:id="rId49"/>
    <p:sldId id="325" r:id="rId50"/>
    <p:sldId id="326" r:id="rId51"/>
    <p:sldId id="327" r:id="rId52"/>
    <p:sldId id="297" r:id="rId53"/>
    <p:sldId id="298" r:id="rId54"/>
    <p:sldId id="299" r:id="rId55"/>
    <p:sldId id="344" r:id="rId56"/>
    <p:sldId id="345" r:id="rId57"/>
    <p:sldId id="346" r:id="rId58"/>
    <p:sldId id="347" r:id="rId59"/>
    <p:sldId id="348" r:id="rId60"/>
    <p:sldId id="349" r:id="rId61"/>
    <p:sldId id="350" r:id="rId62"/>
    <p:sldId id="351" r:id="rId63"/>
    <p:sldId id="352" r:id="rId64"/>
    <p:sldId id="353" r:id="rId65"/>
    <p:sldId id="354" r:id="rId66"/>
    <p:sldId id="328" r:id="rId67"/>
    <p:sldId id="330" r:id="rId68"/>
    <p:sldId id="331" r:id="rId69"/>
    <p:sldId id="329" r:id="rId70"/>
    <p:sldId id="332" r:id="rId71"/>
    <p:sldId id="333" r:id="rId72"/>
    <p:sldId id="334" r:id="rId73"/>
    <p:sldId id="335" r:id="rId74"/>
    <p:sldId id="336" r:id="rId75"/>
    <p:sldId id="337" r:id="rId76"/>
    <p:sldId id="338" r:id="rId77"/>
    <p:sldId id="339" r:id="rId78"/>
    <p:sldId id="340" r:id="rId79"/>
    <p:sldId id="341" r:id="rId80"/>
    <p:sldId id="342" r:id="rId81"/>
    <p:sldId id="300" r:id="rId82"/>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60890" autoAdjust="0"/>
  </p:normalViewPr>
  <p:slideViewPr>
    <p:cSldViewPr>
      <p:cViewPr varScale="1">
        <p:scale>
          <a:sx n="91" d="100"/>
          <a:sy n="91" d="100"/>
        </p:scale>
        <p:origin x="-972" y="-114"/>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png"/><Relationship Id="rId4"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4.v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image" Target="../media/image91.png"/><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image" Target="../media/image9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4BD95A-2229-49D6-94D8-BF5DC5341E8D}" type="datetimeFigureOut">
              <a:rPr lang="tr-TR" smtClean="0"/>
              <a:pPr/>
              <a:t>29.01.2020</a:t>
            </a:fld>
            <a:endParaRPr lang="tr-T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r-T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529499-5775-4895-BFF0-369FC4B466F2}" type="slidenum">
              <a:rPr lang="tr-TR" smtClean="0"/>
              <a:pPr/>
              <a:t>‹#›</a:t>
            </a:fld>
            <a:endParaRPr lang="tr-TR"/>
          </a:p>
        </p:txBody>
      </p:sp>
    </p:spTree>
    <p:extLst>
      <p:ext uri="{BB962C8B-B14F-4D97-AF65-F5344CB8AC3E}">
        <p14:creationId xmlns:p14="http://schemas.microsoft.com/office/powerpoint/2010/main" xmlns="" val="502693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7D7A3AD7-D219-46F0-8D2D-EB2CB6A449C2}" type="slidenum">
              <a:rPr lang="tr-TR" sz="1200">
                <a:latin typeface="Times New Roman" pitchFamily="18" charset="0"/>
              </a:rPr>
              <a:pPr algn="r"/>
              <a:t>31</a:t>
            </a:fld>
            <a:endParaRPr lang="tr-TR" sz="1200">
              <a:latin typeface="Times New Roman" pitchFamily="18"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smtClean="0"/>
          </a:p>
        </p:txBody>
      </p:sp>
    </p:spTree>
    <p:extLst>
      <p:ext uri="{BB962C8B-B14F-4D97-AF65-F5344CB8AC3E}">
        <p14:creationId xmlns:p14="http://schemas.microsoft.com/office/powerpoint/2010/main" xmlns="" val="4256676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A8059B1C-B1C9-4FF5-BD88-4A4EE1BAAD04}" type="slidenum">
              <a:rPr lang="tr-TR" sz="1200">
                <a:latin typeface="Times New Roman" pitchFamily="18" charset="0"/>
              </a:rPr>
              <a:pPr algn="r"/>
              <a:t>32</a:t>
            </a:fld>
            <a:endParaRPr lang="tr-TR" sz="1200">
              <a:latin typeface="Times New Roman" pitchFamily="18"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smtClean="0"/>
          </a:p>
        </p:txBody>
      </p:sp>
    </p:spTree>
    <p:extLst>
      <p:ext uri="{BB962C8B-B14F-4D97-AF65-F5344CB8AC3E}">
        <p14:creationId xmlns:p14="http://schemas.microsoft.com/office/powerpoint/2010/main" xmlns="" val="36528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F3FAAA30-5B43-4B57-B49C-39A24EE20365}" type="slidenum">
              <a:rPr lang="tr-TR" sz="1200">
                <a:latin typeface="Times New Roman" pitchFamily="18" charset="0"/>
              </a:rPr>
              <a:pPr algn="r"/>
              <a:t>35</a:t>
            </a:fld>
            <a:endParaRPr lang="tr-TR" sz="1200">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smtClean="0"/>
          </a:p>
        </p:txBody>
      </p:sp>
    </p:spTree>
    <p:extLst>
      <p:ext uri="{BB962C8B-B14F-4D97-AF65-F5344CB8AC3E}">
        <p14:creationId xmlns:p14="http://schemas.microsoft.com/office/powerpoint/2010/main" xmlns="" val="634083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fld id="{F3FAAA30-5B43-4B57-B49C-39A24EE20365}" type="slidenum">
              <a:rPr lang="tr-TR" sz="1200">
                <a:latin typeface="Times New Roman" pitchFamily="18" charset="0"/>
              </a:rPr>
              <a:pPr algn="r"/>
              <a:t>36</a:t>
            </a:fld>
            <a:endParaRPr lang="tr-TR" sz="1200">
              <a:latin typeface="Times New Roman" pitchFamily="18"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tr-TR" smtClean="0"/>
          </a:p>
        </p:txBody>
      </p:sp>
    </p:spTree>
    <p:extLst>
      <p:ext uri="{BB962C8B-B14F-4D97-AF65-F5344CB8AC3E}">
        <p14:creationId xmlns:p14="http://schemas.microsoft.com/office/powerpoint/2010/main" xmlns="" val="2163064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pPr>
              <a:defRPr/>
            </a:pPr>
            <a:fld id="{69F79E22-4DB9-42A3-892F-9707CFC4C4C4}" type="datetime1">
              <a:rPr lang="tr-TR" smtClean="0"/>
              <a:pPr>
                <a:defRPr/>
              </a:pPr>
              <a:t>29.01.2020</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15608AFB-67C9-4593-A98A-2DF700067BCF}" type="slidenum">
              <a:rPr lang="tr-TR" smtClean="0"/>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C5EF7DF3-D39B-4A85-B384-FCAE1E9F7571}" type="datetime1">
              <a:rPr lang="tr-TR" smtClean="0"/>
              <a:pPr>
                <a:defRPr/>
              </a:pPr>
              <a:t>29.01.2020</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A20D6B26-E014-4637-B3D4-DC04256B0B0C}" type="slidenum">
              <a:rPr lang="tr-TR" smtClean="0"/>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8AECBCF6-F266-4712-B63D-7B9D1F606B35}" type="datetime1">
              <a:rPr lang="tr-TR" smtClean="0"/>
              <a:pPr>
                <a:defRPr/>
              </a:pPr>
              <a:t>29.01.2020</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2E44EC9B-32EC-4D07-9EBE-2238FD59B601}" type="slidenum">
              <a:rPr lang="tr-TR" smtClean="0"/>
              <a:pPr>
                <a:defRPr/>
              </a:pPr>
              <a:t>‹#›</a:t>
            </a:fld>
            <a:endParaRPr lang="tr-T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600200"/>
            <a:ext cx="4038600" cy="21859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8200" y="3938588"/>
            <a:ext cx="4038600" cy="2187575"/>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4"/>
          <p:cNvSpPr>
            <a:spLocks noGrp="1" noChangeArrowheads="1"/>
          </p:cNvSpPr>
          <p:nvPr>
            <p:ph type="dt" sz="half" idx="10"/>
          </p:nvPr>
        </p:nvSpPr>
        <p:spPr>
          <a:ln/>
        </p:spPr>
        <p:txBody>
          <a:bodyPr/>
          <a:lstStyle>
            <a:lvl1pPr>
              <a:defRPr/>
            </a:lvl1pPr>
          </a:lstStyle>
          <a:p>
            <a:pPr>
              <a:defRPr/>
            </a:pPr>
            <a:endParaRPr lang="tr-TR"/>
          </a:p>
        </p:txBody>
      </p:sp>
      <p:sp>
        <p:nvSpPr>
          <p:cNvPr id="7" name="Rectangle 5"/>
          <p:cNvSpPr>
            <a:spLocks noGrp="1" noChangeArrowheads="1"/>
          </p:cNvSpPr>
          <p:nvPr>
            <p:ph type="ftr" sz="quarter" idx="11"/>
          </p:nvPr>
        </p:nvSpPr>
        <p:spPr>
          <a:ln/>
        </p:spPr>
        <p:txBody>
          <a:bodyPr/>
          <a:lstStyle>
            <a:lvl1pPr>
              <a:defRPr/>
            </a:lvl1pPr>
          </a:lstStyle>
          <a:p>
            <a:pPr>
              <a:defRPr/>
            </a:pPr>
            <a:endParaRPr lang="tr-TR"/>
          </a:p>
        </p:txBody>
      </p:sp>
      <p:sp>
        <p:nvSpPr>
          <p:cNvPr id="8" name="Rectangle 6"/>
          <p:cNvSpPr>
            <a:spLocks noGrp="1" noChangeArrowheads="1"/>
          </p:cNvSpPr>
          <p:nvPr>
            <p:ph type="sldNum" sz="quarter" idx="12"/>
          </p:nvPr>
        </p:nvSpPr>
        <p:spPr>
          <a:ln/>
        </p:spPr>
        <p:txBody>
          <a:bodyPr/>
          <a:lstStyle>
            <a:lvl1pPr>
              <a:defRPr/>
            </a:lvl1pPr>
          </a:lstStyle>
          <a:p>
            <a:pPr>
              <a:defRPr/>
            </a:pPr>
            <a:fld id="{17BE088C-7999-4EBF-82B3-D2F1236647C1}" type="slidenum">
              <a:rPr lang="tr-TR"/>
              <a:pPr>
                <a:defRPr/>
              </a:pPr>
              <a:t>‹#›</a:t>
            </a:fld>
            <a:endParaRPr lang="tr-TR"/>
          </a:p>
        </p:txBody>
      </p:sp>
    </p:spTree>
    <p:extLst>
      <p:ext uri="{BB962C8B-B14F-4D97-AF65-F5344CB8AC3E}">
        <p14:creationId xmlns:p14="http://schemas.microsoft.com/office/powerpoint/2010/main" xmlns="" val="1064092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pPr>
              <a:defRPr/>
            </a:pPr>
            <a:fld id="{4AB50A82-8B77-484D-AB63-3A0A39C2F73E}" type="datetime1">
              <a:rPr lang="tr-TR" smtClean="0"/>
              <a:pPr>
                <a:defRPr/>
              </a:pPr>
              <a:t>29.01.2020</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72D1CCE9-56BD-430D-B890-AE1E3B56EAAA}" type="slidenum">
              <a:rPr lang="tr-TR" smtClean="0"/>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pPr>
              <a:defRPr/>
            </a:pPr>
            <a:fld id="{D5351C4A-6285-4C13-8739-871A808D731C}" type="datetime1">
              <a:rPr lang="tr-TR" smtClean="0"/>
              <a:pPr>
                <a:defRPr/>
              </a:pPr>
              <a:t>29.01.2020</a:t>
            </a:fld>
            <a:endParaRPr lang="tr-TR"/>
          </a:p>
        </p:txBody>
      </p:sp>
      <p:sp>
        <p:nvSpPr>
          <p:cNvPr id="5" name="4 Altbilgi Yer Tutucusu"/>
          <p:cNvSpPr>
            <a:spLocks noGrp="1"/>
          </p:cNvSpPr>
          <p:nvPr>
            <p:ph type="ftr" sz="quarter" idx="11"/>
          </p:nvPr>
        </p:nvSpPr>
        <p:spPr/>
        <p:txBody>
          <a:bodyPr/>
          <a:lstStyle/>
          <a:p>
            <a:pPr>
              <a:defRPr/>
            </a:pPr>
            <a:endParaRPr lang="tr-TR"/>
          </a:p>
        </p:txBody>
      </p:sp>
      <p:sp>
        <p:nvSpPr>
          <p:cNvPr id="6" name="5 Slayt Numarası Yer Tutucusu"/>
          <p:cNvSpPr>
            <a:spLocks noGrp="1"/>
          </p:cNvSpPr>
          <p:nvPr>
            <p:ph type="sldNum" sz="quarter" idx="12"/>
          </p:nvPr>
        </p:nvSpPr>
        <p:spPr/>
        <p:txBody>
          <a:bodyPr/>
          <a:lstStyle/>
          <a:p>
            <a:pPr>
              <a:defRPr/>
            </a:pPr>
            <a:fld id="{F2C7BB54-F70E-486B-B77C-C3AF1878FDDE}" type="slidenum">
              <a:rPr lang="tr-TR" smtClean="0"/>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pPr>
              <a:defRPr/>
            </a:pPr>
            <a:fld id="{79F9A109-07C6-45EC-9EFD-67354D4B952C}" type="datetime1">
              <a:rPr lang="tr-TR" smtClean="0"/>
              <a:pPr>
                <a:defRPr/>
              </a:pPr>
              <a:t>29.01.2020</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43223A42-72BE-4A44-ACE3-9C78D7F54ED9}" type="slidenum">
              <a:rPr lang="tr-TR" smtClean="0"/>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pPr>
              <a:defRPr/>
            </a:pPr>
            <a:fld id="{C36AABD4-9E41-45FB-8D69-F24034BBB03C}" type="datetime1">
              <a:rPr lang="tr-TR" smtClean="0"/>
              <a:pPr>
                <a:defRPr/>
              </a:pPr>
              <a:t>29.01.2020</a:t>
            </a:fld>
            <a:endParaRPr lang="tr-TR"/>
          </a:p>
        </p:txBody>
      </p:sp>
      <p:sp>
        <p:nvSpPr>
          <p:cNvPr id="8" name="7 Altbilgi Yer Tutucusu"/>
          <p:cNvSpPr>
            <a:spLocks noGrp="1"/>
          </p:cNvSpPr>
          <p:nvPr>
            <p:ph type="ftr" sz="quarter" idx="11"/>
          </p:nvPr>
        </p:nvSpPr>
        <p:spPr/>
        <p:txBody>
          <a:bodyPr/>
          <a:lstStyle/>
          <a:p>
            <a:pPr>
              <a:defRPr/>
            </a:pPr>
            <a:endParaRPr lang="tr-TR"/>
          </a:p>
        </p:txBody>
      </p:sp>
      <p:sp>
        <p:nvSpPr>
          <p:cNvPr id="9" name="8 Slayt Numarası Yer Tutucusu"/>
          <p:cNvSpPr>
            <a:spLocks noGrp="1"/>
          </p:cNvSpPr>
          <p:nvPr>
            <p:ph type="sldNum" sz="quarter" idx="12"/>
          </p:nvPr>
        </p:nvSpPr>
        <p:spPr/>
        <p:txBody>
          <a:bodyPr/>
          <a:lstStyle/>
          <a:p>
            <a:pPr>
              <a:defRPr/>
            </a:pPr>
            <a:fld id="{18377065-D287-4D4B-86C1-41518C677F67}" type="slidenum">
              <a:rPr lang="tr-TR" smtClean="0"/>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pPr>
              <a:defRPr/>
            </a:pPr>
            <a:fld id="{12285323-5C55-4FB2-92B9-6A921B6F6A63}" type="datetime1">
              <a:rPr lang="tr-TR" smtClean="0"/>
              <a:pPr>
                <a:defRPr/>
              </a:pPr>
              <a:t>29.01.2020</a:t>
            </a:fld>
            <a:endParaRPr lang="tr-TR"/>
          </a:p>
        </p:txBody>
      </p:sp>
      <p:sp>
        <p:nvSpPr>
          <p:cNvPr id="4" name="3 Altbilgi Yer Tutucusu"/>
          <p:cNvSpPr>
            <a:spLocks noGrp="1"/>
          </p:cNvSpPr>
          <p:nvPr>
            <p:ph type="ftr" sz="quarter" idx="11"/>
          </p:nvPr>
        </p:nvSpPr>
        <p:spPr/>
        <p:txBody>
          <a:bodyPr/>
          <a:lstStyle/>
          <a:p>
            <a:pPr>
              <a:defRPr/>
            </a:pPr>
            <a:endParaRPr lang="tr-TR"/>
          </a:p>
        </p:txBody>
      </p:sp>
      <p:sp>
        <p:nvSpPr>
          <p:cNvPr id="5" name="4 Slayt Numarası Yer Tutucusu"/>
          <p:cNvSpPr>
            <a:spLocks noGrp="1"/>
          </p:cNvSpPr>
          <p:nvPr>
            <p:ph type="sldNum" sz="quarter" idx="12"/>
          </p:nvPr>
        </p:nvSpPr>
        <p:spPr/>
        <p:txBody>
          <a:bodyPr/>
          <a:lstStyle/>
          <a:p>
            <a:pPr>
              <a:defRPr/>
            </a:pPr>
            <a:fld id="{852CABDE-6005-4293-B146-A05D5F7375A9}" type="slidenum">
              <a:rPr lang="tr-TR" smtClean="0"/>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pPr>
              <a:defRPr/>
            </a:pPr>
            <a:fld id="{0E33F773-915C-407A-B8FB-F13E6D0D009E}" type="datetime1">
              <a:rPr lang="tr-TR" smtClean="0"/>
              <a:pPr>
                <a:defRPr/>
              </a:pPr>
              <a:t>29.01.2020</a:t>
            </a:fld>
            <a:endParaRPr lang="tr-TR"/>
          </a:p>
        </p:txBody>
      </p:sp>
      <p:sp>
        <p:nvSpPr>
          <p:cNvPr id="3" name="2 Altbilgi Yer Tutucusu"/>
          <p:cNvSpPr>
            <a:spLocks noGrp="1"/>
          </p:cNvSpPr>
          <p:nvPr>
            <p:ph type="ftr" sz="quarter" idx="11"/>
          </p:nvPr>
        </p:nvSpPr>
        <p:spPr/>
        <p:txBody>
          <a:bodyPr/>
          <a:lstStyle/>
          <a:p>
            <a:pPr>
              <a:defRPr/>
            </a:pPr>
            <a:endParaRPr lang="tr-TR"/>
          </a:p>
        </p:txBody>
      </p:sp>
      <p:sp>
        <p:nvSpPr>
          <p:cNvPr id="4" name="3 Slayt Numarası Yer Tutucusu"/>
          <p:cNvSpPr>
            <a:spLocks noGrp="1"/>
          </p:cNvSpPr>
          <p:nvPr>
            <p:ph type="sldNum" sz="quarter" idx="12"/>
          </p:nvPr>
        </p:nvSpPr>
        <p:spPr/>
        <p:txBody>
          <a:bodyPr/>
          <a:lstStyle/>
          <a:p>
            <a:pPr>
              <a:defRPr/>
            </a:pPr>
            <a:fld id="{DF77A3DD-7A9B-420B-8894-1EB05329D557}" type="slidenum">
              <a:rPr lang="tr-TR" smtClean="0"/>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B4FCFD40-8B50-4030-9925-FA7B73C8FB9D}" type="datetime1">
              <a:rPr lang="tr-TR" smtClean="0"/>
              <a:pPr>
                <a:defRPr/>
              </a:pPr>
              <a:t>29.01.2020</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FF7B80D4-00D5-4AF2-9736-0BB8E848AC47}" type="slidenum">
              <a:rPr lang="tr-TR" smtClean="0"/>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pPr>
              <a:defRPr/>
            </a:pPr>
            <a:fld id="{1803D808-6F8C-4D2B-A64E-B5E5C43D9F17}" type="datetime1">
              <a:rPr lang="tr-TR" smtClean="0"/>
              <a:pPr>
                <a:defRPr/>
              </a:pPr>
              <a:t>29.01.2020</a:t>
            </a:fld>
            <a:endParaRPr lang="tr-TR"/>
          </a:p>
        </p:txBody>
      </p:sp>
      <p:sp>
        <p:nvSpPr>
          <p:cNvPr id="6" name="5 Altbilgi Yer Tutucusu"/>
          <p:cNvSpPr>
            <a:spLocks noGrp="1"/>
          </p:cNvSpPr>
          <p:nvPr>
            <p:ph type="ftr" sz="quarter" idx="11"/>
          </p:nvPr>
        </p:nvSpPr>
        <p:spPr/>
        <p:txBody>
          <a:bodyPr/>
          <a:lstStyle/>
          <a:p>
            <a:pPr>
              <a:defRPr/>
            </a:pPr>
            <a:endParaRPr lang="tr-TR"/>
          </a:p>
        </p:txBody>
      </p:sp>
      <p:sp>
        <p:nvSpPr>
          <p:cNvPr id="7" name="6 Slayt Numarası Yer Tutucusu"/>
          <p:cNvSpPr>
            <a:spLocks noGrp="1"/>
          </p:cNvSpPr>
          <p:nvPr>
            <p:ph type="sldNum" sz="quarter" idx="12"/>
          </p:nvPr>
        </p:nvSpPr>
        <p:spPr/>
        <p:txBody>
          <a:bodyPr/>
          <a:lstStyle/>
          <a:p>
            <a:pPr>
              <a:defRPr/>
            </a:pPr>
            <a:fld id="{F7F25A16-FFC6-43F4-AA35-179F3327FB8F}" type="slidenum">
              <a:rPr lang="tr-TR" smtClean="0"/>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6594EDE6-AA77-4F8A-8A0E-34778C7C8C58}" type="datetime1">
              <a:rPr lang="tr-TR" smtClean="0"/>
              <a:pPr>
                <a:defRPr/>
              </a:pPr>
              <a:t>29.01.2020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B63DF1-ABDB-4275-AC84-76B4485D25BB}" type="slidenum">
              <a:rPr lang="tr-TR" smtClean="0"/>
              <a:pPr>
                <a:defRPr/>
              </a:pPr>
              <a:t>‹#›</a:t>
            </a:fld>
            <a:endParaRPr lang="tr-T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32.png"/><Relationship Id="rId7" Type="http://schemas.openxmlformats.org/officeDocument/2006/relationships/image" Target="../media/image10.png"/><Relationship Id="rId12" Type="http://schemas.openxmlformats.org/officeDocument/2006/relationships/image" Target="../media/image37.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36.png"/><Relationship Id="rId5" Type="http://schemas.openxmlformats.org/officeDocument/2006/relationships/image" Target="../media/image2.png"/><Relationship Id="rId10"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34.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13.jpeg"/><Relationship Id="rId18" Type="http://schemas.openxmlformats.org/officeDocument/2006/relationships/image" Target="../media/image18.jpeg"/><Relationship Id="rId3" Type="http://schemas.openxmlformats.org/officeDocument/2006/relationships/image" Target="../media/image3.jpeg"/><Relationship Id="rId21" Type="http://schemas.openxmlformats.org/officeDocument/2006/relationships/image" Target="../media/image21.png"/><Relationship Id="rId7" Type="http://schemas.openxmlformats.org/officeDocument/2006/relationships/image" Target="../media/image7.jpeg"/><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e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png"/><Relationship Id="rId9" Type="http://schemas.openxmlformats.org/officeDocument/2006/relationships/image" Target="../media/image9.jpeg"/><Relationship Id="rId14" Type="http://schemas.openxmlformats.org/officeDocument/2006/relationships/image" Target="../media/image14.jpeg"/><Relationship Id="rId22" Type="http://schemas.openxmlformats.org/officeDocument/2006/relationships/image" Target="../media/image2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1.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oleObject" Target="../embeddings/oleObject2.bin"/><Relationship Id="rId7" Type="http://schemas.openxmlformats.org/officeDocument/2006/relationships/image" Target="../media/image66.jpeg"/><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1.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wmf"/><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81.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80.jpeg"/><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23.png"/></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7.bin"/><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10.bin"/><Relationship Id="rId5" Type="http://schemas.openxmlformats.org/officeDocument/2006/relationships/oleObject" Target="../embeddings/oleObject9.bin"/><Relationship Id="rId10" Type="http://schemas.openxmlformats.org/officeDocument/2006/relationships/oleObject" Target="../embeddings/oleObject14.bin"/><Relationship Id="rId4" Type="http://schemas.openxmlformats.org/officeDocument/2006/relationships/oleObject" Target="../embeddings/oleObject8.bin"/><Relationship Id="rId9" Type="http://schemas.openxmlformats.org/officeDocument/2006/relationships/oleObject" Target="../embeddings/oleObject13.bin"/></Relationships>
</file>

<file path=ppt/slides/_rels/slide44.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oleObject" Target="../embeddings/oleObject15.bin"/><Relationship Id="rId7" Type="http://schemas.openxmlformats.org/officeDocument/2006/relationships/image" Target="../media/image103.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102.png"/><Relationship Id="rId5"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image" Target="../media/image10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4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openxmlformats.org/officeDocument/2006/relationships/image" Target="../media/image123.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2" Type="http://schemas.openxmlformats.org/officeDocument/2006/relationships/image" Target="../media/image136.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Başlık 1"/>
          <p:cNvSpPr>
            <a:spLocks noGrp="1"/>
          </p:cNvSpPr>
          <p:nvPr>
            <p:ph type="ctrTitle"/>
          </p:nvPr>
        </p:nvSpPr>
        <p:spPr>
          <a:xfrm>
            <a:off x="251520" y="620688"/>
            <a:ext cx="8424936" cy="1470025"/>
          </a:xfrm>
        </p:spPr>
        <p:txBody>
          <a:bodyPr/>
          <a:lstStyle/>
          <a:p>
            <a:pPr eaLnBrk="1" hangingPunct="1"/>
            <a:r>
              <a:rPr lang="tr-TR" dirty="0" smtClean="0"/>
              <a:t>KİŞİSEL KORUYUCU DONANIMLAR (KKD)</a:t>
            </a:r>
          </a:p>
        </p:txBody>
      </p:sp>
      <p:pic>
        <p:nvPicPr>
          <p:cNvPr id="9218" name="Picture 2" descr="http://hanosgb.com/wp-content/uploads/is_guvenligi.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39551" y="2420888"/>
            <a:ext cx="8184977" cy="3744416"/>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2" cstate="print"/>
          <a:srcRect/>
          <a:stretch>
            <a:fillRect/>
          </a:stretch>
        </p:blipFill>
        <p:spPr bwMode="auto">
          <a:xfrm>
            <a:off x="381000" y="457200"/>
            <a:ext cx="8534400" cy="542925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ayt Numarası Yer Tutucusu 3"/>
          <p:cNvSpPr>
            <a:spLocks noGrp="1"/>
          </p:cNvSpPr>
          <p:nvPr>
            <p:ph type="sldNum" sz="quarter" idx="12"/>
          </p:nvPr>
        </p:nvSpPr>
        <p:spPr/>
        <p:txBody>
          <a:bodyPr/>
          <a:lstStyle/>
          <a:p>
            <a:pPr>
              <a:defRPr/>
            </a:pPr>
            <a:fld id="{72D1CCE9-56BD-430D-B890-AE1E3B56EAAA}" type="slidenum">
              <a:rPr lang="tr-TR" smtClean="0"/>
              <a:pPr>
                <a:defRPr/>
              </a:pPr>
              <a:t>11</a:t>
            </a:fld>
            <a:endParaRPr lang="tr-TR"/>
          </a:p>
        </p:txBody>
      </p:sp>
      <p:pic>
        <p:nvPicPr>
          <p:cNvPr id="10242" name="Picture 2" descr="http://t1.gstatic.com/images?q=tbn:ANd9GcSLfxJ-Q44azzEZJ4nFUShxc0LYzA6zdJ6nubfg16SIjNgPGCB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968896"/>
            <a:ext cx="1524000" cy="15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64088" y="2647337"/>
            <a:ext cx="3107432" cy="22938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79712" y="318145"/>
            <a:ext cx="1914525" cy="2390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08681" y="2996952"/>
            <a:ext cx="2733675"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7" name="Picture 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15197" y="1947165"/>
            <a:ext cx="904875" cy="1952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8" name="Picture 8"/>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785145" y="5012762"/>
            <a:ext cx="2362200" cy="179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9" name="Picture 9"/>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7504" y="5013176"/>
            <a:ext cx="2628900" cy="1743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1" name="Picture 11"/>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382144" y="3897153"/>
            <a:ext cx="685800" cy="1019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2" name="Picture 12"/>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220072" y="5361012"/>
            <a:ext cx="857250" cy="87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3" name="Picture 13"/>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4355976" y="4034652"/>
            <a:ext cx="819150" cy="87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4" name="Picture 14"/>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3288035" y="2841062"/>
            <a:ext cx="923925" cy="895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5" name="Picture 15"/>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6156176" y="5437212"/>
            <a:ext cx="962025" cy="800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56" name="Picture 16"/>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890150" y="216421"/>
            <a:ext cx="2009775" cy="2276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Bulut Belirtme Çizgisi 5"/>
          <p:cNvSpPr/>
          <p:nvPr/>
        </p:nvSpPr>
        <p:spPr>
          <a:xfrm>
            <a:off x="4653148" y="240261"/>
            <a:ext cx="1991097" cy="1234581"/>
          </a:xfrm>
          <a:prstGeom prst="cloudCallout">
            <a:avLst>
              <a:gd name="adj1" fmla="val 87714"/>
              <a:gd name="adj2" fmla="val 61499"/>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tr-TR" sz="2000" b="1" dirty="0" smtClean="0">
                <a:solidFill>
                  <a:srgbClr val="FF0000"/>
                </a:solidFill>
              </a:rPr>
              <a:t>Hangileri KKD ?</a:t>
            </a:r>
            <a:endParaRPr lang="tr-TR" sz="2000" b="1" dirty="0">
              <a:solidFill>
                <a:srgbClr val="FF0000"/>
              </a:solidFill>
            </a:endParaRPr>
          </a:p>
        </p:txBody>
      </p:sp>
    </p:spTree>
    <p:extLst>
      <p:ext uri="{BB962C8B-B14F-4D97-AF65-F5344CB8AC3E}">
        <p14:creationId xmlns:p14="http://schemas.microsoft.com/office/powerpoint/2010/main" xmlns="" val="74975248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sp>
        <p:nvSpPr>
          <p:cNvPr id="4" name="Slayt Numarası Yer Tutucusu 3"/>
          <p:cNvSpPr>
            <a:spLocks noGrp="1"/>
          </p:cNvSpPr>
          <p:nvPr>
            <p:ph type="sldNum" sz="quarter" idx="12"/>
          </p:nvPr>
        </p:nvSpPr>
        <p:spPr/>
        <p:txBody>
          <a:bodyPr/>
          <a:lstStyle/>
          <a:p>
            <a:pPr>
              <a:defRPr/>
            </a:pPr>
            <a:fld id="{72D1CCE9-56BD-430D-B890-AE1E3B56EAAA}" type="slidenum">
              <a:rPr lang="tr-TR" smtClean="0"/>
              <a:pPr>
                <a:defRPr/>
              </a:pPr>
              <a:t>12</a:t>
            </a:fld>
            <a:endParaRPr lang="tr-T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600" y="548680"/>
            <a:ext cx="7067872" cy="52173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59588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Başlık 1"/>
          <p:cNvSpPr>
            <a:spLocks noGrp="1"/>
          </p:cNvSpPr>
          <p:nvPr>
            <p:ph type="title"/>
          </p:nvPr>
        </p:nvSpPr>
        <p:spPr>
          <a:xfrm>
            <a:off x="0" y="0"/>
            <a:ext cx="9144000" cy="1143000"/>
          </a:xfrm>
          <a:solidFill>
            <a:schemeClr val="tx2"/>
          </a:solidFill>
        </p:spPr>
        <p:txBody>
          <a:bodyPr/>
          <a:lstStyle/>
          <a:p>
            <a:pPr eaLnBrk="1" hangingPunct="1"/>
            <a:r>
              <a:rPr lang="tr-TR" dirty="0" smtClean="0">
                <a:solidFill>
                  <a:schemeClr val="bg1"/>
                </a:solidFill>
              </a:rPr>
              <a:t>TANIMLAR</a:t>
            </a:r>
          </a:p>
        </p:txBody>
      </p:sp>
      <p:sp>
        <p:nvSpPr>
          <p:cNvPr id="3" name="İçerik Yer Tutucusu 2"/>
          <p:cNvSpPr>
            <a:spLocks noGrp="1"/>
          </p:cNvSpPr>
          <p:nvPr>
            <p:ph idx="1"/>
          </p:nvPr>
        </p:nvSpPr>
        <p:spPr>
          <a:xfrm>
            <a:off x="285720" y="1643050"/>
            <a:ext cx="8572560" cy="4929222"/>
          </a:xfrm>
          <a:solidFill>
            <a:schemeClr val="bg1"/>
          </a:solidFill>
        </p:spPr>
        <p:txBody>
          <a:bodyPr rtlCol="0">
            <a:normAutofit/>
          </a:bodyPr>
          <a:lstStyle/>
          <a:p>
            <a:pPr eaLnBrk="1" fontAlgn="auto" hangingPunct="1">
              <a:spcAft>
                <a:spcPts val="0"/>
              </a:spcAft>
              <a:buFont typeface="Wingdings" pitchFamily="2" charset="2"/>
              <a:buChar char="v"/>
              <a:defRPr/>
            </a:pPr>
            <a:r>
              <a:rPr lang="tr-TR" sz="2000" b="1" dirty="0" smtClean="0">
                <a:latin typeface="Arial" pitchFamily="34" charset="0"/>
                <a:cs typeface="Arial" pitchFamily="34" charset="0"/>
              </a:rPr>
              <a:t>CE UYGUNLUK İŞARETİ:</a:t>
            </a:r>
          </a:p>
          <a:p>
            <a:pPr eaLnBrk="1" fontAlgn="auto" hangingPunct="1">
              <a:spcAft>
                <a:spcPts val="0"/>
              </a:spcAft>
              <a:buFont typeface="Wingdings" pitchFamily="2" charset="2"/>
              <a:buChar char="v"/>
              <a:defRPr/>
            </a:pPr>
            <a:endParaRPr lang="tr-TR" sz="2000" b="1" dirty="0" smtClean="0">
              <a:latin typeface="Arial" pitchFamily="34" charset="0"/>
              <a:cs typeface="Arial" pitchFamily="34" charset="0"/>
            </a:endParaRPr>
          </a:p>
          <a:p>
            <a:pPr marL="0" indent="0" eaLnBrk="1" fontAlgn="auto" hangingPunct="1">
              <a:spcAft>
                <a:spcPts val="0"/>
              </a:spcAft>
              <a:buFont typeface="Wingdings 2" pitchFamily="18" charset="2"/>
              <a:buNone/>
              <a:defRPr/>
            </a:pPr>
            <a:r>
              <a:rPr lang="tr-TR" sz="2000" dirty="0" smtClean="0">
                <a:latin typeface="Arial" pitchFamily="34" charset="0"/>
                <a:cs typeface="Arial" pitchFamily="34" charset="0"/>
              </a:rPr>
              <a:t>Üreticinin KKD yönetmeliğinden kaynaklanan bütün yükümlülüklerini yerine getirdiğini ve bir </a:t>
            </a:r>
            <a:r>
              <a:rPr lang="tr-TR" sz="2000" dirty="0" err="1" smtClean="0">
                <a:latin typeface="Arial" pitchFamily="34" charset="0"/>
                <a:cs typeface="Arial" pitchFamily="34" charset="0"/>
              </a:rPr>
              <a:t>KKD’ın</a:t>
            </a:r>
            <a:r>
              <a:rPr lang="tr-TR" sz="2000" dirty="0" smtClean="0">
                <a:latin typeface="Arial" pitchFamily="34" charset="0"/>
                <a:cs typeface="Arial" pitchFamily="34" charset="0"/>
              </a:rPr>
              <a:t> ilgili tüm uygunluk değerlendirme işlemlerine tabi tutulduğunu gösteren işarettir.</a:t>
            </a:r>
          </a:p>
          <a:p>
            <a:pPr marL="0" indent="0" eaLnBrk="1" fontAlgn="auto" hangingPunct="1">
              <a:spcAft>
                <a:spcPts val="0"/>
              </a:spcAft>
              <a:buFont typeface="Wingdings 2" pitchFamily="18" charset="2"/>
              <a:buNone/>
              <a:defRPr/>
            </a:pPr>
            <a:endParaRPr lang="tr-TR" sz="2000" b="1" dirty="0">
              <a:latin typeface="Arial" pitchFamily="34" charset="0"/>
              <a:cs typeface="Arial" pitchFamily="34" charset="0"/>
            </a:endParaRPr>
          </a:p>
          <a:p>
            <a:pPr marL="0" indent="0" eaLnBrk="1" fontAlgn="auto" hangingPunct="1">
              <a:spcAft>
                <a:spcPts val="0"/>
              </a:spcAft>
              <a:buFont typeface="Wingdings 2" pitchFamily="18" charset="2"/>
              <a:buNone/>
              <a:defRPr/>
            </a:pPr>
            <a:r>
              <a:rPr lang="tr-TR" sz="2000" b="1" dirty="0" smtClean="0">
                <a:latin typeface="Arial" pitchFamily="34" charset="0"/>
                <a:cs typeface="Arial" pitchFamily="34" charset="0"/>
              </a:rPr>
              <a:t>AT TİP İNCELEME BELGESİ:</a:t>
            </a:r>
          </a:p>
          <a:p>
            <a:pPr marL="0" indent="0" eaLnBrk="1" fontAlgn="auto" hangingPunct="1">
              <a:spcAft>
                <a:spcPts val="0"/>
              </a:spcAft>
              <a:buFont typeface="Wingdings 2" pitchFamily="18" charset="2"/>
              <a:buNone/>
              <a:defRPr/>
            </a:pPr>
            <a:r>
              <a:rPr lang="tr-TR" sz="2000" dirty="0" smtClean="0">
                <a:latin typeface="Arial" pitchFamily="34" charset="0"/>
                <a:cs typeface="Arial" pitchFamily="34" charset="0"/>
              </a:rPr>
              <a:t>Onaylanmış kuruluş tarafından düzenlenerek imalatçıya verilen </a:t>
            </a:r>
            <a:r>
              <a:rPr lang="tr-TR" sz="2000" dirty="0" err="1" smtClean="0">
                <a:latin typeface="Arial" pitchFamily="34" charset="0"/>
                <a:cs typeface="Arial" pitchFamily="34" charset="0"/>
              </a:rPr>
              <a:t>KKD’ın</a:t>
            </a:r>
            <a:r>
              <a:rPr lang="tr-TR" sz="2000" dirty="0" smtClean="0">
                <a:latin typeface="Arial" pitchFamily="34" charset="0"/>
                <a:cs typeface="Arial" pitchFamily="34" charset="0"/>
              </a:rPr>
              <a:t> yönetmelik hükümlerine uygunluğunu gösteren belge.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Başlık 1"/>
          <p:cNvSpPr>
            <a:spLocks noGrp="1"/>
          </p:cNvSpPr>
          <p:nvPr>
            <p:ph type="title"/>
          </p:nvPr>
        </p:nvSpPr>
        <p:spPr>
          <a:xfrm>
            <a:off x="0" y="0"/>
            <a:ext cx="9144000" cy="1143000"/>
          </a:xfrm>
          <a:solidFill>
            <a:schemeClr val="tx2"/>
          </a:solidFill>
        </p:spPr>
        <p:txBody>
          <a:bodyPr/>
          <a:lstStyle/>
          <a:p>
            <a:pPr eaLnBrk="1" hangingPunct="1"/>
            <a:r>
              <a:rPr lang="tr-TR" dirty="0" smtClean="0">
                <a:solidFill>
                  <a:schemeClr val="bg1"/>
                </a:solidFill>
              </a:rPr>
              <a:t>TANIMLAR</a:t>
            </a:r>
          </a:p>
        </p:txBody>
      </p:sp>
      <p:sp>
        <p:nvSpPr>
          <p:cNvPr id="18435" name="İçerik Yer Tutucusu 2"/>
          <p:cNvSpPr>
            <a:spLocks noGrp="1"/>
          </p:cNvSpPr>
          <p:nvPr>
            <p:ph idx="1"/>
          </p:nvPr>
        </p:nvSpPr>
        <p:spPr>
          <a:xfrm>
            <a:off x="457200" y="1428736"/>
            <a:ext cx="8686800" cy="4860925"/>
          </a:xfrm>
        </p:spPr>
        <p:txBody>
          <a:bodyPr/>
          <a:lstStyle/>
          <a:p>
            <a:pPr marL="0" indent="0" eaLnBrk="1" hangingPunct="1">
              <a:buFont typeface="Wingdings 2" pitchFamily="18" charset="2"/>
              <a:buNone/>
            </a:pPr>
            <a:r>
              <a:rPr lang="tr-TR" sz="2000" b="1" dirty="0" smtClean="0">
                <a:latin typeface="Arial" charset="0"/>
                <a:cs typeface="Arial" charset="0"/>
              </a:rPr>
              <a:t>CE- İŞARETİ(</a:t>
            </a:r>
            <a:r>
              <a:rPr lang="tr-TR" sz="2000" b="1" dirty="0" err="1" smtClean="0">
                <a:latin typeface="Arial" charset="0"/>
                <a:cs typeface="Arial" charset="0"/>
              </a:rPr>
              <a:t>Conformitee</a:t>
            </a:r>
            <a:r>
              <a:rPr lang="tr-TR" sz="2000" b="1" dirty="0" smtClean="0">
                <a:latin typeface="Arial" charset="0"/>
                <a:cs typeface="Arial" charset="0"/>
              </a:rPr>
              <a:t> </a:t>
            </a:r>
            <a:r>
              <a:rPr lang="tr-TR" sz="2000" b="1" dirty="0" err="1" smtClean="0">
                <a:latin typeface="Arial" charset="0"/>
                <a:cs typeface="Arial" charset="0"/>
              </a:rPr>
              <a:t>Europeenne</a:t>
            </a:r>
            <a:r>
              <a:rPr lang="tr-TR" sz="2000" b="1" dirty="0" smtClean="0">
                <a:latin typeface="Arial" charset="0"/>
                <a:cs typeface="Arial" charset="0"/>
              </a:rPr>
              <a:t>):</a:t>
            </a:r>
          </a:p>
          <a:p>
            <a:pPr marL="0" indent="0" eaLnBrk="1" hangingPunct="1">
              <a:buFont typeface="Wingdings 2" pitchFamily="18" charset="2"/>
              <a:buNone/>
            </a:pPr>
            <a:endParaRPr lang="tr-TR" sz="2000" b="1" dirty="0" smtClean="0">
              <a:latin typeface="Arial" charset="0"/>
              <a:cs typeface="Arial" charset="0"/>
            </a:endParaRPr>
          </a:p>
          <a:p>
            <a:pPr marL="0" indent="0" eaLnBrk="1" hangingPunct="1">
              <a:buFont typeface="Wingdings 2" pitchFamily="18" charset="2"/>
              <a:buNone/>
            </a:pPr>
            <a:r>
              <a:rPr lang="tr-TR" sz="2000" dirty="0" smtClean="0">
                <a:latin typeface="Arial" charset="0"/>
                <a:cs typeface="Arial" charset="0"/>
              </a:rPr>
              <a:t>Üzerine iliştirildiği  ürünün insan, hayvan ve çevre açısından sağlıklı ve güvenli olduğunu gösteren AB’nin Yeni Yaklaşım direktiflerine uygunluk işaretidir.</a:t>
            </a:r>
          </a:p>
        </p:txBody>
      </p:sp>
      <p:pic>
        <p:nvPicPr>
          <p:cNvPr id="18436" name="Picture 2"/>
          <p:cNvPicPr>
            <a:picLocks noChangeAspect="1" noChangeArrowheads="1"/>
          </p:cNvPicPr>
          <p:nvPr/>
        </p:nvPicPr>
        <p:blipFill>
          <a:blip r:embed="rId2" cstate="print"/>
          <a:srcRect/>
          <a:stretch>
            <a:fillRect/>
          </a:stretch>
        </p:blipFill>
        <p:spPr bwMode="auto">
          <a:xfrm>
            <a:off x="2209800" y="3962400"/>
            <a:ext cx="4343400"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Başlık 1"/>
          <p:cNvSpPr>
            <a:spLocks noGrp="1"/>
          </p:cNvSpPr>
          <p:nvPr>
            <p:ph type="title"/>
          </p:nvPr>
        </p:nvSpPr>
        <p:spPr>
          <a:xfrm>
            <a:off x="0" y="0"/>
            <a:ext cx="9144000" cy="1143000"/>
          </a:xfrm>
          <a:solidFill>
            <a:schemeClr val="accent6">
              <a:lumMod val="75000"/>
            </a:schemeClr>
          </a:solidFill>
        </p:spPr>
        <p:txBody>
          <a:bodyPr/>
          <a:lstStyle/>
          <a:p>
            <a:pPr eaLnBrk="1" hangingPunct="1"/>
            <a:r>
              <a:rPr lang="tr-TR" dirty="0" smtClean="0">
                <a:solidFill>
                  <a:schemeClr val="bg1"/>
                </a:solidFill>
              </a:rPr>
              <a:t>KKD KATEGORİZASYONU</a:t>
            </a:r>
          </a:p>
        </p:txBody>
      </p:sp>
      <p:sp>
        <p:nvSpPr>
          <p:cNvPr id="3" name="İçerik Yer Tutucusu 2"/>
          <p:cNvSpPr>
            <a:spLocks noGrp="1"/>
          </p:cNvSpPr>
          <p:nvPr>
            <p:ph idx="1"/>
          </p:nvPr>
        </p:nvSpPr>
        <p:spPr>
          <a:xfrm>
            <a:off x="857224" y="1357298"/>
            <a:ext cx="7858180" cy="4875227"/>
          </a:xfrm>
          <a:solidFill>
            <a:schemeClr val="bg1"/>
          </a:solidFill>
        </p:spPr>
        <p:txBody>
          <a:bodyPr rtlCol="0">
            <a:normAutofit/>
          </a:bodyPr>
          <a:lstStyle/>
          <a:p>
            <a:pPr marL="0" indent="0" eaLnBrk="1" fontAlgn="auto" hangingPunct="1">
              <a:spcAft>
                <a:spcPts val="0"/>
              </a:spcAft>
              <a:buFont typeface="Wingdings 2" pitchFamily="18" charset="2"/>
              <a:buNone/>
              <a:defRPr/>
            </a:pPr>
            <a:r>
              <a:rPr lang="tr-TR" sz="2000" b="1" dirty="0" err="1" smtClean="0">
                <a:latin typeface="Arial" pitchFamily="34" charset="0"/>
                <a:cs typeface="Arial" pitchFamily="34" charset="0"/>
              </a:rPr>
              <a:t>KKD’ın</a:t>
            </a:r>
            <a:r>
              <a:rPr lang="tr-TR" sz="2000" b="1" dirty="0" smtClean="0">
                <a:latin typeface="Arial" pitchFamily="34" charset="0"/>
                <a:cs typeface="Arial" pitchFamily="34" charset="0"/>
              </a:rPr>
              <a:t> </a:t>
            </a:r>
            <a:r>
              <a:rPr lang="tr-TR" sz="2000" b="1" dirty="0" err="1" smtClean="0">
                <a:latin typeface="Arial" pitchFamily="34" charset="0"/>
                <a:cs typeface="Arial" pitchFamily="34" charset="0"/>
              </a:rPr>
              <a:t>Kategorizasyon</a:t>
            </a:r>
            <a:r>
              <a:rPr lang="tr-TR" sz="2000" b="1" dirty="0" smtClean="0">
                <a:latin typeface="Arial" pitchFamily="34" charset="0"/>
                <a:cs typeface="Arial" pitchFamily="34" charset="0"/>
              </a:rPr>
              <a:t> Rehberine Dair Tebliğe göre;</a:t>
            </a:r>
          </a:p>
          <a:p>
            <a:pPr marL="0" indent="0" eaLnBrk="1" fontAlgn="auto" hangingPunct="1">
              <a:spcAft>
                <a:spcPts val="0"/>
              </a:spcAft>
              <a:buFont typeface="Wingdings 2" pitchFamily="18" charset="2"/>
              <a:buNone/>
              <a:defRPr/>
            </a:pPr>
            <a:endParaRPr lang="tr-TR" sz="2000" b="1" dirty="0">
              <a:latin typeface="Arial" pitchFamily="34" charset="0"/>
              <a:cs typeface="Arial" pitchFamily="34" charset="0"/>
            </a:endParaRPr>
          </a:p>
          <a:p>
            <a:pPr eaLnBrk="1" fontAlgn="auto" hangingPunct="1">
              <a:spcAft>
                <a:spcPts val="0"/>
              </a:spcAft>
              <a:buFont typeface="Wingdings" pitchFamily="2" charset="2"/>
              <a:buChar char="v"/>
              <a:defRPr/>
            </a:pPr>
            <a:r>
              <a:rPr lang="tr-TR" sz="2000" dirty="0" smtClean="0">
                <a:latin typeface="Arial" pitchFamily="34" charset="0"/>
                <a:cs typeface="Arial" pitchFamily="34" charset="0"/>
              </a:rPr>
              <a:t>Basit yapıdaki </a:t>
            </a:r>
            <a:r>
              <a:rPr lang="tr-TR" sz="2000" dirty="0" err="1" smtClean="0">
                <a:latin typeface="Arial" pitchFamily="34" charset="0"/>
                <a:cs typeface="Arial" pitchFamily="34" charset="0"/>
              </a:rPr>
              <a:t>KKD’lar</a:t>
            </a:r>
            <a:r>
              <a:rPr lang="tr-TR" sz="2000" dirty="0" smtClean="0">
                <a:latin typeface="Arial" pitchFamily="34" charset="0"/>
                <a:cs typeface="Arial" pitchFamily="34" charset="0"/>
              </a:rPr>
              <a:t>           ( Kategori-I)</a:t>
            </a:r>
          </a:p>
          <a:p>
            <a:pPr eaLnBrk="1" fontAlgn="auto" hangingPunct="1">
              <a:spcAft>
                <a:spcPts val="0"/>
              </a:spcAft>
              <a:buFont typeface="Wingdings" pitchFamily="2" charset="2"/>
              <a:buChar char="v"/>
              <a:defRPr/>
            </a:pPr>
            <a:r>
              <a:rPr lang="tr-TR" sz="2000" dirty="0" smtClean="0">
                <a:latin typeface="Arial" pitchFamily="34" charset="0"/>
                <a:cs typeface="Arial" pitchFamily="34" charset="0"/>
              </a:rPr>
              <a:t>Karmaşık yapıdaki </a:t>
            </a:r>
            <a:r>
              <a:rPr lang="tr-TR" sz="2000" dirty="0" err="1" smtClean="0">
                <a:latin typeface="Arial" pitchFamily="34" charset="0"/>
                <a:cs typeface="Arial" pitchFamily="34" charset="0"/>
              </a:rPr>
              <a:t>KKD’lar</a:t>
            </a:r>
            <a:r>
              <a:rPr lang="tr-TR" sz="2000" dirty="0" smtClean="0">
                <a:latin typeface="Arial" pitchFamily="34" charset="0"/>
                <a:cs typeface="Arial" pitchFamily="34" charset="0"/>
              </a:rPr>
              <a:t>    (Kategori-III)</a:t>
            </a:r>
          </a:p>
          <a:p>
            <a:pPr eaLnBrk="1" fontAlgn="auto" hangingPunct="1">
              <a:spcAft>
                <a:spcPts val="0"/>
              </a:spcAft>
              <a:buFont typeface="Wingdings" pitchFamily="2" charset="2"/>
              <a:buChar char="v"/>
              <a:defRPr/>
            </a:pPr>
            <a:r>
              <a:rPr lang="tr-TR" sz="2000" dirty="0" smtClean="0">
                <a:latin typeface="Arial" pitchFamily="34" charset="0"/>
                <a:cs typeface="Arial" pitchFamily="34" charset="0"/>
              </a:rPr>
              <a:t>Diğer </a:t>
            </a:r>
            <a:r>
              <a:rPr lang="tr-TR" sz="2000" dirty="0" err="1" smtClean="0">
                <a:latin typeface="Arial" pitchFamily="34" charset="0"/>
                <a:cs typeface="Arial" pitchFamily="34" charset="0"/>
              </a:rPr>
              <a:t>KKD’lar</a:t>
            </a:r>
            <a:r>
              <a:rPr lang="tr-TR" sz="2000" dirty="0" smtClean="0">
                <a:latin typeface="Arial" pitchFamily="34" charset="0"/>
                <a:cs typeface="Arial" pitchFamily="34" charset="0"/>
              </a:rPr>
              <a:t>                         (Kategori-II)</a:t>
            </a:r>
          </a:p>
          <a:p>
            <a:pPr eaLnBrk="1" fontAlgn="auto" hangingPunct="1">
              <a:spcAft>
                <a:spcPts val="0"/>
              </a:spcAft>
              <a:buFont typeface="Wingdings" pitchFamily="2" charset="2"/>
              <a:buChar char="v"/>
              <a:defRPr/>
            </a:pPr>
            <a:endParaRPr lang="tr-TR" sz="2000" dirty="0">
              <a:latin typeface="Arial" pitchFamily="34" charset="0"/>
              <a:cs typeface="Arial" pitchFamily="34" charset="0"/>
            </a:endParaRPr>
          </a:p>
          <a:p>
            <a:pPr marL="0" indent="0" eaLnBrk="1" fontAlgn="auto" hangingPunct="1">
              <a:spcAft>
                <a:spcPts val="0"/>
              </a:spcAft>
              <a:buFont typeface="Wingdings 2" pitchFamily="18" charset="2"/>
              <a:buNone/>
              <a:defRPr/>
            </a:pPr>
            <a:r>
              <a:rPr lang="tr-TR" sz="2000" dirty="0" smtClean="0">
                <a:latin typeface="Arial" pitchFamily="34" charset="0"/>
                <a:cs typeface="Arial" pitchFamily="34" charset="0"/>
              </a:rPr>
              <a:t>Bu donanımların belgelendirme işlemleri her kategori için farklı belge ve prosedüre bağlanmıştır.</a:t>
            </a:r>
          </a:p>
          <a:p>
            <a:pPr marL="0" indent="0" eaLnBrk="1" fontAlgn="auto" hangingPunct="1">
              <a:spcAft>
                <a:spcPts val="0"/>
              </a:spcAft>
              <a:buFont typeface="Wingdings 2" pitchFamily="18" charset="2"/>
              <a:buNone/>
              <a:defRPr/>
            </a:pPr>
            <a:endParaRPr lang="tr-TR" sz="2000" dirty="0">
              <a:latin typeface="Arial" pitchFamily="34" charset="0"/>
              <a:cs typeface="Arial" pitchFamily="34" charset="0"/>
            </a:endParaRPr>
          </a:p>
          <a:p>
            <a:pPr marL="0" indent="0" eaLnBrk="1" fontAlgn="auto" hangingPunct="1">
              <a:spcAft>
                <a:spcPts val="0"/>
              </a:spcAft>
              <a:buFont typeface="Wingdings 2" pitchFamily="18" charset="2"/>
              <a:buNone/>
              <a:defRPr/>
            </a:pPr>
            <a:r>
              <a:rPr lang="tr-TR" sz="2000" b="1" dirty="0" smtClean="0">
                <a:latin typeface="Arial" pitchFamily="34" charset="0"/>
                <a:cs typeface="Arial" pitchFamily="34" charset="0"/>
              </a:rPr>
              <a:t>Doğru uygunluk değerlendirme işlemini seçmek, üreticinin sorumluluğundadır.</a:t>
            </a:r>
            <a:endParaRPr lang="tr-TR" sz="2000" b="1"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Başlık 1"/>
          <p:cNvSpPr>
            <a:spLocks noGrp="1"/>
          </p:cNvSpPr>
          <p:nvPr>
            <p:ph type="title"/>
          </p:nvPr>
        </p:nvSpPr>
        <p:spPr>
          <a:xfrm>
            <a:off x="0" y="0"/>
            <a:ext cx="9144000" cy="1000100"/>
          </a:xfrm>
          <a:solidFill>
            <a:schemeClr val="accent3">
              <a:lumMod val="75000"/>
            </a:schemeClr>
          </a:solidFill>
        </p:spPr>
        <p:txBody>
          <a:bodyPr/>
          <a:lstStyle/>
          <a:p>
            <a:pPr eaLnBrk="1" hangingPunct="1"/>
            <a:r>
              <a:rPr lang="tr-TR" dirty="0" smtClean="0">
                <a:solidFill>
                  <a:schemeClr val="bg1"/>
                </a:solidFill>
              </a:rPr>
              <a:t>Onaylanmış kuruluşlar</a:t>
            </a:r>
          </a:p>
        </p:txBody>
      </p:sp>
      <p:sp>
        <p:nvSpPr>
          <p:cNvPr id="22531" name="İçerik Yer Tutucusu 2"/>
          <p:cNvSpPr>
            <a:spLocks noGrp="1"/>
          </p:cNvSpPr>
          <p:nvPr>
            <p:ph idx="1"/>
          </p:nvPr>
        </p:nvSpPr>
        <p:spPr>
          <a:xfrm>
            <a:off x="214282" y="1233470"/>
            <a:ext cx="8929718" cy="5624530"/>
          </a:xfrm>
          <a:solidFill>
            <a:schemeClr val="bg1"/>
          </a:solidFill>
        </p:spPr>
        <p:txBody>
          <a:bodyPr>
            <a:noAutofit/>
          </a:bodyPr>
          <a:lstStyle/>
          <a:p>
            <a:pPr eaLnBrk="1" hangingPunct="1">
              <a:buFont typeface="Wingdings" pitchFamily="2" charset="2"/>
              <a:buChar char="v"/>
            </a:pPr>
            <a:r>
              <a:rPr lang="tr-TR" sz="2400" dirty="0" smtClean="0">
                <a:latin typeface="Arial" charset="0"/>
                <a:cs typeface="Arial" charset="0"/>
              </a:rPr>
              <a:t>Kategori-</a:t>
            </a:r>
            <a:r>
              <a:rPr lang="tr-TR" sz="2400" dirty="0" err="1" smtClean="0">
                <a:latin typeface="Arial" charset="0"/>
                <a:cs typeface="Arial" charset="0"/>
              </a:rPr>
              <a:t>I’e</a:t>
            </a:r>
            <a:r>
              <a:rPr lang="tr-TR" sz="2400" dirty="0" smtClean="0">
                <a:latin typeface="Arial" charset="0"/>
                <a:cs typeface="Arial" charset="0"/>
              </a:rPr>
              <a:t> dahil olan </a:t>
            </a:r>
            <a:r>
              <a:rPr lang="tr-TR" sz="2400" dirty="0" err="1" smtClean="0">
                <a:latin typeface="Arial" charset="0"/>
                <a:cs typeface="Arial" charset="0"/>
              </a:rPr>
              <a:t>KKD’ların</a:t>
            </a:r>
            <a:r>
              <a:rPr lang="tr-TR" sz="2400" dirty="0" smtClean="0">
                <a:latin typeface="Arial" charset="0"/>
                <a:cs typeface="Arial" charset="0"/>
              </a:rPr>
              <a:t> belgelendirilmesi, üreticinin sorumluluğu kendi üzerine alarak , </a:t>
            </a:r>
            <a:r>
              <a:rPr lang="tr-TR" sz="2400" b="1" dirty="0" smtClean="0">
                <a:latin typeface="Arial" charset="0"/>
                <a:cs typeface="Arial" charset="0"/>
              </a:rPr>
              <a:t>AT Uygunluk Beyanı </a:t>
            </a:r>
            <a:r>
              <a:rPr lang="tr-TR" sz="2400" dirty="0" smtClean="0">
                <a:latin typeface="Arial" charset="0"/>
                <a:cs typeface="Arial" charset="0"/>
              </a:rPr>
              <a:t>düzenlemesi esasına dayanır.</a:t>
            </a:r>
          </a:p>
          <a:p>
            <a:pPr eaLnBrk="1" hangingPunct="1">
              <a:buFont typeface="Wingdings" pitchFamily="2" charset="2"/>
              <a:buChar char="v"/>
            </a:pPr>
            <a:r>
              <a:rPr lang="tr-TR" sz="2400" dirty="0" smtClean="0">
                <a:latin typeface="Arial" charset="0"/>
                <a:cs typeface="Arial" charset="0"/>
              </a:rPr>
              <a:t>Kategori-II veya Kategori-</a:t>
            </a:r>
            <a:r>
              <a:rPr lang="tr-TR" sz="2400" dirty="0" err="1" smtClean="0">
                <a:latin typeface="Arial" charset="0"/>
                <a:cs typeface="Arial" charset="0"/>
              </a:rPr>
              <a:t>III’e</a:t>
            </a:r>
            <a:r>
              <a:rPr lang="tr-TR" sz="2400" dirty="0" smtClean="0">
                <a:latin typeface="Arial" charset="0"/>
                <a:cs typeface="Arial" charset="0"/>
              </a:rPr>
              <a:t> giren ürünler onaylanmış kuruluş incelemesi gerektirir.</a:t>
            </a:r>
          </a:p>
          <a:p>
            <a:pPr eaLnBrk="1" hangingPunct="1">
              <a:buFont typeface="Wingdings" pitchFamily="2" charset="2"/>
              <a:buChar char="v"/>
            </a:pPr>
            <a:r>
              <a:rPr lang="tr-TR" sz="2400" dirty="0" smtClean="0">
                <a:latin typeface="Arial" charset="0"/>
                <a:cs typeface="Arial" charset="0"/>
              </a:rPr>
              <a:t>Onaylanmış kuruluş, </a:t>
            </a:r>
            <a:r>
              <a:rPr lang="tr-TR" sz="2400" b="1" dirty="0" smtClean="0">
                <a:latin typeface="Arial" charset="0"/>
                <a:cs typeface="Arial" charset="0"/>
              </a:rPr>
              <a:t>Avrupa Birliği</a:t>
            </a:r>
            <a:r>
              <a:rPr lang="tr-TR" sz="2400" dirty="0" smtClean="0">
                <a:latin typeface="Arial" charset="0"/>
                <a:cs typeface="Arial" charset="0"/>
              </a:rPr>
              <a:t>’nin resmi yayım organlarında listelenmiş ,nitelikli ve yetkili bir inceleme kurumudur.</a:t>
            </a:r>
          </a:p>
          <a:p>
            <a:pPr eaLnBrk="1" hangingPunct="1">
              <a:buFont typeface="Wingdings" pitchFamily="2" charset="2"/>
              <a:buChar char="v"/>
            </a:pPr>
            <a:r>
              <a:rPr lang="tr-TR" sz="2400" dirty="0" smtClean="0"/>
              <a:t>Onaylanmış kuruluşların işlemleri, </a:t>
            </a:r>
            <a:r>
              <a:rPr lang="tr-TR" sz="2400" b="1" dirty="0" smtClean="0"/>
              <a:t>AB resmi gazetesi</a:t>
            </a:r>
            <a:r>
              <a:rPr lang="tr-TR" sz="2400" dirty="0" smtClean="0"/>
              <a:t>nde yayımlanan yeni ve modüler yaklaşım kararları çerçevesinde yerine getirilmektedir.</a:t>
            </a:r>
          </a:p>
          <a:p>
            <a:pPr eaLnBrk="1" hangingPunct="1">
              <a:buFont typeface="Wingdings" pitchFamily="2" charset="2"/>
              <a:buChar char="v"/>
            </a:pPr>
            <a:r>
              <a:rPr lang="tr-TR" sz="2400" b="1" dirty="0" smtClean="0"/>
              <a:t>RENAR</a:t>
            </a:r>
            <a:r>
              <a:rPr lang="tr-TR" sz="2400" dirty="0" smtClean="0"/>
              <a:t> (Romanya), </a:t>
            </a:r>
            <a:r>
              <a:rPr lang="tr-TR" sz="2400" b="1" dirty="0" smtClean="0"/>
              <a:t>ESYD </a:t>
            </a:r>
            <a:r>
              <a:rPr lang="tr-TR" sz="2400" dirty="0" smtClean="0"/>
              <a:t>(Yunanistan), </a:t>
            </a:r>
            <a:r>
              <a:rPr lang="tr-TR" sz="2400" b="1" dirty="0" smtClean="0"/>
              <a:t>UKAS </a:t>
            </a:r>
            <a:r>
              <a:rPr lang="tr-TR" sz="2400" dirty="0" smtClean="0"/>
              <a:t>(Britanya), </a:t>
            </a:r>
            <a:r>
              <a:rPr lang="tr-TR" sz="2400" b="1" dirty="0" smtClean="0"/>
              <a:t>SINAL </a:t>
            </a:r>
            <a:r>
              <a:rPr lang="tr-TR" sz="2400" b="1" dirty="0" err="1" smtClean="0"/>
              <a:t>and</a:t>
            </a:r>
            <a:r>
              <a:rPr lang="tr-TR" sz="2400" b="1" dirty="0" smtClean="0"/>
              <a:t> SINCERT </a:t>
            </a:r>
            <a:r>
              <a:rPr lang="tr-TR" sz="2400" dirty="0" smtClean="0"/>
              <a:t>(İtalya), </a:t>
            </a:r>
            <a:r>
              <a:rPr lang="tr-TR" sz="2400" b="1" dirty="0" smtClean="0"/>
              <a:t>BAS </a:t>
            </a:r>
            <a:r>
              <a:rPr lang="tr-TR" sz="2400" dirty="0" smtClean="0"/>
              <a:t>(Bulgaristan), </a:t>
            </a:r>
            <a:r>
              <a:rPr lang="tr-TR" sz="2400" b="1" dirty="0" smtClean="0"/>
              <a:t>TÜV</a:t>
            </a:r>
            <a:r>
              <a:rPr lang="tr-TR" sz="2400" dirty="0" smtClean="0"/>
              <a:t> (Avusturya), </a:t>
            </a:r>
            <a:r>
              <a:rPr lang="tr-TR" sz="2400" b="1" dirty="0" smtClean="0"/>
              <a:t>GAZ, DACH, DCAE ve BAM </a:t>
            </a:r>
            <a:r>
              <a:rPr lang="tr-TR" sz="2400" dirty="0" smtClean="0"/>
              <a:t>(Almanya) bunlardan bazılarıdır. </a:t>
            </a:r>
            <a:endParaRPr lang="tr-TR" sz="2400"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2" cstate="print"/>
          <a:srcRect/>
          <a:stretch>
            <a:fillRect/>
          </a:stretch>
        </p:blipFill>
        <p:spPr bwMode="auto">
          <a:xfrm>
            <a:off x="214282" y="285728"/>
            <a:ext cx="8929718" cy="60752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274638"/>
            <a:ext cx="9144000" cy="114300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t>Kişisel Koruyucu Donanımların İşyerlerinde Kullanılması Hakkında Yönetmelik</a:t>
            </a:r>
          </a:p>
        </p:txBody>
      </p:sp>
      <p:sp>
        <p:nvSpPr>
          <p:cNvPr id="13315" name="Rectangle 3"/>
          <p:cNvSpPr>
            <a:spLocks noGrp="1" noChangeArrowheads="1"/>
          </p:cNvSpPr>
          <p:nvPr>
            <p:ph idx="1"/>
          </p:nvPr>
        </p:nvSpPr>
        <p:spPr>
          <a:xfrm>
            <a:off x="457200" y="1600201"/>
            <a:ext cx="8229600" cy="1828800"/>
          </a:xfrm>
        </p:spPr>
        <p:txBody>
          <a:bodyPr/>
          <a:lstStyle/>
          <a:p>
            <a:pPr marL="0" indent="0" algn="just">
              <a:buNone/>
            </a:pPr>
            <a:r>
              <a:rPr lang="tr-TR" sz="2000" b="1" dirty="0"/>
              <a:t>Genel </a:t>
            </a:r>
            <a:r>
              <a:rPr lang="tr-TR" sz="2000" b="1" dirty="0" smtClean="0"/>
              <a:t>Kural </a:t>
            </a:r>
            <a:r>
              <a:rPr lang="tr-TR" sz="2000" dirty="0" smtClean="0">
                <a:solidFill>
                  <a:srgbClr val="FF0000"/>
                </a:solidFill>
              </a:rPr>
              <a:t>(İşveren yükümlülüğü)</a:t>
            </a:r>
            <a:endParaRPr lang="tr-TR" sz="2000" dirty="0">
              <a:solidFill>
                <a:srgbClr val="FF0000"/>
              </a:solidFill>
            </a:endParaRPr>
          </a:p>
          <a:p>
            <a:pPr marL="0" indent="0" algn="just">
              <a:buNone/>
            </a:pPr>
            <a:r>
              <a:rPr lang="tr-TR" sz="2000" dirty="0" smtClean="0"/>
              <a:t>Kişisel </a:t>
            </a:r>
            <a:r>
              <a:rPr lang="tr-TR" sz="2000" dirty="0"/>
              <a:t>koruyucu donanım, risklerin, toplu korumayı sağlayacak teknik önlemlerle veya iş organizasyonu ve çalışma yöntemleriyle önlenemediği veya tam olarak sınırlandırılamadığı durumlarda kullanılacaktır</a:t>
            </a:r>
            <a:r>
              <a:rPr lang="tr-TR" sz="2000" dirty="0" smtClean="0"/>
              <a:t>.</a:t>
            </a:r>
            <a:endParaRPr lang="tr-TR" sz="20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18</a:t>
            </a:fld>
            <a:endParaRPr lang="tr-TR" smtClean="0"/>
          </a:p>
        </p:txBody>
      </p:sp>
      <p:sp>
        <p:nvSpPr>
          <p:cNvPr id="12" name="Metin kutusu 11"/>
          <p:cNvSpPr txBox="1"/>
          <p:nvPr/>
        </p:nvSpPr>
        <p:spPr>
          <a:xfrm>
            <a:off x="1714480" y="4071942"/>
            <a:ext cx="5446388" cy="707886"/>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tr-TR" sz="2000" dirty="0" smtClean="0">
                <a:solidFill>
                  <a:schemeClr val="tx1"/>
                </a:solidFill>
              </a:rPr>
              <a:t>KKD kullanımı, iş sağlığı ve güvenliği açısından </a:t>
            </a:r>
            <a:r>
              <a:rPr lang="tr-TR" sz="2000" dirty="0" smtClean="0">
                <a:solidFill>
                  <a:srgbClr val="FF0000"/>
                </a:solidFill>
              </a:rPr>
              <a:t>en son sırada gelen </a:t>
            </a:r>
            <a:r>
              <a:rPr lang="tr-TR" sz="2000" dirty="0" smtClean="0">
                <a:solidFill>
                  <a:schemeClr val="tx1"/>
                </a:solidFill>
              </a:rPr>
              <a:t>önlemdir. </a:t>
            </a:r>
          </a:p>
        </p:txBody>
      </p:sp>
    </p:spTree>
    <p:extLst>
      <p:ext uri="{BB962C8B-B14F-4D97-AF65-F5344CB8AC3E}">
        <p14:creationId xmlns:p14="http://schemas.microsoft.com/office/powerpoint/2010/main" xmlns="" val="12279792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0"/>
          </a:xfrm>
          <a:solidFill>
            <a:schemeClr val="accent3">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457200" y="1600201"/>
            <a:ext cx="8229600" cy="1828800"/>
          </a:xfrm>
        </p:spPr>
        <p:txBody>
          <a:bodyPr>
            <a:noAutofit/>
          </a:bodyPr>
          <a:lstStyle/>
          <a:p>
            <a:pPr marL="0" indent="0" algn="just">
              <a:buNone/>
            </a:pPr>
            <a:r>
              <a:rPr lang="tr-TR" sz="2000" b="1" dirty="0" smtClean="0"/>
              <a:t>Genel Hükümler </a:t>
            </a:r>
            <a:r>
              <a:rPr lang="tr-TR" sz="2000" dirty="0">
                <a:solidFill>
                  <a:srgbClr val="FF0000"/>
                </a:solidFill>
              </a:rPr>
              <a:t>(İşveren yükümlülüğü)</a:t>
            </a:r>
          </a:p>
          <a:p>
            <a:pPr marL="0" indent="0" algn="just">
              <a:buNone/>
            </a:pPr>
            <a:r>
              <a:rPr lang="tr-TR" sz="2000" dirty="0" smtClean="0"/>
              <a:t>Kişisel </a:t>
            </a:r>
            <a:r>
              <a:rPr lang="tr-TR" sz="2000" dirty="0"/>
              <a:t>koruyucu donanımların işyerlerinde kullanımı ile ilgili olarak </a:t>
            </a:r>
            <a:r>
              <a:rPr lang="tr-TR" sz="2000" dirty="0" smtClean="0"/>
              <a:t>a</a:t>
            </a:r>
            <a:r>
              <a:rPr lang="tr-TR" sz="2000" dirty="0"/>
              <a:t>şağıdaki hususlara uyulacaktır:</a:t>
            </a:r>
          </a:p>
          <a:p>
            <a:pPr marL="0" indent="0" algn="just">
              <a:buNone/>
            </a:pPr>
            <a:r>
              <a:rPr lang="tr-TR" sz="2000" dirty="0" smtClean="0"/>
              <a:t>a</a:t>
            </a:r>
            <a:r>
              <a:rPr lang="tr-TR" sz="2000" dirty="0"/>
              <a:t>) İşyerinde kullanılan kişisel koruyucu donanım, Kişisel Koruyucu Donanım Yönetmeliği hükümlerine uygun olarak tasarlanmış ve üretilmiş olacaktır.</a:t>
            </a:r>
          </a:p>
          <a:p>
            <a:pPr marL="0" indent="0" algn="just">
              <a:buNone/>
            </a:pPr>
            <a:endParaRPr lang="tr-TR" sz="2000" dirty="0" smtClean="0"/>
          </a:p>
          <a:p>
            <a:pPr marL="0" indent="0" algn="just">
              <a:buNone/>
            </a:pPr>
            <a:r>
              <a:rPr lang="tr-TR" sz="2000" dirty="0" smtClean="0"/>
              <a:t>Tüm </a:t>
            </a:r>
            <a:r>
              <a:rPr lang="tr-TR" sz="2000" dirty="0"/>
              <a:t>kişisel koruyucu donanımlar;</a:t>
            </a:r>
          </a:p>
          <a:p>
            <a:pPr marL="0" indent="0" algn="just">
              <a:buNone/>
            </a:pPr>
            <a:r>
              <a:rPr lang="tr-TR" sz="2000" dirty="0" smtClean="0"/>
              <a:t>	1</a:t>
            </a:r>
            <a:r>
              <a:rPr lang="tr-TR" sz="2000" dirty="0"/>
              <a:t>) </a:t>
            </a:r>
            <a:r>
              <a:rPr lang="tr-TR" sz="2000" dirty="0">
                <a:solidFill>
                  <a:srgbClr val="FF0000"/>
                </a:solidFill>
              </a:rPr>
              <a:t>Kendisi ek risk yaratmadan ilgili riski önlemeye uygun olacaktır.</a:t>
            </a:r>
          </a:p>
          <a:p>
            <a:pPr marL="0" indent="0" algn="just">
              <a:buNone/>
            </a:pPr>
            <a:r>
              <a:rPr lang="tr-TR" sz="2000" dirty="0" smtClean="0"/>
              <a:t>	2</a:t>
            </a:r>
            <a:r>
              <a:rPr lang="tr-TR" sz="2000" dirty="0"/>
              <a:t>) </a:t>
            </a:r>
            <a:r>
              <a:rPr lang="tr-TR" sz="2000" dirty="0">
                <a:solidFill>
                  <a:schemeClr val="tx2">
                    <a:lumMod val="75000"/>
                  </a:schemeClr>
                </a:solidFill>
              </a:rPr>
              <a:t>İşyerinde </a:t>
            </a:r>
            <a:r>
              <a:rPr lang="tr-TR" sz="2000" dirty="0" smtClean="0">
                <a:solidFill>
                  <a:schemeClr val="tx2">
                    <a:lumMod val="75000"/>
                  </a:schemeClr>
                </a:solidFill>
              </a:rPr>
              <a:t>var olan </a:t>
            </a:r>
            <a:r>
              <a:rPr lang="tr-TR" sz="2000" dirty="0">
                <a:solidFill>
                  <a:schemeClr val="tx2">
                    <a:lumMod val="75000"/>
                  </a:schemeClr>
                </a:solidFill>
              </a:rPr>
              <a:t>koşullara uygun olacaktır.</a:t>
            </a:r>
          </a:p>
          <a:p>
            <a:pPr marL="0" indent="0" algn="just">
              <a:buNone/>
              <a:tabLst>
                <a:tab pos="892175" algn="l"/>
                <a:tab pos="1165225" algn="l"/>
              </a:tabLst>
            </a:pPr>
            <a:r>
              <a:rPr lang="tr-TR" sz="2000" dirty="0"/>
              <a:t>	</a:t>
            </a:r>
            <a:r>
              <a:rPr lang="tr-TR" sz="2000" dirty="0" smtClean="0"/>
              <a:t>3</a:t>
            </a:r>
            <a:r>
              <a:rPr lang="tr-TR" sz="2000" dirty="0"/>
              <a:t>) </a:t>
            </a:r>
            <a:r>
              <a:rPr lang="tr-TR" sz="2000" dirty="0">
                <a:solidFill>
                  <a:schemeClr val="accent6">
                    <a:lumMod val="50000"/>
                  </a:schemeClr>
                </a:solidFill>
              </a:rPr>
              <a:t>Kullanan işçinin sağlık durumuna ve ergonomik gereksinimlerine </a:t>
            </a:r>
            <a:r>
              <a:rPr lang="tr-TR" sz="2000" dirty="0" smtClean="0">
                <a:solidFill>
                  <a:schemeClr val="accent6">
                    <a:lumMod val="50000"/>
                  </a:schemeClr>
                </a:solidFill>
              </a:rPr>
              <a:t>	uygun </a:t>
            </a:r>
            <a:r>
              <a:rPr lang="tr-TR" sz="2000" dirty="0">
                <a:solidFill>
                  <a:schemeClr val="accent6">
                    <a:lumMod val="50000"/>
                  </a:schemeClr>
                </a:solidFill>
              </a:rPr>
              <a:t>olacaktır.</a:t>
            </a:r>
          </a:p>
          <a:p>
            <a:pPr marL="0" indent="0" algn="just">
              <a:buNone/>
            </a:pPr>
            <a:r>
              <a:rPr lang="tr-TR" sz="2000" dirty="0" smtClean="0"/>
              <a:t>	4</a:t>
            </a:r>
            <a:r>
              <a:rPr lang="tr-TR" sz="2000" dirty="0"/>
              <a:t>) </a:t>
            </a:r>
            <a:r>
              <a:rPr lang="tr-TR" sz="2000" dirty="0">
                <a:solidFill>
                  <a:srgbClr val="7030A0"/>
                </a:solidFill>
              </a:rPr>
              <a:t>Gerekli ayarlamalar yapıldığında kullanana tam uyacaktır</a:t>
            </a:r>
            <a:r>
              <a:rPr lang="tr-TR" sz="2000" dirty="0" smtClean="0">
                <a:solidFill>
                  <a:srgbClr val="7030A0"/>
                </a:solidFill>
              </a:rPr>
              <a:t>.</a:t>
            </a:r>
            <a:endParaRPr lang="tr-TR" sz="2000" dirty="0">
              <a:solidFill>
                <a:srgbClr val="7030A0"/>
              </a:solidFill>
            </a:endParaRPr>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19</a:t>
            </a:fld>
            <a:endParaRPr lang="tr-TR" smtClean="0"/>
          </a:p>
        </p:txBody>
      </p:sp>
    </p:spTree>
    <p:extLst>
      <p:ext uri="{BB962C8B-B14F-4D97-AF65-F5344CB8AC3E}">
        <p14:creationId xmlns:p14="http://schemas.microsoft.com/office/powerpoint/2010/main" xmlns="" val="29950449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32971" y="1449794"/>
            <a:ext cx="1739015" cy="106643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layt Numarası Yer Tutucusu 3"/>
          <p:cNvSpPr>
            <a:spLocks noGrp="1"/>
          </p:cNvSpPr>
          <p:nvPr>
            <p:ph type="sldNum" sz="quarter" idx="12"/>
          </p:nvPr>
        </p:nvSpPr>
        <p:spPr/>
        <p:txBody>
          <a:bodyPr/>
          <a:lstStyle/>
          <a:p>
            <a:pPr>
              <a:defRPr/>
            </a:pPr>
            <a:fld id="{72D1CCE9-56BD-430D-B890-AE1E3B56EAAA}" type="slidenum">
              <a:rPr lang="tr-TR" smtClean="0"/>
              <a:pPr>
                <a:defRPr/>
              </a:pPr>
              <a:t>2</a:t>
            </a:fld>
            <a:endParaRPr lang="tr-TR"/>
          </a:p>
        </p:txBody>
      </p:sp>
      <p:pic>
        <p:nvPicPr>
          <p:cNvPr id="8194" name="Picture 2" descr="http://himertekstil.com/wp-content/uploads/2014/02/cevikkuvvet.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8892" y="412524"/>
            <a:ext cx="1012612" cy="1512168"/>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http://www.celikkasapeldiveni.com/wp-content/uploads/2013/09/celik-eldiven-kasap-eldiveni.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907704" y="412524"/>
            <a:ext cx="1848185" cy="1433286"/>
          </a:xfrm>
          <a:prstGeom prst="rect">
            <a:avLst/>
          </a:prstGeom>
          <a:noFill/>
          <a:extLst>
            <a:ext uri="{909E8E84-426E-40DD-AFC4-6F175D3DCCD1}">
              <a14:hiddenFill xmlns:a14="http://schemas.microsoft.com/office/drawing/2010/main" xmlns="">
                <a:solidFill>
                  <a:srgbClr val="FFFFFF"/>
                </a:solidFill>
              </a14:hiddenFill>
            </a:ext>
          </a:extLst>
        </p:spPr>
      </p:pic>
      <p:pic>
        <p:nvPicPr>
          <p:cNvPr id="8198" name="Picture 6" descr="http://www.sektorbilgibankasi.com/userfiles/image/firma/6698/hava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23528" y="2420888"/>
            <a:ext cx="1724743" cy="1152128"/>
          </a:xfrm>
          <a:prstGeom prst="rect">
            <a:avLst/>
          </a:prstGeom>
          <a:noFill/>
          <a:extLst>
            <a:ext uri="{909E8E84-426E-40DD-AFC4-6F175D3DCCD1}">
              <a14:hiddenFill xmlns:a14="http://schemas.microsoft.com/office/drawing/2010/main" xmlns="">
                <a:solidFill>
                  <a:srgbClr val="FFFFFF"/>
                </a:solidFill>
              </a14:hiddenFill>
            </a:ext>
          </a:extLst>
        </p:spPr>
      </p:pic>
      <p:pic>
        <p:nvPicPr>
          <p:cNvPr id="8200" name="Picture 8" descr="http://manisamanset.gen.tr/resimler/digerleri/AKUT%20uygulamal%C4%B1%20e%C4%9Fitim%20tatbikat%C4%B1%20%20(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244725" y="2213846"/>
            <a:ext cx="1682430" cy="1224136"/>
          </a:xfrm>
          <a:prstGeom prst="rect">
            <a:avLst/>
          </a:prstGeom>
          <a:noFill/>
          <a:extLst>
            <a:ext uri="{909E8E84-426E-40DD-AFC4-6F175D3DCCD1}">
              <a14:hiddenFill xmlns:a14="http://schemas.microsoft.com/office/drawing/2010/main" xmlns="">
                <a:solidFill>
                  <a:srgbClr val="FFFFFF"/>
                </a:solidFill>
              </a14:hiddenFill>
            </a:ext>
          </a:extLst>
        </p:spPr>
      </p:pic>
      <p:pic>
        <p:nvPicPr>
          <p:cNvPr id="8204" name="Picture 12" descr="http://i.milliyet.com.tr/YeniAnaResim/2010/12/11/fft99_mf1018680.Jpe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927155" y="170846"/>
            <a:ext cx="2016224" cy="1278948"/>
          </a:xfrm>
          <a:prstGeom prst="rect">
            <a:avLst/>
          </a:prstGeom>
          <a:noFill/>
          <a:extLst>
            <a:ext uri="{909E8E84-426E-40DD-AFC4-6F175D3DCCD1}">
              <a14:hiddenFill xmlns:a14="http://schemas.microsoft.com/office/drawing/2010/main" xmlns="">
                <a:solidFill>
                  <a:srgbClr val="FFFFFF"/>
                </a:solidFill>
              </a14:hiddenFill>
            </a:ext>
          </a:extLst>
        </p:spPr>
      </p:pic>
      <p:pic>
        <p:nvPicPr>
          <p:cNvPr id="8206" name="Picture 14" descr="http://www.malzemeci.net/images_buyuk/f95/Kaygan-Zemin-Levhasi-tabelasi-_2295_1.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796136" y="617798"/>
            <a:ext cx="1293765" cy="1661964"/>
          </a:xfrm>
          <a:prstGeom prst="rect">
            <a:avLst/>
          </a:prstGeom>
          <a:noFill/>
          <a:extLst>
            <a:ext uri="{909E8E84-426E-40DD-AFC4-6F175D3DCCD1}">
              <a14:hiddenFill xmlns:a14="http://schemas.microsoft.com/office/drawing/2010/main" xmlns="">
                <a:solidFill>
                  <a:srgbClr val="FFFFFF"/>
                </a:solidFill>
              </a14:hiddenFill>
            </a:ext>
          </a:extLst>
        </p:spPr>
      </p:pic>
      <p:pic>
        <p:nvPicPr>
          <p:cNvPr id="8208" name="Picture 16" descr="http://www.dayland.com.tr/ProductImages/96647/big/ic-15-240-ikaz-lambasi.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390109" y="2213846"/>
            <a:ext cx="1766067" cy="176606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8"/>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5612795" y="2615316"/>
            <a:ext cx="1660446" cy="1258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10" name="Picture 18" descr="http://img.webme.com/pic/o/oztekniktic/veo-h102-parasut-tipi-bel-.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3922" y="3651516"/>
            <a:ext cx="1528727" cy="2389910"/>
          </a:xfrm>
          <a:prstGeom prst="rect">
            <a:avLst/>
          </a:prstGeom>
          <a:noFill/>
          <a:extLst>
            <a:ext uri="{909E8E84-426E-40DD-AFC4-6F175D3DCCD1}">
              <a14:hiddenFill xmlns:a14="http://schemas.microsoft.com/office/drawing/2010/main" xmlns="">
                <a:solidFill>
                  <a:srgbClr val="FFFFFF"/>
                </a:solidFill>
              </a14:hiddenFill>
            </a:ext>
          </a:extLst>
        </p:spPr>
      </p:pic>
      <p:pic>
        <p:nvPicPr>
          <p:cNvPr id="8214" name="Picture 22" descr="http://www.yalciniselbiseleri.com/photos/is_elbiseleri_urun_699_1.jpe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2961368" y="3855698"/>
            <a:ext cx="1128862" cy="1306658"/>
          </a:xfrm>
          <a:prstGeom prst="rect">
            <a:avLst/>
          </a:prstGeom>
          <a:noFill/>
          <a:extLst>
            <a:ext uri="{909E8E84-426E-40DD-AFC4-6F175D3DCCD1}">
              <a14:hiddenFill xmlns:a14="http://schemas.microsoft.com/office/drawing/2010/main" xmlns="">
                <a:solidFill>
                  <a:srgbClr val="FFFFFF"/>
                </a:solidFill>
              </a14:hiddenFill>
            </a:ext>
          </a:extLst>
        </p:spPr>
      </p:pic>
      <p:pic>
        <p:nvPicPr>
          <p:cNvPr id="8216" name="Picture 24" descr="http://www.firmasayfasi.com/resimler/urun/large/koruyucu-gozluk-p0cb3-18119.jp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28060" y="5853112"/>
            <a:ext cx="1905000" cy="1004888"/>
          </a:xfrm>
          <a:prstGeom prst="rect">
            <a:avLst/>
          </a:prstGeom>
          <a:noFill/>
          <a:extLst>
            <a:ext uri="{909E8E84-426E-40DD-AFC4-6F175D3DCCD1}">
              <a14:hiddenFill xmlns:a14="http://schemas.microsoft.com/office/drawing/2010/main" xmlns="">
                <a:solidFill>
                  <a:srgbClr val="FFFFFF"/>
                </a:solidFill>
              </a14:hiddenFill>
            </a:ext>
          </a:extLst>
        </p:spPr>
      </p:pic>
      <p:pic>
        <p:nvPicPr>
          <p:cNvPr id="8218" name="Picture 26" descr="http://www.bbu.com.tr/urun/832-large_default/quiet-ipli-kulak-tikaci.jpg"/>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7557732" y="3925523"/>
            <a:ext cx="1361802" cy="1361802"/>
          </a:xfrm>
          <a:prstGeom prst="rect">
            <a:avLst/>
          </a:prstGeom>
          <a:noFill/>
          <a:extLst>
            <a:ext uri="{909E8E84-426E-40DD-AFC4-6F175D3DCCD1}">
              <a14:hiddenFill xmlns:a14="http://schemas.microsoft.com/office/drawing/2010/main" xmlns="">
                <a:solidFill>
                  <a:srgbClr val="FFFFFF"/>
                </a:solidFill>
              </a14:hiddenFill>
            </a:ext>
          </a:extLst>
        </p:spPr>
      </p:pic>
      <p:pic>
        <p:nvPicPr>
          <p:cNvPr id="8224" name="Picture 32" descr="http://polismarketim.com/image/data/YELEKLER/20130415_110457.jpg"/>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6254474" y="5551971"/>
            <a:ext cx="1529215" cy="1253957"/>
          </a:xfrm>
          <a:prstGeom prst="rect">
            <a:avLst/>
          </a:prstGeom>
          <a:noFill/>
          <a:extLst>
            <a:ext uri="{909E8E84-426E-40DD-AFC4-6F175D3DCCD1}">
              <a14:hiddenFill xmlns:a14="http://schemas.microsoft.com/office/drawing/2010/main" xmlns="">
                <a:solidFill>
                  <a:srgbClr val="FFFFFF"/>
                </a:solidFill>
              </a14:hiddenFill>
            </a:ext>
          </a:extLst>
        </p:spPr>
      </p:pic>
      <p:pic>
        <p:nvPicPr>
          <p:cNvPr id="8226" name="Picture 34" descr="http://img.hurriyetaile.com/c/1/70/620x372/r/images/haber/9652.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4139952" y="5637993"/>
            <a:ext cx="1803185" cy="1081911"/>
          </a:xfrm>
          <a:prstGeom prst="rect">
            <a:avLst/>
          </a:prstGeom>
          <a:noFill/>
          <a:extLst>
            <a:ext uri="{909E8E84-426E-40DD-AFC4-6F175D3DCCD1}">
              <a14:hiddenFill xmlns:a14="http://schemas.microsoft.com/office/drawing/2010/main" xmlns="">
                <a:solidFill>
                  <a:srgbClr val="FFFFFF"/>
                </a:solidFill>
              </a14:hiddenFill>
            </a:ext>
          </a:extLst>
        </p:spPr>
      </p:pic>
      <p:pic>
        <p:nvPicPr>
          <p:cNvPr id="8228" name="Picture 36" descr="http://www.orcanltd.com/picture_library/urunler/gmaskeleri/3M6800.jpg"/>
          <p:cNvPicPr>
            <a:picLocks noChangeAspect="1" noChangeArrowheads="1"/>
          </p:cNvPicPr>
          <p:nvPr/>
        </p:nvPicPr>
        <p:blipFill>
          <a:blip r:embed="rId17">
            <a:extLst>
              <a:ext uri="{28A0092B-C50C-407E-A947-70E740481C1C}">
                <a14:useLocalDpi xmlns:a14="http://schemas.microsoft.com/office/drawing/2010/main" xmlns="" val="0"/>
              </a:ext>
            </a:extLst>
          </a:blip>
          <a:srcRect/>
          <a:stretch>
            <a:fillRect/>
          </a:stretch>
        </p:blipFill>
        <p:spPr bwMode="auto">
          <a:xfrm>
            <a:off x="2195736" y="5349104"/>
            <a:ext cx="1325594" cy="1325595"/>
          </a:xfrm>
          <a:prstGeom prst="rect">
            <a:avLst/>
          </a:prstGeom>
          <a:noFill/>
          <a:extLst>
            <a:ext uri="{909E8E84-426E-40DD-AFC4-6F175D3DCCD1}">
              <a14:hiddenFill xmlns:a14="http://schemas.microsoft.com/office/drawing/2010/main" xmlns="">
                <a:solidFill>
                  <a:srgbClr val="FFFFFF"/>
                </a:solidFill>
              </a14:hiddenFill>
            </a:ext>
          </a:extLst>
        </p:spPr>
      </p:pic>
      <p:pic>
        <p:nvPicPr>
          <p:cNvPr id="8230" name="Picture 38" descr="http://www.motobakkal.com/images/products/00/22/83/2283_kucuk.jpg"/>
          <p:cNvPicPr>
            <a:picLocks noChangeAspect="1" noChangeArrowheads="1"/>
          </p:cNvPicPr>
          <p:nvPr/>
        </p:nvPicPr>
        <p:blipFill>
          <a:blip r:embed="rId18">
            <a:extLst>
              <a:ext uri="{28A0092B-C50C-407E-A947-70E740481C1C}">
                <a14:useLocalDpi xmlns:a14="http://schemas.microsoft.com/office/drawing/2010/main" xmlns="" val="0"/>
              </a:ext>
            </a:extLst>
          </a:blip>
          <a:srcRect/>
          <a:stretch>
            <a:fillRect/>
          </a:stretch>
        </p:blipFill>
        <p:spPr bwMode="auto">
          <a:xfrm>
            <a:off x="6372200" y="4042446"/>
            <a:ext cx="1251365" cy="1056153"/>
          </a:xfrm>
          <a:prstGeom prst="rect">
            <a:avLst/>
          </a:prstGeom>
          <a:noFill/>
          <a:extLst>
            <a:ext uri="{909E8E84-426E-40DD-AFC4-6F175D3DCCD1}">
              <a14:hiddenFill xmlns:a14="http://schemas.microsoft.com/office/drawing/2010/main" xmlns="">
                <a:solidFill>
                  <a:srgbClr val="FFFFFF"/>
                </a:solidFill>
              </a14:hiddenFill>
            </a:ext>
          </a:extLst>
        </p:spPr>
      </p:pic>
      <p:pic>
        <p:nvPicPr>
          <p:cNvPr id="8232" name="Picture 40" descr="http://bis.bitenekadar.net/1/0/7/6/sarjli-el-feneri-107602_5_1.jpg?v=91"/>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144466" y="170846"/>
            <a:ext cx="1805872" cy="1354404"/>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5"/>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528727" y="3941133"/>
            <a:ext cx="1027521" cy="128312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7"/>
          <p:cNvPicPr>
            <a:picLocks noChangeAspect="1" noChangeArrowheads="1"/>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4315197" y="2512722"/>
            <a:ext cx="620069" cy="13380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34" name="Picture 42" descr="http://files.kuleli-askeri-malzeme.webnode.com.tr/system_preview_detail_200000020-0ca5d0d9ef/TurkOrdusu.jpg"/>
          <p:cNvPicPr>
            <a:picLocks noChangeAspect="1" noChangeArrowheads="1"/>
          </p:cNvPicPr>
          <p:nvPr/>
        </p:nvPicPr>
        <p:blipFill>
          <a:blip r:embed="rId22" cstate="print">
            <a:extLst>
              <a:ext uri="{28A0092B-C50C-407E-A947-70E740481C1C}">
                <a14:useLocalDpi xmlns:a14="http://schemas.microsoft.com/office/drawing/2010/main" xmlns="" val="0"/>
              </a:ext>
            </a:extLst>
          </a:blip>
          <a:srcRect/>
          <a:stretch>
            <a:fillRect/>
          </a:stretch>
        </p:blipFill>
        <p:spPr bwMode="auto">
          <a:xfrm>
            <a:off x="7356386" y="2658334"/>
            <a:ext cx="1604163" cy="1133608"/>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4"/>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7783689" y="5417638"/>
            <a:ext cx="1440362" cy="144036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36" name="Picture 44" descr="http://i00.i.aliimg.com/wsphoto/v0/542223942/Best-selling-Hoist-shape-aluminium-font-b-carabiner-b-font-6CM-8color-100pcs-lot-cheap-mountain.jpg"/>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4205431" y="1376772"/>
            <a:ext cx="1459672" cy="938077"/>
          </a:xfrm>
          <a:prstGeom prst="rect">
            <a:avLst/>
          </a:prstGeom>
          <a:noFill/>
          <a:extLst>
            <a:ext uri="{909E8E84-426E-40DD-AFC4-6F175D3DCCD1}">
              <a14:hiddenFill xmlns:a14="http://schemas.microsoft.com/office/drawing/2010/main" xmlns="">
                <a:solidFill>
                  <a:srgbClr val="FFFFFF"/>
                </a:solidFill>
              </a14:hiddenFill>
            </a:ext>
          </a:extLst>
        </p:spPr>
      </p:pic>
      <p:pic>
        <p:nvPicPr>
          <p:cNvPr id="8238" name="Picture 46" descr="http://fotocdncube.fanatik.com.tr/news/658x370/2014/12/13/fft104mm3342940.jpg"/>
          <p:cNvPicPr>
            <a:picLocks noChangeAspect="1" noChangeArrowheads="1"/>
          </p:cNvPicPr>
          <p:nvPr/>
        </p:nvPicPr>
        <p:blipFill>
          <a:blip r:embed="rId25" cstate="print">
            <a:extLst>
              <a:ext uri="{28A0092B-C50C-407E-A947-70E740481C1C}">
                <a14:useLocalDpi xmlns:a14="http://schemas.microsoft.com/office/drawing/2010/main" xmlns="" val="0"/>
              </a:ext>
            </a:extLst>
          </a:blip>
          <a:srcRect/>
          <a:stretch>
            <a:fillRect/>
          </a:stretch>
        </p:blipFill>
        <p:spPr bwMode="auto">
          <a:xfrm>
            <a:off x="4160299" y="3979913"/>
            <a:ext cx="2065892" cy="116167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val 4"/>
          <p:cNvSpPr/>
          <p:nvPr/>
        </p:nvSpPr>
        <p:spPr>
          <a:xfrm>
            <a:off x="323528" y="1628800"/>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a:t>
            </a:r>
            <a:endParaRPr lang="tr-TR" dirty="0"/>
          </a:p>
        </p:txBody>
      </p:sp>
      <p:sp>
        <p:nvSpPr>
          <p:cNvPr id="33" name="Oval 32"/>
          <p:cNvSpPr/>
          <p:nvPr/>
        </p:nvSpPr>
        <p:spPr>
          <a:xfrm>
            <a:off x="1689247" y="1568613"/>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a:t>
            </a:r>
            <a:endParaRPr lang="tr-TR" dirty="0"/>
          </a:p>
        </p:txBody>
      </p:sp>
      <p:sp>
        <p:nvSpPr>
          <p:cNvPr id="34" name="Oval 33"/>
          <p:cNvSpPr/>
          <p:nvPr/>
        </p:nvSpPr>
        <p:spPr>
          <a:xfrm>
            <a:off x="4090230" y="199937"/>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3</a:t>
            </a:r>
            <a:endParaRPr lang="tr-TR" dirty="0"/>
          </a:p>
        </p:txBody>
      </p:sp>
      <p:sp>
        <p:nvSpPr>
          <p:cNvPr id="35" name="Oval 34"/>
          <p:cNvSpPr/>
          <p:nvPr/>
        </p:nvSpPr>
        <p:spPr>
          <a:xfrm>
            <a:off x="4236529" y="1356026"/>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4</a:t>
            </a:r>
            <a:endParaRPr lang="tr-TR" dirty="0"/>
          </a:p>
        </p:txBody>
      </p:sp>
      <p:sp>
        <p:nvSpPr>
          <p:cNvPr id="36" name="Oval 35"/>
          <p:cNvSpPr/>
          <p:nvPr/>
        </p:nvSpPr>
        <p:spPr>
          <a:xfrm>
            <a:off x="5963591" y="412524"/>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5</a:t>
            </a:r>
            <a:endParaRPr lang="tr-TR" dirty="0"/>
          </a:p>
        </p:txBody>
      </p:sp>
      <p:sp>
        <p:nvSpPr>
          <p:cNvPr id="37" name="Oval 36"/>
          <p:cNvSpPr/>
          <p:nvPr/>
        </p:nvSpPr>
        <p:spPr>
          <a:xfrm>
            <a:off x="7103719" y="199937"/>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6</a:t>
            </a:r>
            <a:endParaRPr lang="tr-TR" dirty="0"/>
          </a:p>
        </p:txBody>
      </p:sp>
      <p:sp>
        <p:nvSpPr>
          <p:cNvPr id="38" name="Oval 37"/>
          <p:cNvSpPr/>
          <p:nvPr/>
        </p:nvSpPr>
        <p:spPr>
          <a:xfrm>
            <a:off x="52870" y="3246379"/>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7</a:t>
            </a:r>
            <a:endParaRPr lang="tr-TR" dirty="0"/>
          </a:p>
        </p:txBody>
      </p:sp>
      <p:sp>
        <p:nvSpPr>
          <p:cNvPr id="39" name="Oval 38"/>
          <p:cNvSpPr/>
          <p:nvPr/>
        </p:nvSpPr>
        <p:spPr>
          <a:xfrm>
            <a:off x="3687285" y="3181744"/>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8</a:t>
            </a:r>
            <a:endParaRPr lang="tr-TR" dirty="0"/>
          </a:p>
        </p:txBody>
      </p:sp>
      <p:sp>
        <p:nvSpPr>
          <p:cNvPr id="40" name="Oval 39"/>
          <p:cNvSpPr/>
          <p:nvPr/>
        </p:nvSpPr>
        <p:spPr>
          <a:xfrm>
            <a:off x="4597784" y="3438929"/>
            <a:ext cx="436913"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9</a:t>
            </a:r>
            <a:endParaRPr lang="tr-TR" dirty="0"/>
          </a:p>
        </p:txBody>
      </p:sp>
      <p:sp>
        <p:nvSpPr>
          <p:cNvPr id="41" name="Oval 40"/>
          <p:cNvSpPr/>
          <p:nvPr/>
        </p:nvSpPr>
        <p:spPr>
          <a:xfrm>
            <a:off x="4961362" y="2969157"/>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10</a:t>
            </a:r>
            <a:endParaRPr lang="tr-TR" dirty="0"/>
          </a:p>
        </p:txBody>
      </p:sp>
      <p:sp>
        <p:nvSpPr>
          <p:cNvPr id="42" name="Oval 41"/>
          <p:cNvSpPr/>
          <p:nvPr/>
        </p:nvSpPr>
        <p:spPr>
          <a:xfrm>
            <a:off x="5773040" y="3447924"/>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11</a:t>
            </a:r>
            <a:endParaRPr lang="tr-TR" dirty="0"/>
          </a:p>
        </p:txBody>
      </p:sp>
      <p:sp>
        <p:nvSpPr>
          <p:cNvPr id="43" name="Oval 42"/>
          <p:cNvSpPr/>
          <p:nvPr/>
        </p:nvSpPr>
        <p:spPr>
          <a:xfrm>
            <a:off x="7019081" y="2112500"/>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12</a:t>
            </a:r>
            <a:endParaRPr lang="tr-TR" dirty="0"/>
          </a:p>
        </p:txBody>
      </p:sp>
      <p:sp>
        <p:nvSpPr>
          <p:cNvPr id="44" name="Oval 43"/>
          <p:cNvSpPr/>
          <p:nvPr/>
        </p:nvSpPr>
        <p:spPr>
          <a:xfrm>
            <a:off x="8520441" y="3490816"/>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13</a:t>
            </a:r>
            <a:endParaRPr lang="tr-TR" dirty="0"/>
          </a:p>
        </p:txBody>
      </p:sp>
      <p:sp>
        <p:nvSpPr>
          <p:cNvPr id="45" name="Oval 44"/>
          <p:cNvSpPr/>
          <p:nvPr/>
        </p:nvSpPr>
        <p:spPr>
          <a:xfrm>
            <a:off x="111016" y="5091887"/>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14</a:t>
            </a:r>
            <a:endParaRPr lang="tr-TR" dirty="0"/>
          </a:p>
        </p:txBody>
      </p:sp>
      <p:sp>
        <p:nvSpPr>
          <p:cNvPr id="46" name="Oval 45"/>
          <p:cNvSpPr/>
          <p:nvPr/>
        </p:nvSpPr>
        <p:spPr>
          <a:xfrm>
            <a:off x="1284144" y="3728546"/>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15</a:t>
            </a:r>
            <a:endParaRPr lang="tr-TR" dirty="0"/>
          </a:p>
        </p:txBody>
      </p:sp>
      <p:sp>
        <p:nvSpPr>
          <p:cNvPr id="47" name="Oval 46"/>
          <p:cNvSpPr/>
          <p:nvPr/>
        </p:nvSpPr>
        <p:spPr>
          <a:xfrm>
            <a:off x="2774160" y="3829859"/>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16</a:t>
            </a:r>
            <a:endParaRPr lang="tr-TR" dirty="0"/>
          </a:p>
        </p:txBody>
      </p:sp>
      <p:sp>
        <p:nvSpPr>
          <p:cNvPr id="48" name="Oval 47"/>
          <p:cNvSpPr/>
          <p:nvPr/>
        </p:nvSpPr>
        <p:spPr>
          <a:xfrm>
            <a:off x="4049883" y="3915990"/>
            <a:ext cx="623559" cy="5828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17</a:t>
            </a:r>
            <a:endParaRPr lang="tr-TR" dirty="0"/>
          </a:p>
        </p:txBody>
      </p:sp>
      <p:sp>
        <p:nvSpPr>
          <p:cNvPr id="49" name="Oval 48"/>
          <p:cNvSpPr/>
          <p:nvPr/>
        </p:nvSpPr>
        <p:spPr>
          <a:xfrm>
            <a:off x="6368670" y="4731147"/>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18</a:t>
            </a:r>
            <a:endParaRPr lang="tr-TR" dirty="0"/>
          </a:p>
        </p:txBody>
      </p:sp>
      <p:sp>
        <p:nvSpPr>
          <p:cNvPr id="50" name="Oval 49"/>
          <p:cNvSpPr/>
          <p:nvPr/>
        </p:nvSpPr>
        <p:spPr>
          <a:xfrm>
            <a:off x="8358682" y="4286263"/>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19</a:t>
            </a:r>
            <a:endParaRPr lang="tr-TR" dirty="0"/>
          </a:p>
        </p:txBody>
      </p:sp>
      <p:sp>
        <p:nvSpPr>
          <p:cNvPr id="51" name="Oval 50"/>
          <p:cNvSpPr/>
          <p:nvPr/>
        </p:nvSpPr>
        <p:spPr>
          <a:xfrm>
            <a:off x="58855" y="6386769"/>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20</a:t>
            </a:r>
            <a:endParaRPr lang="tr-TR" dirty="0"/>
          </a:p>
        </p:txBody>
      </p:sp>
      <p:sp>
        <p:nvSpPr>
          <p:cNvPr id="52" name="Oval 51"/>
          <p:cNvSpPr/>
          <p:nvPr/>
        </p:nvSpPr>
        <p:spPr>
          <a:xfrm>
            <a:off x="1932945" y="5349104"/>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21</a:t>
            </a:r>
            <a:endParaRPr lang="tr-TR" dirty="0"/>
          </a:p>
        </p:txBody>
      </p:sp>
      <p:sp>
        <p:nvSpPr>
          <p:cNvPr id="53" name="Oval 52"/>
          <p:cNvSpPr/>
          <p:nvPr/>
        </p:nvSpPr>
        <p:spPr>
          <a:xfrm>
            <a:off x="3836945" y="5664965"/>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22</a:t>
            </a:r>
            <a:endParaRPr lang="tr-TR" dirty="0"/>
          </a:p>
        </p:txBody>
      </p:sp>
      <p:sp>
        <p:nvSpPr>
          <p:cNvPr id="54" name="Oval 53"/>
          <p:cNvSpPr/>
          <p:nvPr/>
        </p:nvSpPr>
        <p:spPr>
          <a:xfrm>
            <a:off x="6017958" y="5774278"/>
            <a:ext cx="623559"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23</a:t>
            </a:r>
            <a:endParaRPr lang="tr-TR" dirty="0"/>
          </a:p>
        </p:txBody>
      </p:sp>
      <p:sp>
        <p:nvSpPr>
          <p:cNvPr id="56" name="Oval 55"/>
          <p:cNvSpPr/>
          <p:nvPr/>
        </p:nvSpPr>
        <p:spPr>
          <a:xfrm>
            <a:off x="8238633" y="5516254"/>
            <a:ext cx="593588" cy="4251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24</a:t>
            </a:r>
            <a:endParaRPr lang="tr-TR" dirty="0"/>
          </a:p>
        </p:txBody>
      </p:sp>
    </p:spTree>
    <p:extLst>
      <p:ext uri="{BB962C8B-B14F-4D97-AF65-F5344CB8AC3E}">
        <p14:creationId xmlns:p14="http://schemas.microsoft.com/office/powerpoint/2010/main" xmlns="" val="7614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500" fill="hold"/>
                                        <p:tgtEl>
                                          <p:spTgt spid="34"/>
                                        </p:tgtEl>
                                        <p:attrNameLst>
                                          <p:attrName>ppt_x</p:attrName>
                                        </p:attrNameLst>
                                      </p:cBhvr>
                                      <p:tavLst>
                                        <p:tav tm="0">
                                          <p:val>
                                            <p:strVal val="#ppt_x"/>
                                          </p:val>
                                        </p:tav>
                                        <p:tav tm="100000">
                                          <p:val>
                                            <p:strVal val="#ppt_x"/>
                                          </p:val>
                                        </p:tav>
                                      </p:tavLst>
                                    </p:anim>
                                    <p:anim calcmode="lin" valueType="num">
                                      <p:cBhvr additive="base">
                                        <p:cTn id="16" dur="500" fill="hold"/>
                                        <p:tgtEl>
                                          <p:spTgt spid="3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additive="base">
                                        <p:cTn id="27" dur="500" fill="hold"/>
                                        <p:tgtEl>
                                          <p:spTgt spid="37"/>
                                        </p:tgtEl>
                                        <p:attrNameLst>
                                          <p:attrName>ppt_x</p:attrName>
                                        </p:attrNameLst>
                                      </p:cBhvr>
                                      <p:tavLst>
                                        <p:tav tm="0">
                                          <p:val>
                                            <p:strVal val="#ppt_x"/>
                                          </p:val>
                                        </p:tav>
                                        <p:tav tm="100000">
                                          <p:val>
                                            <p:strVal val="#ppt_x"/>
                                          </p:val>
                                        </p:tav>
                                      </p:tavLst>
                                    </p:anim>
                                    <p:anim calcmode="lin" valueType="num">
                                      <p:cBhvr additive="base">
                                        <p:cTn id="28" dur="500" fill="hold"/>
                                        <p:tgtEl>
                                          <p:spTgt spid="3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additive="base">
                                        <p:cTn id="39" dur="500" fill="hold"/>
                                        <p:tgtEl>
                                          <p:spTgt spid="41"/>
                                        </p:tgtEl>
                                        <p:attrNameLst>
                                          <p:attrName>ppt_x</p:attrName>
                                        </p:attrNameLst>
                                      </p:cBhvr>
                                      <p:tavLst>
                                        <p:tav tm="0">
                                          <p:val>
                                            <p:strVal val="#ppt_x"/>
                                          </p:val>
                                        </p:tav>
                                        <p:tav tm="100000">
                                          <p:val>
                                            <p:strVal val="#ppt_x"/>
                                          </p:val>
                                        </p:tav>
                                      </p:tavLst>
                                    </p:anim>
                                    <p:anim calcmode="lin" valueType="num">
                                      <p:cBhvr additive="base">
                                        <p:cTn id="40" dur="500" fill="hold"/>
                                        <p:tgtEl>
                                          <p:spTgt spid="4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additive="base">
                                        <p:cTn id="51" dur="500" fill="hold"/>
                                        <p:tgtEl>
                                          <p:spTgt spid="48"/>
                                        </p:tgtEl>
                                        <p:attrNameLst>
                                          <p:attrName>ppt_x</p:attrName>
                                        </p:attrNameLst>
                                      </p:cBhvr>
                                      <p:tavLst>
                                        <p:tav tm="0">
                                          <p:val>
                                            <p:strVal val="#ppt_x"/>
                                          </p:val>
                                        </p:tav>
                                        <p:tav tm="100000">
                                          <p:val>
                                            <p:strVal val="#ppt_x"/>
                                          </p:val>
                                        </p:tav>
                                      </p:tavLst>
                                    </p:anim>
                                    <p:anim calcmode="lin" valueType="num">
                                      <p:cBhvr additive="base">
                                        <p:cTn id="52" dur="500" fill="hold"/>
                                        <p:tgtEl>
                                          <p:spTgt spid="4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47"/>
                                        </p:tgtEl>
                                        <p:attrNameLst>
                                          <p:attrName>style.visibility</p:attrName>
                                        </p:attrNameLst>
                                      </p:cBhvr>
                                      <p:to>
                                        <p:strVal val="visible"/>
                                      </p:to>
                                    </p:set>
                                    <p:anim calcmode="lin" valueType="num">
                                      <p:cBhvr additive="base">
                                        <p:cTn id="55" dur="500" fill="hold"/>
                                        <p:tgtEl>
                                          <p:spTgt spid="47"/>
                                        </p:tgtEl>
                                        <p:attrNameLst>
                                          <p:attrName>ppt_x</p:attrName>
                                        </p:attrNameLst>
                                      </p:cBhvr>
                                      <p:tavLst>
                                        <p:tav tm="0">
                                          <p:val>
                                            <p:strVal val="#ppt_x"/>
                                          </p:val>
                                        </p:tav>
                                        <p:tav tm="100000">
                                          <p:val>
                                            <p:strVal val="#ppt_x"/>
                                          </p:val>
                                        </p:tav>
                                      </p:tavLst>
                                    </p:anim>
                                    <p:anim calcmode="lin" valueType="num">
                                      <p:cBhvr additive="base">
                                        <p:cTn id="56" dur="500" fill="hold"/>
                                        <p:tgtEl>
                                          <p:spTgt spid="4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ppt_x"/>
                                          </p:val>
                                        </p:tav>
                                        <p:tav tm="100000">
                                          <p:val>
                                            <p:strVal val="#ppt_x"/>
                                          </p:val>
                                        </p:tav>
                                      </p:tavLst>
                                    </p:anim>
                                    <p:anim calcmode="lin" valueType="num">
                                      <p:cBhvr additive="base">
                                        <p:cTn id="60" dur="500" fill="hold"/>
                                        <p:tgtEl>
                                          <p:spTgt spid="46"/>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ppt_x"/>
                                          </p:val>
                                        </p:tav>
                                        <p:tav tm="100000">
                                          <p:val>
                                            <p:strVal val="#ppt_x"/>
                                          </p:val>
                                        </p:tav>
                                      </p:tavLst>
                                    </p:anim>
                                    <p:anim calcmode="lin" valueType="num">
                                      <p:cBhvr additive="base">
                                        <p:cTn id="64" dur="500" fill="hold"/>
                                        <p:tgtEl>
                                          <p:spTgt spid="3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additive="base">
                                        <p:cTn id="67" dur="500" fill="hold"/>
                                        <p:tgtEl>
                                          <p:spTgt spid="45"/>
                                        </p:tgtEl>
                                        <p:attrNameLst>
                                          <p:attrName>ppt_x</p:attrName>
                                        </p:attrNameLst>
                                      </p:cBhvr>
                                      <p:tavLst>
                                        <p:tav tm="0">
                                          <p:val>
                                            <p:strVal val="#ppt_x"/>
                                          </p:val>
                                        </p:tav>
                                        <p:tav tm="100000">
                                          <p:val>
                                            <p:strVal val="#ppt_x"/>
                                          </p:val>
                                        </p:tav>
                                      </p:tavLst>
                                    </p:anim>
                                    <p:anim calcmode="lin" valueType="num">
                                      <p:cBhvr additive="base">
                                        <p:cTn id="68" dur="500" fill="hold"/>
                                        <p:tgtEl>
                                          <p:spTgt spid="4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1"/>
                                        </p:tgtEl>
                                        <p:attrNameLst>
                                          <p:attrName>style.visibility</p:attrName>
                                        </p:attrNameLst>
                                      </p:cBhvr>
                                      <p:to>
                                        <p:strVal val="visible"/>
                                      </p:to>
                                    </p:set>
                                    <p:anim calcmode="lin" valueType="num">
                                      <p:cBhvr additive="base">
                                        <p:cTn id="71" dur="500" fill="hold"/>
                                        <p:tgtEl>
                                          <p:spTgt spid="51"/>
                                        </p:tgtEl>
                                        <p:attrNameLst>
                                          <p:attrName>ppt_x</p:attrName>
                                        </p:attrNameLst>
                                      </p:cBhvr>
                                      <p:tavLst>
                                        <p:tav tm="0">
                                          <p:val>
                                            <p:strVal val="#ppt_x"/>
                                          </p:val>
                                        </p:tav>
                                        <p:tav tm="100000">
                                          <p:val>
                                            <p:strVal val="#ppt_x"/>
                                          </p:val>
                                        </p:tav>
                                      </p:tavLst>
                                    </p:anim>
                                    <p:anim calcmode="lin" valueType="num">
                                      <p:cBhvr additive="base">
                                        <p:cTn id="72" dur="500" fill="hold"/>
                                        <p:tgtEl>
                                          <p:spTgt spid="51"/>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52"/>
                                        </p:tgtEl>
                                        <p:attrNameLst>
                                          <p:attrName>style.visibility</p:attrName>
                                        </p:attrNameLst>
                                      </p:cBhvr>
                                      <p:to>
                                        <p:strVal val="visible"/>
                                      </p:to>
                                    </p:set>
                                    <p:anim calcmode="lin" valueType="num">
                                      <p:cBhvr additive="base">
                                        <p:cTn id="75" dur="500" fill="hold"/>
                                        <p:tgtEl>
                                          <p:spTgt spid="52"/>
                                        </p:tgtEl>
                                        <p:attrNameLst>
                                          <p:attrName>ppt_x</p:attrName>
                                        </p:attrNameLst>
                                      </p:cBhvr>
                                      <p:tavLst>
                                        <p:tav tm="0">
                                          <p:val>
                                            <p:strVal val="#ppt_x"/>
                                          </p:val>
                                        </p:tav>
                                        <p:tav tm="100000">
                                          <p:val>
                                            <p:strVal val="#ppt_x"/>
                                          </p:val>
                                        </p:tav>
                                      </p:tavLst>
                                    </p:anim>
                                    <p:anim calcmode="lin" valueType="num">
                                      <p:cBhvr additive="base">
                                        <p:cTn id="76" dur="500" fill="hold"/>
                                        <p:tgtEl>
                                          <p:spTgt spid="52"/>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anim calcmode="lin" valueType="num">
                                      <p:cBhvr additive="base">
                                        <p:cTn id="79" dur="500" fill="hold"/>
                                        <p:tgtEl>
                                          <p:spTgt spid="53"/>
                                        </p:tgtEl>
                                        <p:attrNameLst>
                                          <p:attrName>ppt_x</p:attrName>
                                        </p:attrNameLst>
                                      </p:cBhvr>
                                      <p:tavLst>
                                        <p:tav tm="0">
                                          <p:val>
                                            <p:strVal val="#ppt_x"/>
                                          </p:val>
                                        </p:tav>
                                        <p:tav tm="100000">
                                          <p:val>
                                            <p:strVal val="#ppt_x"/>
                                          </p:val>
                                        </p:tav>
                                      </p:tavLst>
                                    </p:anim>
                                    <p:anim calcmode="lin" valueType="num">
                                      <p:cBhvr additive="base">
                                        <p:cTn id="80" dur="500" fill="hold"/>
                                        <p:tgtEl>
                                          <p:spTgt spid="53"/>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54"/>
                                        </p:tgtEl>
                                        <p:attrNameLst>
                                          <p:attrName>style.visibility</p:attrName>
                                        </p:attrNameLst>
                                      </p:cBhvr>
                                      <p:to>
                                        <p:strVal val="visible"/>
                                      </p:to>
                                    </p:set>
                                    <p:anim calcmode="lin" valueType="num">
                                      <p:cBhvr additive="base">
                                        <p:cTn id="83" dur="500" fill="hold"/>
                                        <p:tgtEl>
                                          <p:spTgt spid="54"/>
                                        </p:tgtEl>
                                        <p:attrNameLst>
                                          <p:attrName>ppt_x</p:attrName>
                                        </p:attrNameLst>
                                      </p:cBhvr>
                                      <p:tavLst>
                                        <p:tav tm="0">
                                          <p:val>
                                            <p:strVal val="#ppt_x"/>
                                          </p:val>
                                        </p:tav>
                                        <p:tav tm="100000">
                                          <p:val>
                                            <p:strVal val="#ppt_x"/>
                                          </p:val>
                                        </p:tav>
                                      </p:tavLst>
                                    </p:anim>
                                    <p:anim calcmode="lin" valueType="num">
                                      <p:cBhvr additive="base">
                                        <p:cTn id="84" dur="500" fill="hold"/>
                                        <p:tgtEl>
                                          <p:spTgt spid="54"/>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 calcmode="lin" valueType="num">
                                      <p:cBhvr additive="base">
                                        <p:cTn id="87" dur="500" fill="hold"/>
                                        <p:tgtEl>
                                          <p:spTgt spid="49"/>
                                        </p:tgtEl>
                                        <p:attrNameLst>
                                          <p:attrName>ppt_x</p:attrName>
                                        </p:attrNameLst>
                                      </p:cBhvr>
                                      <p:tavLst>
                                        <p:tav tm="0">
                                          <p:val>
                                            <p:strVal val="#ppt_x"/>
                                          </p:val>
                                        </p:tav>
                                        <p:tav tm="100000">
                                          <p:val>
                                            <p:strVal val="#ppt_x"/>
                                          </p:val>
                                        </p:tav>
                                      </p:tavLst>
                                    </p:anim>
                                    <p:anim calcmode="lin" valueType="num">
                                      <p:cBhvr additive="base">
                                        <p:cTn id="88" dur="500" fill="hold"/>
                                        <p:tgtEl>
                                          <p:spTgt spid="4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50"/>
                                        </p:tgtEl>
                                        <p:attrNameLst>
                                          <p:attrName>style.visibility</p:attrName>
                                        </p:attrNameLst>
                                      </p:cBhvr>
                                      <p:to>
                                        <p:strVal val="visible"/>
                                      </p:to>
                                    </p:set>
                                    <p:anim calcmode="lin" valueType="num">
                                      <p:cBhvr additive="base">
                                        <p:cTn id="91" dur="500" fill="hold"/>
                                        <p:tgtEl>
                                          <p:spTgt spid="50"/>
                                        </p:tgtEl>
                                        <p:attrNameLst>
                                          <p:attrName>ppt_x</p:attrName>
                                        </p:attrNameLst>
                                      </p:cBhvr>
                                      <p:tavLst>
                                        <p:tav tm="0">
                                          <p:val>
                                            <p:strVal val="#ppt_x"/>
                                          </p:val>
                                        </p:tav>
                                        <p:tav tm="100000">
                                          <p:val>
                                            <p:strVal val="#ppt_x"/>
                                          </p:val>
                                        </p:tav>
                                      </p:tavLst>
                                    </p:anim>
                                    <p:anim calcmode="lin" valueType="num">
                                      <p:cBhvr additive="base">
                                        <p:cTn id="92" dur="500" fill="hold"/>
                                        <p:tgtEl>
                                          <p:spTgt spid="50"/>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anim calcmode="lin" valueType="num">
                                      <p:cBhvr additive="base">
                                        <p:cTn id="95" dur="500" fill="hold"/>
                                        <p:tgtEl>
                                          <p:spTgt spid="56"/>
                                        </p:tgtEl>
                                        <p:attrNameLst>
                                          <p:attrName>ppt_x</p:attrName>
                                        </p:attrNameLst>
                                      </p:cBhvr>
                                      <p:tavLst>
                                        <p:tav tm="0">
                                          <p:val>
                                            <p:strVal val="#ppt_x"/>
                                          </p:val>
                                        </p:tav>
                                        <p:tav tm="100000">
                                          <p:val>
                                            <p:strVal val="#ppt_x"/>
                                          </p:val>
                                        </p:tav>
                                      </p:tavLst>
                                    </p:anim>
                                    <p:anim calcmode="lin" valueType="num">
                                      <p:cBhvr additive="base">
                                        <p:cTn id="96" dur="500" fill="hold"/>
                                        <p:tgtEl>
                                          <p:spTgt spid="56"/>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4"/>
                                        </p:tgtEl>
                                        <p:attrNameLst>
                                          <p:attrName>style.visibility</p:attrName>
                                        </p:attrNameLst>
                                      </p:cBhvr>
                                      <p:to>
                                        <p:strVal val="visible"/>
                                      </p:to>
                                    </p:set>
                                    <p:anim calcmode="lin" valueType="num">
                                      <p:cBhvr additive="base">
                                        <p:cTn id="99" dur="500" fill="hold"/>
                                        <p:tgtEl>
                                          <p:spTgt spid="44"/>
                                        </p:tgtEl>
                                        <p:attrNameLst>
                                          <p:attrName>ppt_x</p:attrName>
                                        </p:attrNameLst>
                                      </p:cBhvr>
                                      <p:tavLst>
                                        <p:tav tm="0">
                                          <p:val>
                                            <p:strVal val="#ppt_x"/>
                                          </p:val>
                                        </p:tav>
                                        <p:tav tm="100000">
                                          <p:val>
                                            <p:strVal val="#ppt_x"/>
                                          </p:val>
                                        </p:tav>
                                      </p:tavLst>
                                    </p:anim>
                                    <p:anim calcmode="lin" valueType="num">
                                      <p:cBhvr additive="base">
                                        <p:cTn id="100"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0"/>
          </a:xfrm>
          <a:solidFill>
            <a:schemeClr val="accent3">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457200" y="1600200"/>
            <a:ext cx="8229600" cy="4543444"/>
          </a:xfrm>
        </p:spPr>
        <p:txBody>
          <a:bodyPr>
            <a:noAutofit/>
          </a:bodyPr>
          <a:lstStyle/>
          <a:p>
            <a:pPr marL="0" indent="0" algn="just">
              <a:buNone/>
            </a:pPr>
            <a:endParaRPr lang="tr-TR" sz="2000" dirty="0"/>
          </a:p>
          <a:p>
            <a:pPr marL="0" indent="0" algn="just">
              <a:buNone/>
            </a:pPr>
            <a:r>
              <a:rPr lang="tr-TR" sz="2000" dirty="0"/>
              <a:t>b) Birden fazla riskin bulunduğu ve aynı anda birden fazla kişisel koruyucu donanımın kullanılmasının gerektiği durumlarda, bu kişisel koruyucu donanımların bir arada kullanılması uyumlu olacak ve risklere karşı etkin olacaktır</a:t>
            </a:r>
            <a:r>
              <a:rPr lang="tr-TR" sz="2000" dirty="0" smtClean="0"/>
              <a:t>. </a:t>
            </a:r>
          </a:p>
          <a:p>
            <a:pPr marL="0" indent="0" algn="just">
              <a:buNone/>
            </a:pPr>
            <a:endParaRPr lang="tr-TR" sz="2000" dirty="0" smtClean="0"/>
          </a:p>
          <a:p>
            <a:pPr marL="0" indent="0" algn="just">
              <a:buNone/>
            </a:pPr>
            <a:r>
              <a:rPr lang="tr-TR" sz="2000" dirty="0" smtClean="0"/>
              <a:t>c) Kişisel koruyucu donanımların </a:t>
            </a:r>
            <a:r>
              <a:rPr lang="tr-TR" sz="2000" dirty="0" smtClean="0">
                <a:solidFill>
                  <a:srgbClr val="FF0000"/>
                </a:solidFill>
              </a:rPr>
              <a:t>kullanılma koşulları özellikle kullanılma süreleri</a:t>
            </a:r>
            <a:r>
              <a:rPr lang="tr-TR" sz="2000" dirty="0" smtClean="0"/>
              <a:t>, riskin derecesine ve </a:t>
            </a:r>
            <a:r>
              <a:rPr lang="tr-TR" sz="2000" dirty="0" err="1" smtClean="0"/>
              <a:t>maruziyet</a:t>
            </a:r>
            <a:r>
              <a:rPr lang="tr-TR" sz="2000" dirty="0" smtClean="0"/>
              <a:t> sıklığına, işçinin çalıştığı yerin özelliklerine ve kişisel koruyucu donanımın performansına bağlı olarak belirlenecektir.</a:t>
            </a:r>
          </a:p>
          <a:p>
            <a:pPr marL="0" indent="0" algn="just">
              <a:buNone/>
            </a:pPr>
            <a:endParaRPr lang="tr-TR" sz="2000" dirty="0" smtClean="0"/>
          </a:p>
          <a:p>
            <a:pPr marL="0" indent="0" algn="just">
              <a:buNone/>
            </a:pPr>
            <a:endParaRPr lang="tr-TR" sz="20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20</a:t>
            </a:fld>
            <a:endParaRPr lang="tr-TR" smtClean="0"/>
          </a:p>
        </p:txBody>
      </p:sp>
    </p:spTree>
    <p:extLst>
      <p:ext uri="{BB962C8B-B14F-4D97-AF65-F5344CB8AC3E}">
        <p14:creationId xmlns:p14="http://schemas.microsoft.com/office/powerpoint/2010/main" xmlns="" val="40872653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0"/>
          </a:xfrm>
          <a:solidFill>
            <a:schemeClr val="accent3">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428596" y="1428736"/>
            <a:ext cx="8229600" cy="5257799"/>
          </a:xfrm>
        </p:spPr>
        <p:txBody>
          <a:bodyPr>
            <a:normAutofit fontScale="77500" lnSpcReduction="20000"/>
          </a:bodyPr>
          <a:lstStyle/>
          <a:p>
            <a:pPr marL="0" indent="0" algn="just">
              <a:buNone/>
            </a:pPr>
            <a:endParaRPr lang="tr-TR" sz="2800" dirty="0"/>
          </a:p>
          <a:p>
            <a:pPr marL="0" indent="0" algn="just">
              <a:buNone/>
            </a:pPr>
            <a:r>
              <a:rPr lang="tr-TR" sz="2800" dirty="0" smtClean="0"/>
              <a:t>d</a:t>
            </a:r>
            <a:r>
              <a:rPr lang="tr-TR" sz="2800" dirty="0"/>
              <a:t>) Tek kişi tarafından kullanılması esas olan kişisel koruyucu donanımların, zorunlu hallerde </a:t>
            </a:r>
            <a:r>
              <a:rPr lang="tr-TR" sz="2800" u="sng" dirty="0"/>
              <a:t>birkaç kişi tarafından kullanılması halinde</a:t>
            </a:r>
            <a:r>
              <a:rPr lang="tr-TR" sz="2800" dirty="0"/>
              <a:t>, bu kullanımdan dolayı sağlık ve hijyen problemi doğmaması için her türlü önlem alınacaktır</a:t>
            </a:r>
            <a:r>
              <a:rPr lang="tr-TR" sz="2800" dirty="0" smtClean="0"/>
              <a:t>.</a:t>
            </a:r>
          </a:p>
          <a:p>
            <a:pPr marL="0" indent="0" algn="just">
              <a:buNone/>
            </a:pPr>
            <a:endParaRPr lang="tr-TR" sz="2800" dirty="0"/>
          </a:p>
          <a:p>
            <a:pPr marL="0" indent="0" algn="just">
              <a:buNone/>
            </a:pPr>
            <a:r>
              <a:rPr lang="tr-TR" sz="2800" dirty="0"/>
              <a:t>e) İşyerinde, her bir kişisel koruyucu donanım için, bu maddenin (a) ve (b) bentlerinde belirtilen hususlarla ilgili yeterli bilgi bulunacak ve bu bilgilere kolayca ulaşılabilecektir</a:t>
            </a:r>
            <a:r>
              <a:rPr lang="tr-TR" sz="2800" dirty="0" smtClean="0"/>
              <a:t>.</a:t>
            </a:r>
          </a:p>
          <a:p>
            <a:pPr marL="0" indent="0" algn="just">
              <a:buNone/>
            </a:pPr>
            <a:endParaRPr lang="tr-TR" sz="2800" dirty="0" smtClean="0"/>
          </a:p>
          <a:p>
            <a:pPr marL="0" indent="0" algn="just">
              <a:buNone/>
            </a:pPr>
            <a:r>
              <a:rPr lang="tr-TR" sz="2800" dirty="0" smtClean="0"/>
              <a:t>f) Kişisel koruyucu donanımlar, işveren tarafından </a:t>
            </a:r>
            <a:r>
              <a:rPr lang="tr-TR" sz="2800" dirty="0" smtClean="0">
                <a:solidFill>
                  <a:srgbClr val="FF0000"/>
                </a:solidFill>
              </a:rPr>
              <a:t>ücretsiz</a:t>
            </a:r>
            <a:r>
              <a:rPr lang="tr-TR" sz="2800" dirty="0" smtClean="0"/>
              <a:t> verilecek, bakım ve onarımları ve ihtiyaç duyulan elemanlarının değiştirilmelerinden sonra, hijyenik şartlarda muhafaza edilecek ve kullanıma hazır bulundurulacaktır.</a:t>
            </a:r>
          </a:p>
          <a:p>
            <a:pPr marL="0" indent="0" algn="just">
              <a:buNone/>
            </a:pPr>
            <a:endParaRPr lang="tr-TR" sz="2800" dirty="0" smtClean="0"/>
          </a:p>
          <a:p>
            <a:pPr marL="0" indent="0" algn="just">
              <a:buNone/>
            </a:pPr>
            <a:r>
              <a:rPr lang="tr-TR" sz="2800" dirty="0" smtClean="0"/>
              <a:t>g) İşveren, işçiyi kişisel koruyucu donanımları hangi risklere karşı kullanacağı konusunda </a:t>
            </a:r>
            <a:r>
              <a:rPr lang="tr-TR" sz="2800" dirty="0" smtClean="0">
                <a:solidFill>
                  <a:srgbClr val="FF0000"/>
                </a:solidFill>
              </a:rPr>
              <a:t>bilgilendirecektir</a:t>
            </a:r>
            <a:r>
              <a:rPr lang="tr-TR" sz="2800" dirty="0" smtClean="0"/>
              <a:t>.</a:t>
            </a:r>
          </a:p>
          <a:p>
            <a:pPr marL="0" indent="0" algn="just">
              <a:buNone/>
            </a:pPr>
            <a:endParaRPr lang="tr-TR" sz="2800" dirty="0" smtClean="0"/>
          </a:p>
          <a:p>
            <a:pPr marL="0" indent="0" algn="just">
              <a:buNone/>
            </a:pPr>
            <a:endParaRPr lang="tr-TR" sz="8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21</a:t>
            </a:fld>
            <a:endParaRPr lang="tr-TR" smtClean="0"/>
          </a:p>
        </p:txBody>
      </p:sp>
    </p:spTree>
    <p:extLst>
      <p:ext uri="{BB962C8B-B14F-4D97-AF65-F5344CB8AC3E}">
        <p14:creationId xmlns:p14="http://schemas.microsoft.com/office/powerpoint/2010/main" xmlns="" val="15599083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0"/>
          </a:xfrm>
          <a:solidFill>
            <a:schemeClr val="accent3">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457200" y="1600201"/>
            <a:ext cx="8229600" cy="1828800"/>
          </a:xfrm>
        </p:spPr>
        <p:txBody>
          <a:bodyPr>
            <a:noAutofit/>
          </a:bodyPr>
          <a:lstStyle/>
          <a:p>
            <a:pPr marL="0" indent="0" algn="just">
              <a:buNone/>
            </a:pPr>
            <a:r>
              <a:rPr lang="tr-TR" sz="2000" b="1" dirty="0"/>
              <a:t>Genel Hükümler </a:t>
            </a:r>
            <a:r>
              <a:rPr lang="tr-TR" sz="2000" dirty="0">
                <a:solidFill>
                  <a:srgbClr val="FF0000"/>
                </a:solidFill>
              </a:rPr>
              <a:t>(İşveren yükümlülüğü)</a:t>
            </a:r>
          </a:p>
          <a:p>
            <a:pPr marL="0" indent="0" algn="just">
              <a:buNone/>
            </a:pPr>
            <a:r>
              <a:rPr lang="tr-TR" sz="2000" b="1" dirty="0"/>
              <a:t>Madde 6 </a:t>
            </a:r>
            <a:r>
              <a:rPr lang="tr-TR" sz="2000" dirty="0"/>
              <a:t>— </a:t>
            </a:r>
            <a:r>
              <a:rPr lang="tr-TR" sz="2000" dirty="0" smtClean="0"/>
              <a:t>Kişisel </a:t>
            </a:r>
            <a:r>
              <a:rPr lang="tr-TR" sz="2000" dirty="0"/>
              <a:t>koruyucu donanımların işyerlerinde kullanımı ile ilgili olarak </a:t>
            </a:r>
            <a:r>
              <a:rPr lang="tr-TR" sz="2000" dirty="0" smtClean="0"/>
              <a:t>a</a:t>
            </a:r>
            <a:r>
              <a:rPr lang="tr-TR" sz="2000" dirty="0"/>
              <a:t>şağıdaki hususlara uyulacaktır</a:t>
            </a:r>
            <a:r>
              <a:rPr lang="tr-TR" sz="2000" dirty="0" smtClean="0"/>
              <a:t>: </a:t>
            </a:r>
            <a:r>
              <a:rPr lang="tr-TR" sz="2000" dirty="0">
                <a:solidFill>
                  <a:srgbClr val="FF0000"/>
                </a:solidFill>
                <a:effectLst>
                  <a:outerShdw blurRad="38100" dist="38100" dir="2700000" algn="tl">
                    <a:srgbClr val="000000">
                      <a:alpha val="43137"/>
                    </a:srgbClr>
                  </a:outerShdw>
                </a:effectLst>
              </a:rPr>
              <a:t>… (devamı</a:t>
            </a:r>
            <a:r>
              <a:rPr lang="tr-TR" sz="2000" dirty="0" smtClean="0">
                <a:solidFill>
                  <a:srgbClr val="FF0000"/>
                </a:solidFill>
                <a:effectLst>
                  <a:outerShdw blurRad="38100" dist="38100" dir="2700000" algn="tl">
                    <a:srgbClr val="000000">
                      <a:alpha val="43137"/>
                    </a:srgbClr>
                  </a:outerShdw>
                </a:effectLst>
              </a:rPr>
              <a:t>)</a:t>
            </a:r>
            <a:endParaRPr lang="tr-TR" sz="2000" dirty="0"/>
          </a:p>
          <a:p>
            <a:pPr marL="0" indent="0" algn="just">
              <a:buNone/>
            </a:pPr>
            <a:endParaRPr lang="tr-TR" sz="2000" dirty="0"/>
          </a:p>
          <a:p>
            <a:pPr marL="0" indent="0" algn="just">
              <a:buNone/>
            </a:pPr>
            <a:r>
              <a:rPr lang="tr-TR" sz="2000" dirty="0" smtClean="0"/>
              <a:t>h</a:t>
            </a:r>
            <a:r>
              <a:rPr lang="tr-TR" sz="2000" dirty="0"/>
              <a:t>) İşveren, kişisel koruyucu donanımların kullanımı konusunda </a:t>
            </a:r>
            <a:r>
              <a:rPr lang="tr-TR" sz="2000" dirty="0">
                <a:solidFill>
                  <a:srgbClr val="FF0000"/>
                </a:solidFill>
              </a:rPr>
              <a:t>uygulamalı olarak eğitim</a:t>
            </a:r>
            <a:r>
              <a:rPr lang="tr-TR" sz="2000" dirty="0"/>
              <a:t> verecektir</a:t>
            </a:r>
            <a:r>
              <a:rPr lang="tr-TR" sz="2000" dirty="0" smtClean="0"/>
              <a:t>.</a:t>
            </a:r>
          </a:p>
          <a:p>
            <a:pPr marL="0" indent="0" algn="just">
              <a:buNone/>
            </a:pPr>
            <a:endParaRPr lang="tr-TR" sz="2000" dirty="0"/>
          </a:p>
          <a:p>
            <a:pPr marL="0" indent="0" algn="just">
              <a:buNone/>
            </a:pPr>
            <a:r>
              <a:rPr lang="tr-TR" sz="2000" dirty="0" smtClean="0"/>
              <a:t>i) Kişisel </a:t>
            </a:r>
            <a:r>
              <a:rPr lang="tr-TR" sz="2000" dirty="0"/>
              <a:t>koruyucu donanımlar, istisnai ve özel koşullar hariç, sadece </a:t>
            </a:r>
            <a:r>
              <a:rPr lang="tr-TR" sz="2000" u="sng" dirty="0"/>
              <a:t>amacına uygun olarak kullanılacaktır</a:t>
            </a:r>
            <a:r>
              <a:rPr lang="tr-TR" sz="2000" u="sng" dirty="0" smtClean="0"/>
              <a:t>.</a:t>
            </a:r>
          </a:p>
          <a:p>
            <a:pPr marL="0" indent="0" algn="just">
              <a:buNone/>
            </a:pPr>
            <a:endParaRPr lang="tr-TR" sz="2000" dirty="0"/>
          </a:p>
          <a:p>
            <a:pPr marL="0" indent="0" algn="just">
              <a:buNone/>
            </a:pPr>
            <a:r>
              <a:rPr lang="tr-TR" sz="2000" dirty="0"/>
              <a:t>Kişisel koruyucu donanımlar talimatlara uygun olarak kullanılacak ve talimatlar işçiler tarafından anlaşılır olacaktır.</a:t>
            </a:r>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22</a:t>
            </a:fld>
            <a:endParaRPr lang="tr-TR" smtClean="0"/>
          </a:p>
        </p:txBody>
      </p:sp>
    </p:spTree>
    <p:extLst>
      <p:ext uri="{BB962C8B-B14F-4D97-AF65-F5344CB8AC3E}">
        <p14:creationId xmlns:p14="http://schemas.microsoft.com/office/powerpoint/2010/main" xmlns="" val="24431599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0" y="0"/>
            <a:ext cx="9144000" cy="1143000"/>
          </a:xfrm>
          <a:solidFill>
            <a:schemeClr val="accent3">
              <a:lumMod val="75000"/>
            </a:schemeClr>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Kullanılması Hakkında Yönetmelik</a:t>
            </a:r>
          </a:p>
        </p:txBody>
      </p:sp>
      <p:sp>
        <p:nvSpPr>
          <p:cNvPr id="13315" name="Rectangle 3"/>
          <p:cNvSpPr>
            <a:spLocks noGrp="1" noChangeArrowheads="1"/>
          </p:cNvSpPr>
          <p:nvPr>
            <p:ph idx="1"/>
          </p:nvPr>
        </p:nvSpPr>
        <p:spPr>
          <a:xfrm>
            <a:off x="457200" y="1600200"/>
            <a:ext cx="8229600" cy="3471873"/>
          </a:xfrm>
        </p:spPr>
        <p:txBody>
          <a:bodyPr>
            <a:normAutofit/>
          </a:bodyPr>
          <a:lstStyle/>
          <a:p>
            <a:pPr marL="0" indent="0" algn="just">
              <a:buNone/>
            </a:pPr>
            <a:r>
              <a:rPr lang="tr-TR" sz="2600" b="1" dirty="0"/>
              <a:t>Kullanım </a:t>
            </a:r>
            <a:r>
              <a:rPr lang="tr-TR" sz="2600" b="1" dirty="0" smtClean="0"/>
              <a:t>Kuralları </a:t>
            </a:r>
            <a:r>
              <a:rPr lang="tr-TR" sz="2600" dirty="0" smtClean="0">
                <a:solidFill>
                  <a:srgbClr val="FF0000"/>
                </a:solidFill>
              </a:rPr>
              <a:t>(İşçi yükümlülüğü)</a:t>
            </a:r>
            <a:endParaRPr lang="tr-TR" sz="2600" dirty="0"/>
          </a:p>
          <a:p>
            <a:pPr marL="0" indent="0" algn="just">
              <a:buNone/>
            </a:pPr>
            <a:r>
              <a:rPr lang="tr-TR" sz="2600" dirty="0" smtClean="0"/>
              <a:t>İşçiler </a:t>
            </a:r>
            <a:r>
              <a:rPr lang="tr-TR" sz="2600" dirty="0"/>
              <a:t>de kendilerine verilen kişisel koruyucu donanımları aldıkları eğitime ve talimata uygun olarak kullanmakla yükümlüdür</a:t>
            </a:r>
            <a:r>
              <a:rPr lang="tr-TR" sz="2600" dirty="0" smtClean="0"/>
              <a:t>.</a:t>
            </a:r>
          </a:p>
          <a:p>
            <a:pPr marL="0" indent="0" algn="just">
              <a:buNone/>
            </a:pPr>
            <a:endParaRPr lang="tr-TR" sz="2600" dirty="0"/>
          </a:p>
          <a:p>
            <a:pPr marL="0" indent="0" algn="just">
              <a:buNone/>
            </a:pPr>
            <a:r>
              <a:rPr lang="tr-TR" sz="2600" dirty="0"/>
              <a:t>İşçiler kişisel koruyucu donanımda gördükleri herhangi bir arıza veya eksikliği işverene bildirecektir</a:t>
            </a:r>
            <a:r>
              <a:rPr lang="tr-TR" sz="2600" dirty="0" smtClean="0"/>
              <a:t>.</a:t>
            </a:r>
          </a:p>
          <a:p>
            <a:pPr marL="0" indent="0" algn="just">
              <a:buNone/>
            </a:pPr>
            <a:endParaRPr lang="tr-TR" sz="800" dirty="0"/>
          </a:p>
        </p:txBody>
      </p:sp>
      <p:sp>
        <p:nvSpPr>
          <p:cNvPr id="1331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BA19ED-0122-4431-8870-AC5560F44131}" type="slidenum">
              <a:rPr lang="tr-TR" smtClean="0"/>
              <a:pPr eaLnBrk="1" hangingPunct="1"/>
              <a:t>23</a:t>
            </a:fld>
            <a:endParaRPr lang="tr-TR" smtClean="0"/>
          </a:p>
        </p:txBody>
      </p:sp>
    </p:spTree>
    <p:extLst>
      <p:ext uri="{BB962C8B-B14F-4D97-AF65-F5344CB8AC3E}">
        <p14:creationId xmlns:p14="http://schemas.microsoft.com/office/powerpoint/2010/main" xmlns="" val="3944884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0" y="0"/>
            <a:ext cx="8928992" cy="1143000"/>
          </a:xfrm>
          <a:solidFill>
            <a:schemeClr val="accent6">
              <a:lumMod val="75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3600" dirty="0">
                <a:solidFill>
                  <a:schemeClr val="bg1"/>
                </a:solidFill>
              </a:rPr>
              <a:t>Bütün KKD’lerde bulunması gereken özellikler</a:t>
            </a:r>
          </a:p>
        </p:txBody>
      </p:sp>
      <p:sp>
        <p:nvSpPr>
          <p:cNvPr id="17411" name="Rectangle 3"/>
          <p:cNvSpPr>
            <a:spLocks noGrp="1" noChangeArrowheads="1"/>
          </p:cNvSpPr>
          <p:nvPr>
            <p:ph idx="1"/>
          </p:nvPr>
        </p:nvSpPr>
        <p:spPr>
          <a:xfrm>
            <a:off x="457200" y="1484784"/>
            <a:ext cx="8229600" cy="4277072"/>
          </a:xfrm>
        </p:spPr>
        <p:txBody>
          <a:bodyPr>
            <a:normAutofit lnSpcReduction="10000"/>
          </a:bodyPr>
          <a:lstStyle/>
          <a:p>
            <a:pPr algn="just" eaLnBrk="1" hangingPunct="1">
              <a:lnSpc>
                <a:spcPct val="80000"/>
              </a:lnSpc>
              <a:spcBef>
                <a:spcPts val="0"/>
              </a:spcBef>
              <a:spcAft>
                <a:spcPts val="1200"/>
              </a:spcAft>
              <a:buSzPct val="74000"/>
              <a:buFont typeface="Wingdings" pitchFamily="2" charset="2"/>
              <a:buChar char="q"/>
            </a:pPr>
            <a:r>
              <a:rPr lang="tr-TR" sz="2000" dirty="0" smtClean="0"/>
              <a:t>Tehlike içeren iş yapılırken, KKD, kullanıcıyı mümkün olan </a:t>
            </a:r>
            <a:r>
              <a:rPr lang="tr-TR" sz="2000" b="1" dirty="0" smtClean="0"/>
              <a:t>en yüksek düzeyde</a:t>
            </a:r>
            <a:r>
              <a:rPr lang="tr-TR" sz="2000" dirty="0" smtClean="0"/>
              <a:t> koruyacak şekilde tasarlanarak imal edilmelidir</a:t>
            </a:r>
            <a:r>
              <a:rPr lang="tr-TR" sz="2000" dirty="0"/>
              <a:t>,</a:t>
            </a:r>
            <a:endParaRPr lang="tr-TR" sz="2000" dirty="0" smtClean="0"/>
          </a:p>
          <a:p>
            <a:pPr algn="just" eaLnBrk="1" hangingPunct="1">
              <a:lnSpc>
                <a:spcPct val="80000"/>
              </a:lnSpc>
              <a:spcBef>
                <a:spcPts val="0"/>
              </a:spcBef>
              <a:spcAft>
                <a:spcPts val="1200"/>
              </a:spcAft>
              <a:buSzPct val="74000"/>
              <a:buFont typeface="Wingdings" pitchFamily="2" charset="2"/>
              <a:buChar char="q"/>
            </a:pPr>
            <a:r>
              <a:rPr lang="tr-TR" sz="2000" dirty="0" smtClean="0"/>
              <a:t>KKD’nin kendisi risk oluşturmamalıdır,</a:t>
            </a:r>
          </a:p>
          <a:p>
            <a:pPr algn="just" eaLnBrk="1" hangingPunct="1">
              <a:lnSpc>
                <a:spcPct val="80000"/>
              </a:lnSpc>
              <a:spcBef>
                <a:spcPts val="0"/>
              </a:spcBef>
              <a:spcAft>
                <a:spcPts val="1200"/>
              </a:spcAft>
              <a:buSzPct val="74000"/>
              <a:buFont typeface="Wingdings" pitchFamily="2" charset="2"/>
              <a:buChar char="q"/>
            </a:pPr>
            <a:r>
              <a:rPr lang="tr-TR" sz="2000" dirty="0" smtClean="0"/>
              <a:t>KKD malzemesi ve parçaları, kullanıcının sağlık ve hijyenini olumsuz yönde etkilememelidir</a:t>
            </a:r>
            <a:r>
              <a:rPr lang="tr-TR" sz="2000" dirty="0"/>
              <a:t>,</a:t>
            </a:r>
            <a:endParaRPr lang="tr-TR" sz="2000" dirty="0" smtClean="0"/>
          </a:p>
          <a:p>
            <a:pPr algn="just" eaLnBrk="1" hangingPunct="1">
              <a:lnSpc>
                <a:spcPct val="80000"/>
              </a:lnSpc>
              <a:spcBef>
                <a:spcPts val="0"/>
              </a:spcBef>
              <a:spcAft>
                <a:spcPts val="1200"/>
              </a:spcAft>
              <a:buSzPct val="74000"/>
              <a:buFont typeface="Wingdings" pitchFamily="2" charset="2"/>
              <a:buChar char="q"/>
            </a:pPr>
            <a:r>
              <a:rPr lang="tr-TR" sz="2000" dirty="0" smtClean="0"/>
              <a:t>Giyildiğinde kullanıcıya temas eden KKD parçası, tahriş ya da yaralanmalara neden olabilecek derecede sert olmamalı, keskin kenarlar ve çıkıntılar bulundurmamalıdır</a:t>
            </a:r>
            <a:r>
              <a:rPr lang="tr-TR" sz="2000" dirty="0"/>
              <a:t>,</a:t>
            </a:r>
            <a:endParaRPr lang="tr-TR" sz="2000" dirty="0" smtClean="0"/>
          </a:p>
          <a:p>
            <a:pPr algn="just" eaLnBrk="1" hangingPunct="1">
              <a:lnSpc>
                <a:spcPct val="80000"/>
              </a:lnSpc>
              <a:spcBef>
                <a:spcPts val="0"/>
              </a:spcBef>
              <a:spcAft>
                <a:spcPts val="1200"/>
              </a:spcAft>
              <a:buSzPct val="74000"/>
              <a:buFont typeface="Wingdings" pitchFamily="2" charset="2"/>
              <a:buChar char="q"/>
            </a:pPr>
            <a:r>
              <a:rPr lang="tr-TR" sz="2000" dirty="0"/>
              <a:t>KKD’nin, ayarlanabilir ve eklenebilir sistemler yardımıyla veya </a:t>
            </a:r>
            <a:r>
              <a:rPr lang="tr-TR" sz="2000" b="1" dirty="0"/>
              <a:t>farklı beden ölçülerinde</a:t>
            </a:r>
            <a:r>
              <a:rPr lang="tr-TR" sz="2000" dirty="0"/>
              <a:t> üretilerek kullanıcının vücut yapısına uygunluğu </a:t>
            </a:r>
            <a:r>
              <a:rPr lang="tr-TR" sz="2000" dirty="0" smtClean="0"/>
              <a:t>sağlanmalıdır,</a:t>
            </a:r>
            <a:endParaRPr lang="tr-TR" sz="2000" dirty="0"/>
          </a:p>
          <a:p>
            <a:pPr algn="just" eaLnBrk="1" hangingPunct="1">
              <a:lnSpc>
                <a:spcPct val="80000"/>
              </a:lnSpc>
              <a:spcBef>
                <a:spcPts val="0"/>
              </a:spcBef>
              <a:spcAft>
                <a:spcPts val="1200"/>
              </a:spcAft>
              <a:buSzPct val="74000"/>
              <a:buFont typeface="Wingdings" pitchFamily="2" charset="2"/>
              <a:buChar char="q"/>
            </a:pPr>
            <a:r>
              <a:rPr lang="tr-TR" sz="2000" dirty="0"/>
              <a:t>KKD, dayanıklılık ve işlevselliğini azaltmayacak şekilde olabildiğince </a:t>
            </a:r>
            <a:r>
              <a:rPr lang="tr-TR" sz="2000" b="1" dirty="0"/>
              <a:t>hafif </a:t>
            </a:r>
            <a:r>
              <a:rPr lang="tr-TR" sz="2000" dirty="0"/>
              <a:t>imal </a:t>
            </a:r>
            <a:r>
              <a:rPr lang="tr-TR" sz="2000" dirty="0" smtClean="0"/>
              <a:t>edilmelidir</a:t>
            </a:r>
            <a:r>
              <a:rPr lang="tr-TR" sz="2000" dirty="0"/>
              <a:t>,</a:t>
            </a:r>
          </a:p>
          <a:p>
            <a:pPr algn="just">
              <a:spcBef>
                <a:spcPts val="0"/>
              </a:spcBef>
              <a:spcAft>
                <a:spcPts val="1200"/>
              </a:spcAft>
              <a:buSzPct val="74000"/>
              <a:buFont typeface="Wingdings" pitchFamily="2" charset="2"/>
              <a:buChar char="q"/>
            </a:pPr>
            <a:r>
              <a:rPr lang="tr-TR" sz="2000" dirty="0"/>
              <a:t>CE işareti </a:t>
            </a:r>
            <a:r>
              <a:rPr lang="tr-TR" sz="2000" dirty="0" smtClean="0"/>
              <a:t>taşımalıdır</a:t>
            </a:r>
            <a:r>
              <a:rPr lang="tr-TR" sz="2000" dirty="0"/>
              <a:t>,</a:t>
            </a:r>
          </a:p>
          <a:p>
            <a:pPr algn="just">
              <a:spcBef>
                <a:spcPts val="0"/>
              </a:spcBef>
              <a:spcAft>
                <a:spcPts val="1200"/>
              </a:spcAft>
              <a:buSzPct val="74000"/>
              <a:buFont typeface="Wingdings" pitchFamily="2" charset="2"/>
              <a:buChar char="q"/>
            </a:pPr>
            <a:r>
              <a:rPr lang="tr-TR" sz="2000" dirty="0"/>
              <a:t>KKD’nin kullanım kılavuzu olmalıdır</a:t>
            </a:r>
            <a:r>
              <a:rPr lang="tr-TR" sz="2000" dirty="0" smtClean="0"/>
              <a:t>.</a:t>
            </a:r>
            <a:endParaRPr lang="tr-TR" sz="2000" dirty="0"/>
          </a:p>
        </p:txBody>
      </p:sp>
      <p:sp>
        <p:nvSpPr>
          <p:cNvPr id="1741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1543978-FCEB-448B-AD83-A093FC65ED74}" type="slidenum">
              <a:rPr lang="tr-TR" smtClean="0"/>
              <a:pPr eaLnBrk="1" hangingPunct="1"/>
              <a:t>24</a:t>
            </a:fld>
            <a:endParaRPr lang="tr-TR" smtClean="0"/>
          </a:p>
        </p:txBody>
      </p:sp>
    </p:spTree>
    <p:extLst>
      <p:ext uri="{BB962C8B-B14F-4D97-AF65-F5344CB8AC3E}">
        <p14:creationId xmlns:p14="http://schemas.microsoft.com/office/powerpoint/2010/main" xmlns="" val="3636199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1786210"/>
          </a:xfrm>
        </p:spPr>
        <p:txBody>
          <a:bodyPr>
            <a:normAutofit fontScale="90000"/>
          </a:bodyPr>
          <a:lstStyle/>
          <a:p>
            <a:r>
              <a:rPr lang="tr-TR" sz="3600" dirty="0"/>
              <a:t>Kişisel Koruyucu Donanımların İşyerlerinde Kullanılması Hakkında </a:t>
            </a:r>
            <a:r>
              <a:rPr lang="tr-TR" sz="3600" dirty="0" smtClean="0"/>
              <a:t>Yönetmelik </a:t>
            </a:r>
            <a:br>
              <a:rPr lang="tr-TR" sz="3600" dirty="0" smtClean="0"/>
            </a:br>
            <a:r>
              <a:rPr lang="tr-TR" sz="1000" dirty="0" smtClean="0"/>
              <a:t/>
            </a:r>
            <a:br>
              <a:rPr lang="tr-TR" sz="1000" dirty="0" smtClean="0"/>
            </a:br>
            <a:r>
              <a:rPr lang="tr-TR" sz="2000" dirty="0" smtClean="0">
                <a:effectLst>
                  <a:outerShdw blurRad="38100" dist="38100" dir="2700000" algn="tl">
                    <a:srgbClr val="000000">
                      <a:alpha val="43137"/>
                    </a:srgbClr>
                  </a:outerShdw>
                </a:effectLst>
              </a:rPr>
              <a:t>EK-II</a:t>
            </a:r>
            <a:r>
              <a:rPr lang="tr-TR" sz="2000" dirty="0">
                <a:effectLst>
                  <a:outerShdw blurRad="38100" dist="38100" dir="2700000" algn="tl">
                    <a:srgbClr val="000000">
                      <a:alpha val="43137"/>
                    </a:srgbClr>
                  </a:outerShdw>
                </a:effectLst>
              </a:rPr>
              <a:t/>
            </a:r>
            <a:br>
              <a:rPr lang="tr-TR" sz="2000" dirty="0">
                <a:effectLst>
                  <a:outerShdw blurRad="38100" dist="38100" dir="2700000" algn="tl">
                    <a:srgbClr val="000000">
                      <a:alpha val="43137"/>
                    </a:srgbClr>
                  </a:outerShdw>
                </a:effectLst>
              </a:rPr>
            </a:br>
            <a:r>
              <a:rPr lang="tr-TR" sz="2000" dirty="0">
                <a:effectLst>
                  <a:outerShdw blurRad="38100" dist="38100" dir="2700000" algn="tl">
                    <a:srgbClr val="000000">
                      <a:alpha val="43137"/>
                    </a:srgbClr>
                  </a:outerShdw>
                </a:effectLst>
              </a:rPr>
              <a:t>KİŞİSEL KORUYUCU DONANIM LİSTESİ</a:t>
            </a:r>
          </a:p>
        </p:txBody>
      </p:sp>
      <p:sp>
        <p:nvSpPr>
          <p:cNvPr id="21507" name="Rectangle 3"/>
          <p:cNvSpPr>
            <a:spLocks noGrp="1" noChangeArrowheads="1"/>
          </p:cNvSpPr>
          <p:nvPr>
            <p:ph idx="1"/>
          </p:nvPr>
        </p:nvSpPr>
        <p:spPr>
          <a:xfrm>
            <a:off x="612329" y="2359421"/>
            <a:ext cx="3743647" cy="4165923"/>
          </a:xfrm>
        </p:spPr>
        <p:txBody>
          <a:bodyPr/>
          <a:lstStyle/>
          <a:p>
            <a:pPr marL="457200" indent="-457200" algn="just" eaLnBrk="1" hangingPunct="1">
              <a:spcAft>
                <a:spcPts val="600"/>
              </a:spcAft>
              <a:buSzPct val="74000"/>
              <a:buFont typeface="+mj-lt"/>
              <a:buAutoNum type="arabicPeriod"/>
            </a:pPr>
            <a:r>
              <a:rPr lang="tr-TR" sz="2000" dirty="0" smtClean="0"/>
              <a:t>Baş koruyucuları </a:t>
            </a:r>
          </a:p>
          <a:p>
            <a:pPr marL="457200" indent="-457200" algn="just" eaLnBrk="1" hangingPunct="1">
              <a:spcAft>
                <a:spcPts val="600"/>
              </a:spcAft>
              <a:buSzPct val="74000"/>
              <a:buFont typeface="+mj-lt"/>
              <a:buAutoNum type="arabicPeriod"/>
            </a:pPr>
            <a:r>
              <a:rPr lang="tr-TR" sz="2000" dirty="0" smtClean="0"/>
              <a:t>Kulak koruyucuları</a:t>
            </a:r>
          </a:p>
          <a:p>
            <a:pPr marL="457200" indent="-457200" algn="just" eaLnBrk="1" hangingPunct="1">
              <a:spcAft>
                <a:spcPts val="600"/>
              </a:spcAft>
              <a:buSzPct val="74000"/>
              <a:buFont typeface="+mj-lt"/>
              <a:buAutoNum type="arabicPeriod"/>
            </a:pPr>
            <a:r>
              <a:rPr lang="tr-TR" sz="2000" dirty="0" smtClean="0"/>
              <a:t>Göz ve Yüz koruyucuları</a:t>
            </a:r>
          </a:p>
          <a:p>
            <a:pPr marL="457200" indent="-457200" algn="just" eaLnBrk="1" hangingPunct="1">
              <a:spcAft>
                <a:spcPts val="600"/>
              </a:spcAft>
              <a:buSzPct val="74000"/>
              <a:buFont typeface="+mj-lt"/>
              <a:buAutoNum type="arabicPeriod"/>
            </a:pPr>
            <a:r>
              <a:rPr lang="tr-TR" sz="2000" dirty="0" smtClean="0"/>
              <a:t>Solunum Sistemi koruyucuları</a:t>
            </a:r>
          </a:p>
          <a:p>
            <a:pPr marL="457200" indent="-457200" algn="just" eaLnBrk="1" hangingPunct="1">
              <a:spcAft>
                <a:spcPts val="600"/>
              </a:spcAft>
              <a:buSzPct val="74000"/>
              <a:buFont typeface="+mj-lt"/>
              <a:buAutoNum type="arabicPeriod"/>
            </a:pPr>
            <a:r>
              <a:rPr lang="tr-TR" sz="2000" dirty="0" smtClean="0"/>
              <a:t>El ve Kol koruyucuları</a:t>
            </a:r>
          </a:p>
          <a:p>
            <a:pPr marL="457200" indent="-457200" algn="just" eaLnBrk="1" hangingPunct="1">
              <a:spcAft>
                <a:spcPts val="600"/>
              </a:spcAft>
              <a:buSzPct val="74000"/>
              <a:buFont typeface="+mj-lt"/>
              <a:buAutoNum type="arabicPeriod"/>
            </a:pPr>
            <a:r>
              <a:rPr lang="tr-TR" sz="2000" dirty="0" smtClean="0"/>
              <a:t>Ayak ve Bacak koruyucuları</a:t>
            </a:r>
          </a:p>
          <a:p>
            <a:pPr marL="457200" indent="-457200" algn="just" eaLnBrk="1" hangingPunct="1">
              <a:spcAft>
                <a:spcPts val="600"/>
              </a:spcAft>
              <a:buSzPct val="74000"/>
              <a:buFont typeface="+mj-lt"/>
              <a:buAutoNum type="arabicPeriod"/>
            </a:pPr>
            <a:r>
              <a:rPr lang="tr-TR" sz="2000" dirty="0" smtClean="0"/>
              <a:t>Cilt koruyucuları</a:t>
            </a:r>
          </a:p>
          <a:p>
            <a:pPr marL="457200" indent="-457200" algn="just" eaLnBrk="1" hangingPunct="1">
              <a:spcAft>
                <a:spcPts val="600"/>
              </a:spcAft>
              <a:buSzPct val="74000"/>
              <a:buFont typeface="+mj-lt"/>
              <a:buAutoNum type="arabicPeriod"/>
            </a:pPr>
            <a:r>
              <a:rPr lang="tr-TR" sz="2000" dirty="0" smtClean="0"/>
              <a:t>Gövde ve Karın koruyucular</a:t>
            </a:r>
          </a:p>
          <a:p>
            <a:pPr marL="457200" indent="-457200" algn="just" eaLnBrk="1" hangingPunct="1">
              <a:spcAft>
                <a:spcPts val="600"/>
              </a:spcAft>
              <a:buSzPct val="74000"/>
              <a:buFont typeface="+mj-lt"/>
              <a:buAutoNum type="arabicPeriod"/>
            </a:pPr>
            <a:r>
              <a:rPr lang="tr-TR" sz="2000" dirty="0" smtClean="0"/>
              <a:t>Vücut koruyucular</a:t>
            </a:r>
          </a:p>
        </p:txBody>
      </p:sp>
      <p:sp>
        <p:nvSpPr>
          <p:cNvPr id="21508"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8C61687-DE01-420A-B78D-0F37E49E5B8E}" type="slidenum">
              <a:rPr lang="tr-TR" smtClean="0"/>
              <a:pPr eaLnBrk="1" hangingPunct="1"/>
              <a:t>25</a:t>
            </a:fld>
            <a:endParaRPr lang="tr-TR" smtClean="0"/>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72000" y="2644702"/>
            <a:ext cx="3888432" cy="222445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766457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tr-TR" sz="4000" dirty="0" smtClean="0"/>
              <a:t>1- Baş Koruyucular</a:t>
            </a:r>
          </a:p>
        </p:txBody>
      </p:sp>
      <p:sp>
        <p:nvSpPr>
          <p:cNvPr id="22531" name="Rectangle 3"/>
          <p:cNvSpPr>
            <a:spLocks noGrp="1" noChangeArrowheads="1"/>
          </p:cNvSpPr>
          <p:nvPr>
            <p:ph idx="1"/>
          </p:nvPr>
        </p:nvSpPr>
        <p:spPr>
          <a:xfrm>
            <a:off x="489585" y="1628801"/>
            <a:ext cx="8229600" cy="2520280"/>
          </a:xfrm>
        </p:spPr>
        <p:txBody>
          <a:bodyPr/>
          <a:lstStyle/>
          <a:p>
            <a:pPr marL="0" indent="0" eaLnBrk="1" hangingPunct="1">
              <a:buNone/>
            </a:pPr>
            <a:r>
              <a:rPr lang="tr-TR" sz="2400" dirty="0" smtClean="0"/>
              <a:t>Baretler, şapkalar,</a:t>
            </a:r>
            <a:r>
              <a:rPr lang="tr-TR" sz="2400" dirty="0"/>
              <a:t> boneler, kepler</a:t>
            </a:r>
            <a:r>
              <a:rPr lang="tr-TR" sz="2400" dirty="0" smtClean="0"/>
              <a:t>…</a:t>
            </a:r>
          </a:p>
          <a:p>
            <a:pPr marL="0" indent="0" eaLnBrk="1" hangingPunct="1">
              <a:buNone/>
            </a:pPr>
            <a:endParaRPr lang="tr-TR" sz="1000" dirty="0" smtClean="0"/>
          </a:p>
          <a:p>
            <a:pPr eaLnBrk="1" hangingPunct="1"/>
            <a:r>
              <a:rPr lang="tr-TR" sz="2400" dirty="0" smtClean="0"/>
              <a:t>Başa gelen darbelere direnç gösterir,</a:t>
            </a:r>
          </a:p>
          <a:p>
            <a:pPr eaLnBrk="1" hangingPunct="1"/>
            <a:r>
              <a:rPr lang="tr-TR" sz="2400" dirty="0" smtClean="0"/>
              <a:t>Şok darbeleri emer,</a:t>
            </a:r>
          </a:p>
          <a:p>
            <a:pPr eaLnBrk="1" hangingPunct="1"/>
            <a:r>
              <a:rPr lang="tr-TR" sz="2400" dirty="0" smtClean="0">
                <a:solidFill>
                  <a:srgbClr val="FF0000"/>
                </a:solidFill>
              </a:rPr>
              <a:t>Elektrik şoklarına karşı yalıtkandır,</a:t>
            </a:r>
          </a:p>
          <a:p>
            <a:pPr eaLnBrk="1" hangingPunct="1"/>
            <a:r>
              <a:rPr lang="tr-TR" sz="2400" dirty="0" smtClean="0"/>
              <a:t>Alev ve 50 derecede sıcaklığa bir süre dayanabilir.</a:t>
            </a:r>
          </a:p>
        </p:txBody>
      </p:sp>
      <p:sp>
        <p:nvSpPr>
          <p:cNvPr id="2253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3097F68-BCB8-4D6D-8117-7C1E1D184AA2}" type="slidenum">
              <a:rPr lang="tr-TR" smtClean="0"/>
              <a:pPr eaLnBrk="1" hangingPunct="1"/>
              <a:t>26</a:t>
            </a:fld>
            <a:endParaRPr lang="tr-TR" smtClean="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1015" y="4329998"/>
            <a:ext cx="1482849" cy="105360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968" y="4653136"/>
            <a:ext cx="1729134" cy="172913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732240" y="1556792"/>
            <a:ext cx="1748300" cy="126967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95536" y="97887"/>
            <a:ext cx="1905000" cy="14287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623934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idx="1"/>
          </p:nvPr>
        </p:nvSpPr>
        <p:spPr>
          <a:xfrm>
            <a:off x="457200" y="1600200"/>
            <a:ext cx="7427168" cy="4525963"/>
          </a:xfrm>
        </p:spPr>
        <p:txBody>
          <a:bodyPr/>
          <a:lstStyle/>
          <a:p>
            <a:pPr marL="457200" lvl="1" indent="0" eaLnBrk="1" hangingPunct="1">
              <a:lnSpc>
                <a:spcPct val="90000"/>
              </a:lnSpc>
              <a:buNone/>
            </a:pPr>
            <a:endParaRPr lang="tr-TR" sz="2000" dirty="0" smtClean="0"/>
          </a:p>
          <a:p>
            <a:pPr marL="457200" lvl="1" indent="0" eaLnBrk="1" hangingPunct="1">
              <a:lnSpc>
                <a:spcPct val="90000"/>
              </a:lnSpc>
              <a:buNone/>
            </a:pPr>
            <a:r>
              <a:rPr lang="tr-TR" sz="2000" b="1" dirty="0" smtClean="0"/>
              <a:t>Baret</a:t>
            </a:r>
            <a:r>
              <a:rPr lang="tr-TR" sz="2000" dirty="0" smtClean="0"/>
              <a:t>, </a:t>
            </a:r>
          </a:p>
          <a:p>
            <a:pPr marL="457200" lvl="1" indent="0" eaLnBrk="1" hangingPunct="1">
              <a:lnSpc>
                <a:spcPct val="90000"/>
              </a:lnSpc>
              <a:buNone/>
            </a:pPr>
            <a:endParaRPr lang="tr-TR" sz="2000" dirty="0" smtClean="0"/>
          </a:p>
          <a:p>
            <a:pPr lvl="1" eaLnBrk="1" hangingPunct="1">
              <a:lnSpc>
                <a:spcPct val="90000"/>
              </a:lnSpc>
              <a:buFontTx/>
              <a:buChar char="•"/>
            </a:pPr>
            <a:r>
              <a:rPr lang="tr-TR" sz="2000" dirty="0" smtClean="0"/>
              <a:t>Siperi öne gelecek şekilde takılmalıdır.</a:t>
            </a:r>
          </a:p>
          <a:p>
            <a:pPr lvl="1" eaLnBrk="1" hangingPunct="1">
              <a:lnSpc>
                <a:spcPct val="90000"/>
              </a:lnSpc>
              <a:buFontTx/>
              <a:buNone/>
            </a:pPr>
            <a:endParaRPr lang="tr-TR" sz="2000" dirty="0" smtClean="0"/>
          </a:p>
          <a:p>
            <a:pPr lvl="1" eaLnBrk="1" hangingPunct="1">
              <a:lnSpc>
                <a:spcPct val="90000"/>
              </a:lnSpc>
              <a:buFontTx/>
              <a:buChar char="•"/>
            </a:pPr>
            <a:r>
              <a:rPr lang="tr-TR" sz="2000" dirty="0" smtClean="0"/>
              <a:t>Tam koruma sağlanabilmesi için başınıza tam olarak oturması, sabit durması, çene bandı olmasa da düşmemesi gerekir. </a:t>
            </a:r>
          </a:p>
          <a:p>
            <a:pPr lvl="1" eaLnBrk="1" hangingPunct="1">
              <a:lnSpc>
                <a:spcPct val="90000"/>
              </a:lnSpc>
              <a:buFontTx/>
              <a:buChar char="•"/>
            </a:pPr>
            <a:endParaRPr lang="tr-TR" sz="2000" dirty="0" smtClean="0"/>
          </a:p>
          <a:p>
            <a:pPr lvl="1" eaLnBrk="1" hangingPunct="1">
              <a:lnSpc>
                <a:spcPct val="90000"/>
              </a:lnSpc>
              <a:buFontTx/>
              <a:buChar char="•"/>
            </a:pPr>
            <a:r>
              <a:rPr lang="tr-TR" sz="2000" dirty="0" smtClean="0"/>
              <a:t>Bunun için, ense bandından genişliği ayarlayıp, ensenize tam oturacak şekilde takın.</a:t>
            </a:r>
          </a:p>
          <a:p>
            <a:pPr eaLnBrk="1" hangingPunct="1"/>
            <a:endParaRPr lang="tr-TR" sz="2000" dirty="0" smtClean="0"/>
          </a:p>
        </p:txBody>
      </p:sp>
      <p:sp>
        <p:nvSpPr>
          <p:cNvPr id="23557" name="4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9ABFDF0-30C3-489F-A56A-C6FA594CCFA0}" type="slidenum">
              <a:rPr lang="tr-TR" smtClean="0"/>
              <a:pPr eaLnBrk="1" hangingPunct="1"/>
              <a:t>27</a:t>
            </a:fld>
            <a:endParaRPr lang="tr-TR" smtClean="0"/>
          </a:p>
        </p:txBody>
      </p:sp>
      <p:pic>
        <p:nvPicPr>
          <p:cNvPr id="23556" name="Picture 4" descr="ense bandı"/>
          <p:cNvPicPr>
            <a:picLocks noChangeAspect="1" noChangeArrowheads="1"/>
          </p:cNvPicPr>
          <p:nvPr/>
        </p:nvPicPr>
        <p:blipFill>
          <a:blip r:embed="rId2" cstate="print">
            <a:extLst>
              <a:ext uri="{28A0092B-C50C-407E-A947-70E740481C1C}">
                <a14:useLocalDpi xmlns:a14="http://schemas.microsoft.com/office/drawing/2010/main" xmlns="" val="0"/>
              </a:ext>
            </a:extLst>
          </a:blip>
          <a:srcRect t="8554" b="17296"/>
          <a:stretch>
            <a:fillRect/>
          </a:stretch>
        </p:blipFill>
        <p:spPr bwMode="auto">
          <a:xfrm>
            <a:off x="3203848" y="476672"/>
            <a:ext cx="2592759" cy="192192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199631" y="5085184"/>
            <a:ext cx="2452489" cy="159972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14105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tr-TR" sz="4000" dirty="0" smtClean="0"/>
              <a:t>2- Kulak Koruyucuları</a:t>
            </a:r>
          </a:p>
        </p:txBody>
      </p:sp>
      <p:sp>
        <p:nvSpPr>
          <p:cNvPr id="24579" name="Rectangle 3"/>
          <p:cNvSpPr>
            <a:spLocks noGrp="1" noChangeArrowheads="1"/>
          </p:cNvSpPr>
          <p:nvPr>
            <p:ph idx="1"/>
          </p:nvPr>
        </p:nvSpPr>
        <p:spPr/>
        <p:txBody>
          <a:bodyPr/>
          <a:lstStyle/>
          <a:p>
            <a:pPr marL="0" indent="0" algn="just">
              <a:buNone/>
            </a:pPr>
            <a:r>
              <a:rPr lang="tr-TR" sz="2000" dirty="0" smtClean="0"/>
              <a:t>Kulak </a:t>
            </a:r>
            <a:r>
              <a:rPr lang="tr-TR" sz="2000" dirty="0"/>
              <a:t>tıkaçları ve benzeri </a:t>
            </a:r>
            <a:r>
              <a:rPr lang="tr-TR" sz="2000" dirty="0" smtClean="0"/>
              <a:t>cihazlar, tam </a:t>
            </a:r>
            <a:r>
              <a:rPr lang="tr-TR" sz="2000" dirty="0"/>
              <a:t>akustik </a:t>
            </a:r>
            <a:r>
              <a:rPr lang="tr-TR" sz="2000" dirty="0" smtClean="0"/>
              <a:t>baretler, endüstriyel </a:t>
            </a:r>
            <a:r>
              <a:rPr lang="tr-TR" sz="2000" dirty="0"/>
              <a:t>baretlere uyan </a:t>
            </a:r>
            <a:r>
              <a:rPr lang="tr-TR" sz="2000" dirty="0" smtClean="0"/>
              <a:t>kulaklıklar, kapalı </a:t>
            </a:r>
            <a:r>
              <a:rPr lang="tr-TR" sz="2000" dirty="0"/>
              <a:t>devre haberleşme alıcısı olan </a:t>
            </a:r>
            <a:r>
              <a:rPr lang="tr-TR" sz="2000" dirty="0" smtClean="0"/>
              <a:t>ve iç </a:t>
            </a:r>
            <a:r>
              <a:rPr lang="tr-TR" sz="2000" dirty="0"/>
              <a:t>haberleşme donanımlı kulak </a:t>
            </a:r>
            <a:r>
              <a:rPr lang="tr-TR" sz="2000" dirty="0" smtClean="0"/>
              <a:t>koruyucuları…</a:t>
            </a:r>
          </a:p>
          <a:p>
            <a:pPr marL="0" indent="0" algn="just">
              <a:spcAft>
                <a:spcPts val="600"/>
              </a:spcAft>
              <a:buNone/>
            </a:pPr>
            <a:endParaRPr lang="tr-TR" sz="1000" dirty="0"/>
          </a:p>
          <a:p>
            <a:pPr algn="just" eaLnBrk="1" hangingPunct="1">
              <a:spcAft>
                <a:spcPts val="600"/>
              </a:spcAft>
            </a:pPr>
            <a:r>
              <a:rPr lang="tr-TR" sz="2000" dirty="0" smtClean="0"/>
              <a:t>İşitme kaybı kalıcı ve tedavisi olmayan bir rahatsızlıktır </a:t>
            </a:r>
          </a:p>
          <a:p>
            <a:pPr algn="just" eaLnBrk="1" hangingPunct="1">
              <a:spcAft>
                <a:spcPts val="600"/>
              </a:spcAft>
            </a:pPr>
            <a:r>
              <a:rPr lang="tr-TR" sz="2000" dirty="0" smtClean="0"/>
              <a:t>Yüksek gürültünün olduğu her işte kulak koruyucu kullanılmalıdır. </a:t>
            </a:r>
          </a:p>
          <a:p>
            <a:pPr marL="0" indent="0" algn="just" eaLnBrk="1" hangingPunct="1">
              <a:spcAft>
                <a:spcPts val="600"/>
              </a:spcAft>
              <a:buNone/>
              <a:tabLst>
                <a:tab pos="358775" algn="l"/>
              </a:tabLst>
            </a:pPr>
            <a:r>
              <a:rPr lang="tr-TR" sz="2000" b="1" dirty="0"/>
              <a:t>	</a:t>
            </a:r>
            <a:r>
              <a:rPr lang="tr-TR" sz="2000" b="1" dirty="0" smtClean="0"/>
              <a:t>(85 </a:t>
            </a:r>
            <a:r>
              <a:rPr lang="tr-TR" sz="2000" b="1" dirty="0" err="1" smtClean="0"/>
              <a:t>dB</a:t>
            </a:r>
            <a:r>
              <a:rPr lang="tr-TR" sz="2000" b="1" dirty="0" smtClean="0"/>
              <a:t>-Gürültü Yönetmeliği)</a:t>
            </a:r>
          </a:p>
          <a:p>
            <a:pPr algn="just" eaLnBrk="1" hangingPunct="1">
              <a:spcAft>
                <a:spcPts val="600"/>
              </a:spcAft>
            </a:pPr>
            <a:r>
              <a:rPr lang="tr-TR" sz="2000" dirty="0" smtClean="0"/>
              <a:t>Sahada kulak koruyucu ekipman takılması gereken alanlar açıkça işaretlenmelidir.</a:t>
            </a:r>
          </a:p>
          <a:p>
            <a:pPr algn="just" eaLnBrk="1" hangingPunct="1"/>
            <a:endParaRPr lang="tr-TR" sz="2000" dirty="0" smtClean="0"/>
          </a:p>
        </p:txBody>
      </p:sp>
      <p:sp>
        <p:nvSpPr>
          <p:cNvPr id="2458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2A0B1A4-18D0-40C7-9B3F-A81113FEF22F}" type="slidenum">
              <a:rPr lang="tr-TR" smtClean="0"/>
              <a:pPr eaLnBrk="1" hangingPunct="1"/>
              <a:t>28</a:t>
            </a:fld>
            <a:endParaRPr lang="tr-TR" smtClean="0"/>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83768" y="4797152"/>
            <a:ext cx="3384376" cy="200512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16632"/>
            <a:ext cx="1125091" cy="133809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812360" y="197198"/>
            <a:ext cx="1143570" cy="11435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67779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r>
              <a:rPr lang="tr-TR" sz="4000" dirty="0" smtClean="0"/>
              <a:t>Kulak Koruyucuları</a:t>
            </a:r>
          </a:p>
        </p:txBody>
      </p:sp>
      <p:sp>
        <p:nvSpPr>
          <p:cNvPr id="25603" name="2 İçerik Yer Tutucusu"/>
          <p:cNvSpPr>
            <a:spLocks noGrp="1"/>
          </p:cNvSpPr>
          <p:nvPr>
            <p:ph idx="1"/>
          </p:nvPr>
        </p:nvSpPr>
        <p:spPr>
          <a:xfrm>
            <a:off x="457200" y="1600201"/>
            <a:ext cx="8229600" cy="1252736"/>
          </a:xfrm>
        </p:spPr>
        <p:txBody>
          <a:bodyPr/>
          <a:lstStyle/>
          <a:p>
            <a:pPr marL="0" indent="0" algn="just">
              <a:buNone/>
            </a:pPr>
            <a:r>
              <a:rPr lang="tr-TR" sz="2400" dirty="0" smtClean="0"/>
              <a:t>Su jeti, taşlama, montaj, kaynak, metal şekillendirme, pnömatik matkaplarla çalışma gibi </a:t>
            </a:r>
            <a:r>
              <a:rPr lang="tr-TR" sz="2400" b="1" dirty="0"/>
              <a:t>y</a:t>
            </a:r>
            <a:r>
              <a:rPr lang="tr-TR" sz="2400" b="1" dirty="0" smtClean="0"/>
              <a:t>üksek gürültünün olduğu her işte </a:t>
            </a:r>
            <a:r>
              <a:rPr lang="tr-TR" sz="2400" dirty="0" smtClean="0"/>
              <a:t>kullanılır. </a:t>
            </a:r>
          </a:p>
          <a:p>
            <a:pPr algn="just"/>
            <a:endParaRPr lang="tr-TR" sz="2400" dirty="0" smtClean="0"/>
          </a:p>
        </p:txBody>
      </p:sp>
      <p:sp>
        <p:nvSpPr>
          <p:cNvPr id="2560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4C53B98-FEB3-47EB-AE08-8863A1A270CD}" type="slidenum">
              <a:rPr lang="tr-TR" smtClean="0"/>
              <a:pPr eaLnBrk="1" hangingPunct="1"/>
              <a:t>29</a:t>
            </a:fld>
            <a:endParaRPr lang="tr-TR" smtClean="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4288" y="188640"/>
            <a:ext cx="1751831" cy="129047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29270" y="3029907"/>
            <a:ext cx="2286000" cy="17145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9512" y="4869160"/>
            <a:ext cx="2189230" cy="164192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3568" y="2938016"/>
            <a:ext cx="2422492" cy="181146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00141" y="2564904"/>
            <a:ext cx="2282577" cy="162583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03848" y="4751168"/>
            <a:ext cx="2466975" cy="184785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4457027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a:solidFill>
            <a:schemeClr val="accent2"/>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a:t>
            </a:r>
            <a:r>
              <a:rPr lang="tr-TR" sz="3600" dirty="0" smtClean="0">
                <a:solidFill>
                  <a:schemeClr val="bg1"/>
                </a:solidFill>
              </a:rPr>
              <a:t>Kullanılması</a:t>
            </a:r>
            <a:endParaRPr lang="tr-TR" sz="3600" dirty="0">
              <a:solidFill>
                <a:schemeClr val="bg1"/>
              </a:solidFill>
            </a:endParaRPr>
          </a:p>
        </p:txBody>
      </p:sp>
      <p:sp>
        <p:nvSpPr>
          <p:cNvPr id="12291" name="Rectangle 3"/>
          <p:cNvSpPr>
            <a:spLocks noGrp="1" noChangeArrowheads="1"/>
          </p:cNvSpPr>
          <p:nvPr>
            <p:ph idx="1"/>
          </p:nvPr>
        </p:nvSpPr>
        <p:spPr>
          <a:xfrm>
            <a:off x="457200" y="1600201"/>
            <a:ext cx="8229600" cy="1757361"/>
          </a:xfrm>
        </p:spPr>
        <p:txBody>
          <a:bodyPr/>
          <a:lstStyle/>
          <a:p>
            <a:pPr marL="0" indent="0" algn="just">
              <a:buNone/>
            </a:pPr>
            <a:r>
              <a:rPr lang="tr-TR" sz="2000" b="1" dirty="0" smtClean="0"/>
              <a:t>Kişisel </a:t>
            </a:r>
            <a:r>
              <a:rPr lang="tr-TR" sz="2000" b="1" dirty="0"/>
              <a:t>koruyucu donanım: </a:t>
            </a:r>
            <a:r>
              <a:rPr lang="tr-TR" sz="2000" dirty="0"/>
              <a:t>Çalışanı, yürütülen işten kaynaklanan, sağlık ve güvenliği etkileyen bir veya birden fazla riske karşı koruyan, çalışan tarafından giyilen, takılan veya tutulan, bu amaca uygun olarak tasarımı yapılmış tüm alet, araç, gereç ve </a:t>
            </a:r>
            <a:r>
              <a:rPr lang="tr-TR" sz="2000" dirty="0" smtClean="0"/>
              <a:t>cihazları ifade </a:t>
            </a:r>
            <a:r>
              <a:rPr lang="tr-TR" sz="2000" dirty="0"/>
              <a:t>eder.</a:t>
            </a:r>
          </a:p>
          <a:p>
            <a:pPr marL="0" indent="0" eaLnBrk="1" hangingPunct="1">
              <a:lnSpc>
                <a:spcPct val="90000"/>
              </a:lnSpc>
              <a:buNone/>
            </a:pPr>
            <a:endParaRPr lang="tr-TR" sz="2800" dirty="0" smtClean="0"/>
          </a:p>
          <a:p>
            <a:pPr marL="0" indent="0" eaLnBrk="1" hangingPunct="1">
              <a:lnSpc>
                <a:spcPct val="90000"/>
              </a:lnSpc>
              <a:buNone/>
            </a:pPr>
            <a:endParaRPr lang="tr-TR" sz="2800" dirty="0" smtClean="0"/>
          </a:p>
        </p:txBody>
      </p:sp>
      <p:sp>
        <p:nvSpPr>
          <p:cNvPr id="1229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1A396-EB03-4C95-9173-5C83D1C49981}" type="slidenum">
              <a:rPr lang="tr-TR" smtClean="0"/>
              <a:pPr eaLnBrk="1" hangingPunct="1"/>
              <a:t>3</a:t>
            </a:fld>
            <a:endParaRPr lang="tr-TR" smtClean="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2979111"/>
            <a:ext cx="6460200" cy="369486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321464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p:txBody>
          <a:bodyPr/>
          <a:lstStyle/>
          <a:p>
            <a:pPr eaLnBrk="1" hangingPunct="1"/>
            <a:r>
              <a:rPr lang="tr-TR" sz="4000" dirty="0" smtClean="0"/>
              <a:t>Kulak Koruyucu Türleri</a:t>
            </a:r>
          </a:p>
        </p:txBody>
      </p:sp>
      <p:sp>
        <p:nvSpPr>
          <p:cNvPr id="1028" name="2 İçerik Yer Tutucusu"/>
          <p:cNvSpPr>
            <a:spLocks noGrp="1"/>
          </p:cNvSpPr>
          <p:nvPr>
            <p:ph idx="1"/>
          </p:nvPr>
        </p:nvSpPr>
        <p:spPr>
          <a:xfrm>
            <a:off x="457200" y="1600201"/>
            <a:ext cx="3682752" cy="3484984"/>
          </a:xfrm>
        </p:spPr>
        <p:txBody>
          <a:bodyPr/>
          <a:lstStyle/>
          <a:p>
            <a:r>
              <a:rPr lang="tr-TR" sz="2400" dirty="0" smtClean="0"/>
              <a:t>Kulak tıkaçları </a:t>
            </a:r>
          </a:p>
          <a:p>
            <a:pPr marL="0" indent="0">
              <a:buNone/>
              <a:tabLst>
                <a:tab pos="358775" algn="l"/>
              </a:tabLst>
            </a:pPr>
            <a:r>
              <a:rPr lang="tr-TR" sz="2400" dirty="0"/>
              <a:t>	</a:t>
            </a:r>
            <a:r>
              <a:rPr lang="tr-TR" sz="2400" dirty="0" smtClean="0"/>
              <a:t>(Süngerimsi, Silikon)</a:t>
            </a:r>
          </a:p>
          <a:p>
            <a:pPr marL="0" indent="0">
              <a:buNone/>
              <a:tabLst>
                <a:tab pos="358775" algn="l"/>
              </a:tabLst>
            </a:pPr>
            <a:endParaRPr lang="tr-TR" sz="2400" dirty="0" smtClean="0"/>
          </a:p>
          <a:p>
            <a:r>
              <a:rPr lang="tr-TR" sz="2400" dirty="0" smtClean="0"/>
              <a:t>Tam akustik baretler, manşonlu kulaklıklar</a:t>
            </a:r>
          </a:p>
          <a:p>
            <a:endParaRPr lang="tr-TR" sz="2400" dirty="0" smtClean="0"/>
          </a:p>
          <a:p>
            <a:r>
              <a:rPr lang="tr-TR" sz="2400" dirty="0" smtClean="0"/>
              <a:t>Endüstriyel baretlere uyan kulaklıklar </a:t>
            </a:r>
          </a:p>
          <a:p>
            <a:pPr marL="0" indent="0">
              <a:buNone/>
            </a:pPr>
            <a:endParaRPr lang="tr-TR" sz="2400" dirty="0" smtClean="0"/>
          </a:p>
        </p:txBody>
      </p:sp>
      <p:sp>
        <p:nvSpPr>
          <p:cNvPr id="1029"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2EDD062-5272-489F-AF9A-DE9C7A9619E4}" type="slidenum">
              <a:rPr lang="tr-TR" smtClean="0"/>
              <a:pPr eaLnBrk="1" hangingPunct="1"/>
              <a:t>30</a:t>
            </a:fld>
            <a:endParaRPr lang="tr-TR" smtClean="0"/>
          </a:p>
        </p:txBody>
      </p:sp>
      <p:pic>
        <p:nvPicPr>
          <p:cNvPr id="1030" name="Picture 16" descr="14220643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64342" y="1340768"/>
            <a:ext cx="1155699" cy="127748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1" name="Picture 17" descr="656276589"/>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615741" y="1340768"/>
            <a:ext cx="1207918" cy="115160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8" descr="baretkulaklık"/>
          <p:cNvPicPr>
            <a:picLocks noChangeAspect="1" noChangeArrowheads="1"/>
          </p:cNvPicPr>
          <p:nvPr/>
        </p:nvPicPr>
        <p:blipFill>
          <a:blip r:embed="rId5" cstate="print">
            <a:extLst>
              <a:ext uri="{28A0092B-C50C-407E-A947-70E740481C1C}">
                <a14:useLocalDpi xmlns:a14="http://schemas.microsoft.com/office/drawing/2010/main" xmlns="" val="0"/>
              </a:ext>
            </a:extLst>
          </a:blip>
          <a:srcRect t="5000" b="24445"/>
          <a:stretch>
            <a:fillRect/>
          </a:stretch>
        </p:blipFill>
        <p:spPr bwMode="auto">
          <a:xfrm>
            <a:off x="3878139" y="4653136"/>
            <a:ext cx="1329864" cy="12329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graphicFrame>
        <p:nvGraphicFramePr>
          <p:cNvPr id="1026" name="Object 7"/>
          <p:cNvGraphicFramePr>
            <a:graphicFrameLocks noChangeAspect="1"/>
          </p:cNvGraphicFramePr>
          <p:nvPr>
            <p:extLst>
              <p:ext uri="{D42A27DB-BD31-4B8C-83A1-F6EECF244321}">
                <p14:modId xmlns:p14="http://schemas.microsoft.com/office/powerpoint/2010/main" xmlns="" val="2085038617"/>
              </p:ext>
            </p:extLst>
          </p:nvPr>
        </p:nvGraphicFramePr>
        <p:xfrm>
          <a:off x="4283968" y="2780928"/>
          <a:ext cx="1369383" cy="1368177"/>
        </p:xfrm>
        <a:graphic>
          <a:graphicData uri="http://schemas.openxmlformats.org/presentationml/2006/ole">
            <p:oleObj spid="_x0000_s1056" name="Photo Editor Photo" r:id="rId6" imgW="2390476" imgH="2419048" progId="">
              <p:embed/>
            </p:oleObj>
          </a:graphicData>
        </a:graphic>
      </p:graphicFrame>
    </p:spTree>
    <p:extLst>
      <p:ext uri="{BB962C8B-B14F-4D97-AF65-F5344CB8AC3E}">
        <p14:creationId xmlns:p14="http://schemas.microsoft.com/office/powerpoint/2010/main" xmlns="" val="23991551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1" name="Rectangle 2"/>
          <p:cNvSpPr>
            <a:spLocks noGrp="1" noChangeArrowheads="1"/>
          </p:cNvSpPr>
          <p:nvPr>
            <p:ph type="title" idx="4294967295"/>
          </p:nvPr>
        </p:nvSpPr>
        <p:spPr>
          <a:xfrm>
            <a:off x="914400" y="44450"/>
            <a:ext cx="8229600" cy="1143000"/>
          </a:xfrm>
        </p:spPr>
        <p:txBody>
          <a:bodyPr/>
          <a:lstStyle/>
          <a:p>
            <a:pPr eaLnBrk="1" hangingPunct="1"/>
            <a:r>
              <a:rPr lang="tr-TR" dirty="0" smtClean="0"/>
              <a:t>Kulak Koruyucuları – İşçi Yorumları</a:t>
            </a:r>
          </a:p>
        </p:txBody>
      </p:sp>
      <p:sp>
        <p:nvSpPr>
          <p:cNvPr id="51203" name="Text Box 3"/>
          <p:cNvSpPr txBox="1">
            <a:spLocks noChangeArrowheads="1"/>
          </p:cNvSpPr>
          <p:nvPr/>
        </p:nvSpPr>
        <p:spPr bwMode="auto">
          <a:xfrm>
            <a:off x="1835150" y="1124744"/>
            <a:ext cx="5715000" cy="274638"/>
          </a:xfrm>
          <a:prstGeom prst="rect">
            <a:avLst/>
          </a:prstGeom>
          <a:noFill/>
          <a:ln w="9525">
            <a:noFill/>
            <a:miter lim="800000"/>
            <a:headEnd/>
            <a:tailEnd/>
          </a:ln>
          <a:effectLst/>
        </p:spPr>
        <p:txBody>
          <a:bodyPr>
            <a:spAutoFit/>
          </a:bodyPr>
          <a:lstStyle/>
          <a:p>
            <a:pPr algn="ctr" eaLnBrk="0" hangingPunct="0">
              <a:lnSpc>
                <a:spcPct val="60000"/>
              </a:lnSpc>
              <a:spcBef>
                <a:spcPct val="50000"/>
              </a:spcBef>
              <a:defRPr/>
            </a:pPr>
            <a:r>
              <a:rPr lang="en-AU" sz="2000" b="1" dirty="0">
                <a:solidFill>
                  <a:srgbClr val="FF3300"/>
                </a:solidFill>
                <a:effectLst>
                  <a:outerShdw blurRad="38100" dist="38100" dir="2700000" algn="tl">
                    <a:srgbClr val="C0C0C0"/>
                  </a:outerShdw>
                </a:effectLst>
                <a:latin typeface="Times New Roman Tur" pitchFamily="18" charset="0"/>
              </a:rPr>
              <a:t>SORULAR   </a:t>
            </a:r>
            <a:r>
              <a:rPr lang="en-AU" sz="2000" dirty="0">
                <a:latin typeface="Times New Roman Tur" pitchFamily="18" charset="0"/>
              </a:rPr>
              <a:t>    </a:t>
            </a:r>
            <a:r>
              <a:rPr lang="en-AU" sz="2000" b="1" dirty="0">
                <a:solidFill>
                  <a:srgbClr val="92007D"/>
                </a:solidFill>
                <a:effectLst>
                  <a:outerShdw blurRad="38100" dist="38100" dir="2700000" algn="tl">
                    <a:srgbClr val="C0C0C0"/>
                  </a:outerShdw>
                </a:effectLst>
                <a:latin typeface="Times New Roman Tur" pitchFamily="18" charset="0"/>
              </a:rPr>
              <a:t>CEVAPLAR</a:t>
            </a:r>
            <a:endParaRPr lang="en-AU" sz="2400" dirty="0">
              <a:solidFill>
                <a:srgbClr val="92007D"/>
              </a:solidFill>
              <a:latin typeface="Times New Roman Tur" pitchFamily="18" charset="0"/>
            </a:endParaRPr>
          </a:p>
        </p:txBody>
      </p:sp>
      <p:grpSp>
        <p:nvGrpSpPr>
          <p:cNvPr id="2" name="Grup 1"/>
          <p:cNvGrpSpPr/>
          <p:nvPr/>
        </p:nvGrpSpPr>
        <p:grpSpPr>
          <a:xfrm>
            <a:off x="107504" y="1556792"/>
            <a:ext cx="4178424" cy="838200"/>
            <a:chOff x="107504" y="1556792"/>
            <a:chExt cx="4178424" cy="838200"/>
          </a:xfrm>
        </p:grpSpPr>
        <p:sp>
          <p:nvSpPr>
            <p:cNvPr id="27650" name="AutoShape 4"/>
            <p:cNvSpPr>
              <a:spLocks noChangeArrowheads="1"/>
            </p:cNvSpPr>
            <p:nvPr/>
          </p:nvSpPr>
          <p:spPr bwMode="auto">
            <a:xfrm>
              <a:off x="323528" y="1687513"/>
              <a:ext cx="3962400" cy="533400"/>
            </a:xfrm>
            <a:prstGeom prst="wedgeEllipseCallout">
              <a:avLst>
                <a:gd name="adj1" fmla="val -22236"/>
                <a:gd name="adj2" fmla="val -27380"/>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r>
                <a:rPr lang="tr-TR" b="1" dirty="0">
                  <a:latin typeface="Times New Roman Tur" pitchFamily="18" charset="0"/>
                </a:rPr>
                <a:t>Kulak koruyucum rahatsız !</a:t>
              </a:r>
            </a:p>
          </p:txBody>
        </p:sp>
        <p:sp>
          <p:nvSpPr>
            <p:cNvPr id="27653" name="Rectangle 6"/>
            <p:cNvSpPr>
              <a:spLocks noChangeArrowheads="1"/>
            </p:cNvSpPr>
            <p:nvPr/>
          </p:nvSpPr>
          <p:spPr bwMode="auto">
            <a:xfrm>
              <a:off x="107504" y="1556792"/>
              <a:ext cx="838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dirty="0">
                  <a:latin typeface="Clarendon Condensed" pitchFamily="18" charset="0"/>
                </a:rPr>
                <a:t> </a:t>
              </a:r>
              <a:r>
                <a:rPr lang="en-AU" sz="4800" b="1" dirty="0">
                  <a:solidFill>
                    <a:schemeClr val="accent2"/>
                  </a:solidFill>
                  <a:latin typeface="Clarendon Condensed" pitchFamily="18" charset="0"/>
                  <a:sym typeface="Wingdings" pitchFamily="2" charset="2"/>
                </a:rPr>
                <a:t></a:t>
              </a:r>
              <a:endParaRPr lang="en-AU" sz="4800" b="1" dirty="0">
                <a:solidFill>
                  <a:srgbClr val="008000"/>
                </a:solidFill>
                <a:latin typeface="Clarendon Condensed" pitchFamily="18" charset="0"/>
                <a:sym typeface="Wingdings" pitchFamily="2" charset="2"/>
              </a:endParaRPr>
            </a:p>
          </p:txBody>
        </p:sp>
      </p:grpSp>
      <p:grpSp>
        <p:nvGrpSpPr>
          <p:cNvPr id="3" name="Grup 2"/>
          <p:cNvGrpSpPr/>
          <p:nvPr/>
        </p:nvGrpSpPr>
        <p:grpSpPr>
          <a:xfrm>
            <a:off x="3048000" y="2018928"/>
            <a:ext cx="5410200" cy="1117973"/>
            <a:chOff x="3048000" y="2018928"/>
            <a:chExt cx="5410200" cy="1117973"/>
          </a:xfrm>
        </p:grpSpPr>
        <p:sp>
          <p:nvSpPr>
            <p:cNvPr id="27654" name="Text Box 7"/>
            <p:cNvSpPr txBox="1">
              <a:spLocks noChangeArrowheads="1"/>
            </p:cNvSpPr>
            <p:nvPr/>
          </p:nvSpPr>
          <p:spPr bwMode="auto">
            <a:xfrm>
              <a:off x="3048000" y="2220913"/>
              <a:ext cx="4800600" cy="91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tr-TR" b="1" dirty="0">
                  <a:latin typeface="Times New Roman Tur" pitchFamily="18" charset="0"/>
                </a:rPr>
                <a:t>Kulak koruyucunuzu doğru yerleştirdiğinizden emin olun. Unutmayın, kulak koruyucusunu kullanmamak, kalıcı sağırlık yaratabilir.</a:t>
              </a:r>
            </a:p>
          </p:txBody>
        </p:sp>
        <p:sp>
          <p:nvSpPr>
            <p:cNvPr id="27655" name="Rectangle 8"/>
            <p:cNvSpPr>
              <a:spLocks noChangeArrowheads="1"/>
            </p:cNvSpPr>
            <p:nvPr/>
          </p:nvSpPr>
          <p:spPr bwMode="auto">
            <a:xfrm>
              <a:off x="7696200" y="2018928"/>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dirty="0">
                  <a:latin typeface="Clarendon Condensed" pitchFamily="18" charset="0"/>
                </a:rPr>
                <a:t> </a:t>
              </a:r>
              <a:r>
                <a:rPr lang="en-AU" sz="4800" b="1" dirty="0" smtClean="0">
                  <a:solidFill>
                    <a:srgbClr val="92007D"/>
                  </a:solidFill>
                  <a:latin typeface="Clarendon Condensed" pitchFamily="18" charset="0"/>
                  <a:sym typeface="Wingdings" pitchFamily="2" charset="2"/>
                </a:rPr>
                <a:t></a:t>
              </a:r>
              <a:endParaRPr lang="en-AU" sz="4800" b="1" dirty="0">
                <a:solidFill>
                  <a:srgbClr val="92007D"/>
                </a:solidFill>
                <a:latin typeface="Clarendon Condensed" pitchFamily="18" charset="0"/>
                <a:sym typeface="Wingdings" pitchFamily="2" charset="2"/>
              </a:endParaRPr>
            </a:p>
          </p:txBody>
        </p:sp>
      </p:grpSp>
      <p:sp>
        <p:nvSpPr>
          <p:cNvPr id="27656" name="AutoShape 9"/>
          <p:cNvSpPr>
            <a:spLocks noChangeArrowheads="1"/>
          </p:cNvSpPr>
          <p:nvPr/>
        </p:nvSpPr>
        <p:spPr bwMode="auto">
          <a:xfrm>
            <a:off x="506590" y="4223657"/>
            <a:ext cx="4572000" cy="762000"/>
          </a:xfrm>
          <a:prstGeom prst="wedgeEllipseCallout">
            <a:avLst>
              <a:gd name="adj1" fmla="val -44130"/>
              <a:gd name="adj2" fmla="val 141042"/>
            </a:avLst>
          </a:prstGeom>
          <a:gradFill>
            <a:gsLst>
              <a:gs pos="0">
                <a:schemeClr val="tx2">
                  <a:lumMod val="60000"/>
                  <a:lumOff val="40000"/>
                </a:schemeClr>
              </a:gs>
              <a:gs pos="50000">
                <a:schemeClr val="accent1">
                  <a:tint val="44500"/>
                  <a:satMod val="160000"/>
                </a:schemeClr>
              </a:gs>
              <a:gs pos="100000">
                <a:schemeClr val="accent3"/>
              </a:gs>
            </a:gsLst>
            <a:lin ang="5400000" scaled="0"/>
          </a:gradFill>
          <a:ln>
            <a:noFill/>
          </a:ln>
          <a:extLst/>
        </p:spPr>
        <p:txBody>
          <a:bodyPr wrap="none" anchor="ctr"/>
          <a:lstStyle/>
          <a:p>
            <a:pPr algn="ctr" eaLnBrk="0" hangingPunct="0"/>
            <a:r>
              <a:rPr lang="tr-TR" b="1" dirty="0">
                <a:latin typeface="Times New Roman Tur" pitchFamily="18" charset="0"/>
              </a:rPr>
              <a:t>Bu işi yıllardır yapıyorum. </a:t>
            </a:r>
          </a:p>
          <a:p>
            <a:pPr algn="ctr" eaLnBrk="0" hangingPunct="0"/>
            <a:r>
              <a:rPr lang="tr-TR" b="1" dirty="0">
                <a:latin typeface="Times New Roman Tur" pitchFamily="18" charset="0"/>
              </a:rPr>
              <a:t>Gürültüye alışığım</a:t>
            </a:r>
            <a:r>
              <a:rPr lang="en-AU" b="1" dirty="0">
                <a:latin typeface="Times New Roman Tur" pitchFamily="18" charset="0"/>
              </a:rPr>
              <a:t> !</a:t>
            </a:r>
            <a:endParaRPr lang="en-AU" sz="1600" b="1" dirty="0">
              <a:latin typeface="Times New Roman Tur" pitchFamily="18" charset="0"/>
            </a:endParaRPr>
          </a:p>
        </p:txBody>
      </p:sp>
      <p:sp>
        <p:nvSpPr>
          <p:cNvPr id="27657" name="Rectangle 10"/>
          <p:cNvSpPr>
            <a:spLocks noChangeArrowheads="1"/>
          </p:cNvSpPr>
          <p:nvPr/>
        </p:nvSpPr>
        <p:spPr bwMode="auto">
          <a:xfrm>
            <a:off x="323528" y="5595257"/>
            <a:ext cx="838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dirty="0">
                <a:latin typeface="Clarendon Condensed" pitchFamily="18" charset="0"/>
              </a:rPr>
              <a:t> </a:t>
            </a:r>
            <a:r>
              <a:rPr lang="en-AU" sz="4800" b="1" dirty="0">
                <a:solidFill>
                  <a:schemeClr val="accent2"/>
                </a:solidFill>
                <a:latin typeface="Clarendon Condensed" pitchFamily="18" charset="0"/>
                <a:sym typeface="Wingdings" pitchFamily="2" charset="2"/>
              </a:rPr>
              <a:t></a:t>
            </a:r>
            <a:endParaRPr lang="en-AU" sz="4800" b="1" dirty="0">
              <a:solidFill>
                <a:srgbClr val="008000"/>
              </a:solidFill>
              <a:latin typeface="Clarendon Condensed" pitchFamily="18" charset="0"/>
              <a:sym typeface="Wingdings" pitchFamily="2" charset="2"/>
            </a:endParaRPr>
          </a:p>
        </p:txBody>
      </p:sp>
      <p:sp>
        <p:nvSpPr>
          <p:cNvPr id="27658" name="AutoShape 11"/>
          <p:cNvSpPr>
            <a:spLocks noChangeArrowheads="1"/>
          </p:cNvSpPr>
          <p:nvPr/>
        </p:nvSpPr>
        <p:spPr bwMode="auto">
          <a:xfrm>
            <a:off x="2051720" y="5085184"/>
            <a:ext cx="4800600" cy="1371600"/>
          </a:xfrm>
          <a:prstGeom prst="wedgeEllipseCallout">
            <a:avLst>
              <a:gd name="adj1" fmla="val 48148"/>
              <a:gd name="adj2" fmla="val -49421"/>
            </a:avLst>
          </a:prstGeom>
          <a:gradFill>
            <a:gsLst>
              <a:gs pos="0">
                <a:schemeClr val="tx2">
                  <a:lumMod val="60000"/>
                  <a:lumOff val="40000"/>
                </a:schemeClr>
              </a:gs>
              <a:gs pos="50000">
                <a:schemeClr val="accent1">
                  <a:tint val="44500"/>
                  <a:satMod val="160000"/>
                </a:schemeClr>
              </a:gs>
              <a:gs pos="100000">
                <a:schemeClr val="accent3"/>
              </a:gs>
            </a:gsLst>
            <a:lin ang="5400000" scaled="0"/>
          </a:gradFill>
          <a:ln>
            <a:noFill/>
          </a:ln>
          <a:extLst/>
        </p:spPr>
        <p:txBody>
          <a:bodyPr wrap="none" anchor="ctr"/>
          <a:lstStyle/>
          <a:p>
            <a:pPr algn="ctr" eaLnBrk="0" hangingPunct="0"/>
            <a:r>
              <a:rPr lang="tr-TR" b="1" dirty="0">
                <a:latin typeface="Times New Roman Tur" pitchFamily="18" charset="0"/>
              </a:rPr>
              <a:t>Gürültüye alışmanın tek bir yolu vardır: </a:t>
            </a:r>
          </a:p>
          <a:p>
            <a:pPr algn="ctr" eaLnBrk="0" hangingPunct="0"/>
            <a:r>
              <a:rPr lang="tr-TR" b="1" dirty="0">
                <a:latin typeface="Times New Roman Tur" pitchFamily="18" charset="0"/>
              </a:rPr>
              <a:t>SAĞIRLAŞMAK</a:t>
            </a:r>
          </a:p>
        </p:txBody>
      </p:sp>
      <p:sp>
        <p:nvSpPr>
          <p:cNvPr id="27659" name="Rectangle 12"/>
          <p:cNvSpPr>
            <a:spLocks noChangeArrowheads="1"/>
          </p:cNvSpPr>
          <p:nvPr/>
        </p:nvSpPr>
        <p:spPr bwMode="auto">
          <a:xfrm>
            <a:off x="6804248" y="4365104"/>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dirty="0">
                <a:latin typeface="Clarendon Condensed" pitchFamily="18" charset="0"/>
              </a:rPr>
              <a:t> </a:t>
            </a:r>
            <a:r>
              <a:rPr lang="en-AU" sz="4800" b="1" dirty="0">
                <a:solidFill>
                  <a:srgbClr val="92007D"/>
                </a:solidFill>
                <a:latin typeface="Clarendon Condensed" pitchFamily="18" charset="0"/>
                <a:sym typeface="Wingdings" pitchFamily="2" charset="2"/>
              </a:rPr>
              <a:t></a:t>
            </a:r>
          </a:p>
        </p:txBody>
      </p:sp>
    </p:spTree>
    <p:extLst>
      <p:ext uri="{BB962C8B-B14F-4D97-AF65-F5344CB8AC3E}">
        <p14:creationId xmlns:p14="http://schemas.microsoft.com/office/powerpoint/2010/main" xmlns="" val="173343484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1835150" y="1346200"/>
            <a:ext cx="5715000" cy="274638"/>
          </a:xfrm>
          <a:prstGeom prst="rect">
            <a:avLst/>
          </a:prstGeom>
          <a:noFill/>
          <a:ln w="9525">
            <a:noFill/>
            <a:miter lim="800000"/>
            <a:headEnd/>
            <a:tailEnd/>
          </a:ln>
          <a:effectLst/>
        </p:spPr>
        <p:txBody>
          <a:bodyPr>
            <a:spAutoFit/>
          </a:bodyPr>
          <a:lstStyle/>
          <a:p>
            <a:pPr algn="ctr" eaLnBrk="0" hangingPunct="0">
              <a:lnSpc>
                <a:spcPct val="60000"/>
              </a:lnSpc>
              <a:spcBef>
                <a:spcPct val="50000"/>
              </a:spcBef>
              <a:defRPr/>
            </a:pPr>
            <a:r>
              <a:rPr lang="en-AU" sz="2000" b="1" dirty="0">
                <a:solidFill>
                  <a:srgbClr val="FF3300"/>
                </a:solidFill>
                <a:effectLst>
                  <a:outerShdw blurRad="38100" dist="38100" dir="2700000" algn="tl">
                    <a:srgbClr val="C0C0C0"/>
                  </a:outerShdw>
                </a:effectLst>
                <a:latin typeface="Times New Roman Tur" pitchFamily="18" charset="0"/>
              </a:rPr>
              <a:t>SORULAR   </a:t>
            </a:r>
            <a:r>
              <a:rPr lang="en-AU" sz="2000" dirty="0">
                <a:latin typeface="Times New Roman Tur" pitchFamily="18" charset="0"/>
              </a:rPr>
              <a:t>  </a:t>
            </a:r>
            <a:r>
              <a:rPr lang="en-AU" sz="2000" dirty="0">
                <a:solidFill>
                  <a:srgbClr val="92007D"/>
                </a:solidFill>
                <a:latin typeface="Times New Roman Tur" pitchFamily="18" charset="0"/>
              </a:rPr>
              <a:t> </a:t>
            </a:r>
            <a:r>
              <a:rPr lang="tr-TR" sz="2000" dirty="0" smtClean="0">
                <a:solidFill>
                  <a:srgbClr val="92007D"/>
                </a:solidFill>
                <a:latin typeface="Times New Roman Tur" pitchFamily="18" charset="0"/>
              </a:rPr>
              <a:t>               </a:t>
            </a:r>
            <a:r>
              <a:rPr lang="en-AU" sz="2000" dirty="0" smtClean="0">
                <a:solidFill>
                  <a:srgbClr val="92007D"/>
                </a:solidFill>
                <a:latin typeface="Times New Roman Tur" pitchFamily="18" charset="0"/>
              </a:rPr>
              <a:t> </a:t>
            </a:r>
            <a:r>
              <a:rPr lang="en-AU" sz="2000" b="1" dirty="0">
                <a:solidFill>
                  <a:srgbClr val="92007D"/>
                </a:solidFill>
                <a:effectLst>
                  <a:outerShdw blurRad="38100" dist="38100" dir="2700000" algn="tl">
                    <a:srgbClr val="C0C0C0"/>
                  </a:outerShdw>
                </a:effectLst>
                <a:latin typeface="Times New Roman Tur" pitchFamily="18" charset="0"/>
              </a:rPr>
              <a:t>CEVAPLAR </a:t>
            </a:r>
            <a:endParaRPr lang="en-AU" sz="2400" dirty="0">
              <a:solidFill>
                <a:srgbClr val="92007D"/>
              </a:solidFill>
              <a:latin typeface="Times New Roman Tur" pitchFamily="18" charset="0"/>
            </a:endParaRPr>
          </a:p>
        </p:txBody>
      </p:sp>
      <p:grpSp>
        <p:nvGrpSpPr>
          <p:cNvPr id="2" name="Grup 1"/>
          <p:cNvGrpSpPr/>
          <p:nvPr/>
        </p:nvGrpSpPr>
        <p:grpSpPr>
          <a:xfrm>
            <a:off x="467544" y="1422400"/>
            <a:ext cx="4724400" cy="1430536"/>
            <a:chOff x="1219200" y="1422400"/>
            <a:chExt cx="4724400" cy="1430536"/>
          </a:xfrm>
        </p:grpSpPr>
        <p:sp>
          <p:nvSpPr>
            <p:cNvPr id="28675" name="AutoShape 3"/>
            <p:cNvSpPr>
              <a:spLocks noChangeArrowheads="1"/>
            </p:cNvSpPr>
            <p:nvPr/>
          </p:nvSpPr>
          <p:spPr bwMode="auto">
            <a:xfrm>
              <a:off x="2371328" y="1803400"/>
              <a:ext cx="3572272" cy="1049536"/>
            </a:xfrm>
            <a:prstGeom prst="wedgeEllipseCallout">
              <a:avLst>
                <a:gd name="adj1" fmla="val -64012"/>
                <a:gd name="adj2" fmla="val -22339"/>
              </a:avLst>
            </a:prstGeom>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r>
                <a:rPr lang="tr-TR" b="1" dirty="0">
                  <a:solidFill>
                    <a:schemeClr val="bg1"/>
                  </a:solidFill>
                  <a:latin typeface="Times New Roman Tur" pitchFamily="18" charset="0"/>
                </a:rPr>
                <a:t>Kulak koruyucumu taktığımda, </a:t>
              </a:r>
            </a:p>
            <a:p>
              <a:pPr algn="ctr" eaLnBrk="0" hangingPunct="0"/>
              <a:r>
                <a:rPr lang="tr-TR" b="1" dirty="0">
                  <a:solidFill>
                    <a:schemeClr val="bg1"/>
                  </a:solidFill>
                  <a:latin typeface="Times New Roman Tur" pitchFamily="18" charset="0"/>
                </a:rPr>
                <a:t>konuşmaları duyabilecek </a:t>
              </a:r>
              <a:r>
                <a:rPr lang="tr-TR" b="1" dirty="0" smtClean="0">
                  <a:solidFill>
                    <a:schemeClr val="bg1"/>
                  </a:solidFill>
                  <a:latin typeface="Times New Roman Tur" pitchFamily="18" charset="0"/>
                </a:rPr>
                <a:t>miyim?</a:t>
              </a:r>
              <a:endParaRPr lang="en-AU" sz="1600" b="1" dirty="0">
                <a:solidFill>
                  <a:schemeClr val="bg1"/>
                </a:solidFill>
                <a:latin typeface="Times New Roman Tur" pitchFamily="18" charset="0"/>
              </a:endParaRPr>
            </a:p>
          </p:txBody>
        </p:sp>
        <p:sp>
          <p:nvSpPr>
            <p:cNvPr id="28677" name="Rectangle 5"/>
            <p:cNvSpPr>
              <a:spLocks noChangeArrowheads="1"/>
            </p:cNvSpPr>
            <p:nvPr/>
          </p:nvSpPr>
          <p:spPr bwMode="auto">
            <a:xfrm>
              <a:off x="1219200" y="1422400"/>
              <a:ext cx="838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a:latin typeface="Clarendon Condensed" pitchFamily="18" charset="0"/>
                </a:rPr>
                <a:t> </a:t>
              </a:r>
              <a:r>
                <a:rPr lang="en-AU" sz="4800" b="1">
                  <a:solidFill>
                    <a:schemeClr val="accent2"/>
                  </a:solidFill>
                  <a:latin typeface="Clarendon Condensed" pitchFamily="18" charset="0"/>
                  <a:sym typeface="Wingdings" pitchFamily="2" charset="2"/>
                </a:rPr>
                <a:t></a:t>
              </a:r>
              <a:endParaRPr lang="en-AU" sz="4800" b="1">
                <a:solidFill>
                  <a:srgbClr val="008000"/>
                </a:solidFill>
                <a:latin typeface="Clarendon Condensed" pitchFamily="18" charset="0"/>
                <a:sym typeface="Wingdings" pitchFamily="2" charset="2"/>
              </a:endParaRPr>
            </a:p>
          </p:txBody>
        </p:sp>
      </p:grpSp>
      <p:grpSp>
        <p:nvGrpSpPr>
          <p:cNvPr id="3" name="Grup 2"/>
          <p:cNvGrpSpPr/>
          <p:nvPr/>
        </p:nvGrpSpPr>
        <p:grpSpPr>
          <a:xfrm>
            <a:off x="3634680" y="1414264"/>
            <a:ext cx="5257800" cy="2590800"/>
            <a:chOff x="2667000" y="1422400"/>
            <a:chExt cx="5257800" cy="2590800"/>
          </a:xfrm>
        </p:grpSpPr>
        <p:sp>
          <p:nvSpPr>
            <p:cNvPr id="28678" name="AutoShape 6"/>
            <p:cNvSpPr>
              <a:spLocks noChangeArrowheads="1"/>
            </p:cNvSpPr>
            <p:nvPr/>
          </p:nvSpPr>
          <p:spPr bwMode="auto">
            <a:xfrm>
              <a:off x="2667000" y="2645048"/>
              <a:ext cx="5105400" cy="1368152"/>
            </a:xfrm>
            <a:prstGeom prst="wedgeEllipseCallout">
              <a:avLst>
                <a:gd name="adj1" fmla="val 38931"/>
                <a:gd name="adj2" fmla="val -98046"/>
              </a:avLst>
            </a:prstGeom>
            <a:ln/>
            <a:extLst/>
          </p:spPr>
          <p:style>
            <a:lnRef idx="0">
              <a:schemeClr val="accent3"/>
            </a:lnRef>
            <a:fillRef idx="3">
              <a:schemeClr val="accent3"/>
            </a:fillRef>
            <a:effectRef idx="3">
              <a:schemeClr val="accent3"/>
            </a:effectRef>
            <a:fontRef idx="minor">
              <a:schemeClr val="lt1"/>
            </a:fontRef>
          </p:style>
          <p:txBody>
            <a:bodyPr wrap="none" anchor="ctr"/>
            <a:lstStyle/>
            <a:p>
              <a:pPr algn="ctr" eaLnBrk="0" hangingPunct="0"/>
              <a:r>
                <a:rPr lang="tr-TR" b="1" dirty="0">
                  <a:solidFill>
                    <a:schemeClr val="bg1"/>
                  </a:solidFill>
                  <a:latin typeface="Times New Roman Tur" pitchFamily="18" charset="0"/>
                </a:rPr>
                <a:t>Evet. Kulak koruyucular, </a:t>
              </a:r>
            </a:p>
            <a:p>
              <a:pPr algn="ctr" eaLnBrk="0" hangingPunct="0"/>
              <a:r>
                <a:rPr lang="tr-TR" b="1" dirty="0">
                  <a:solidFill>
                    <a:schemeClr val="bg1"/>
                  </a:solidFill>
                  <a:latin typeface="Times New Roman Tur" pitchFamily="18" charset="0"/>
                </a:rPr>
                <a:t>normal sesleri duymanızı sağlarlar, çünkü </a:t>
              </a:r>
            </a:p>
            <a:p>
              <a:pPr algn="ctr" eaLnBrk="0" hangingPunct="0"/>
              <a:r>
                <a:rPr lang="tr-TR" b="1" dirty="0">
                  <a:solidFill>
                    <a:schemeClr val="bg1"/>
                  </a:solidFill>
                  <a:latin typeface="Times New Roman Tur" pitchFamily="18" charset="0"/>
                </a:rPr>
                <a:t>çok yüksek seslerin etkilerini azaltmak </a:t>
              </a:r>
              <a:endParaRPr lang="tr-TR" b="1" dirty="0" smtClean="0">
                <a:solidFill>
                  <a:schemeClr val="bg1"/>
                </a:solidFill>
                <a:latin typeface="Times New Roman Tur" pitchFamily="18" charset="0"/>
              </a:endParaRPr>
            </a:p>
            <a:p>
              <a:pPr algn="ctr" eaLnBrk="0" hangingPunct="0"/>
              <a:r>
                <a:rPr lang="tr-TR" b="1" dirty="0" smtClean="0">
                  <a:solidFill>
                    <a:schemeClr val="bg1"/>
                  </a:solidFill>
                  <a:latin typeface="Times New Roman Tur" pitchFamily="18" charset="0"/>
                </a:rPr>
                <a:t>üzere tasarlanmışlardır.</a:t>
              </a:r>
              <a:endParaRPr lang="tr-TR" sz="2400" dirty="0">
                <a:solidFill>
                  <a:schemeClr val="bg1"/>
                </a:solidFill>
                <a:latin typeface="Times New Roman Tur" pitchFamily="18" charset="0"/>
              </a:endParaRPr>
            </a:p>
          </p:txBody>
        </p:sp>
        <p:sp>
          <p:nvSpPr>
            <p:cNvPr id="28679" name="Rectangle 7"/>
            <p:cNvSpPr>
              <a:spLocks noChangeArrowheads="1"/>
            </p:cNvSpPr>
            <p:nvPr/>
          </p:nvSpPr>
          <p:spPr bwMode="auto">
            <a:xfrm>
              <a:off x="7162800" y="14224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a:latin typeface="Clarendon Condensed" pitchFamily="18" charset="0"/>
                </a:rPr>
                <a:t> </a:t>
              </a:r>
              <a:r>
                <a:rPr lang="en-AU" sz="4800" b="1">
                  <a:solidFill>
                    <a:srgbClr val="92007D"/>
                  </a:solidFill>
                  <a:latin typeface="Clarendon Condensed" pitchFamily="18" charset="0"/>
                  <a:sym typeface="Wingdings" pitchFamily="2" charset="2"/>
                </a:rPr>
                <a:t></a:t>
              </a:r>
            </a:p>
          </p:txBody>
        </p:sp>
      </p:grpSp>
      <p:grpSp>
        <p:nvGrpSpPr>
          <p:cNvPr id="5" name="Grup 4"/>
          <p:cNvGrpSpPr/>
          <p:nvPr/>
        </p:nvGrpSpPr>
        <p:grpSpPr>
          <a:xfrm>
            <a:off x="2220416" y="3644900"/>
            <a:ext cx="6312024" cy="2197100"/>
            <a:chOff x="2220416" y="3644900"/>
            <a:chExt cx="6312024" cy="2197100"/>
          </a:xfrm>
        </p:grpSpPr>
        <p:sp>
          <p:nvSpPr>
            <p:cNvPr id="28681" name="AutoShape 10"/>
            <p:cNvSpPr>
              <a:spLocks noChangeArrowheads="1"/>
            </p:cNvSpPr>
            <p:nvPr/>
          </p:nvSpPr>
          <p:spPr bwMode="auto">
            <a:xfrm>
              <a:off x="2220416" y="4851400"/>
              <a:ext cx="6096000" cy="990600"/>
            </a:xfrm>
            <a:prstGeom prst="wedgeEllipseCallout">
              <a:avLst>
                <a:gd name="adj1" fmla="val 42190"/>
                <a:gd name="adj2" fmla="val -113463"/>
              </a:avLst>
            </a:prstGeom>
            <a:ln/>
            <a:extLst/>
          </p:spPr>
          <p:style>
            <a:lnRef idx="0">
              <a:schemeClr val="accent4"/>
            </a:lnRef>
            <a:fillRef idx="3">
              <a:schemeClr val="accent4"/>
            </a:fillRef>
            <a:effectRef idx="3">
              <a:schemeClr val="accent4"/>
            </a:effectRef>
            <a:fontRef idx="minor">
              <a:schemeClr val="lt1"/>
            </a:fontRef>
          </p:style>
          <p:txBody>
            <a:bodyPr wrap="none" anchor="ctr"/>
            <a:lstStyle/>
            <a:p>
              <a:pPr algn="ctr" eaLnBrk="0" hangingPunct="0"/>
              <a:r>
                <a:rPr lang="tr-TR" b="1" dirty="0">
                  <a:solidFill>
                    <a:schemeClr val="bg1"/>
                  </a:solidFill>
                  <a:latin typeface="Times New Roman Tur" pitchFamily="18" charset="0"/>
                </a:rPr>
                <a:t>Evet. Kulak koruyucuyu kullanırken, ekipmanın </a:t>
              </a:r>
            </a:p>
            <a:p>
              <a:pPr algn="ctr" eaLnBrk="0" hangingPunct="0"/>
              <a:r>
                <a:rPr lang="tr-TR" b="1" dirty="0">
                  <a:solidFill>
                    <a:schemeClr val="bg1"/>
                  </a:solidFill>
                  <a:latin typeface="Times New Roman Tur" pitchFamily="18" charset="0"/>
                </a:rPr>
                <a:t>normal sesine alışacaksınız ve  arıza halindeki </a:t>
              </a:r>
            </a:p>
            <a:p>
              <a:pPr algn="ctr" eaLnBrk="0" hangingPunct="0"/>
              <a:r>
                <a:rPr lang="tr-TR" b="1" dirty="0">
                  <a:solidFill>
                    <a:schemeClr val="bg1"/>
                  </a:solidFill>
                  <a:latin typeface="Times New Roman Tur" pitchFamily="18" charset="0"/>
                </a:rPr>
                <a:t>sesi </a:t>
              </a:r>
              <a:r>
                <a:rPr lang="tr-TR" b="1" dirty="0" err="1">
                  <a:solidFill>
                    <a:schemeClr val="bg1"/>
                  </a:solidFill>
                  <a:latin typeface="Times New Roman Tur" pitchFamily="18" charset="0"/>
                </a:rPr>
                <a:t>ayırdedebileceksiniz</a:t>
              </a:r>
              <a:r>
                <a:rPr lang="tr-TR" b="1" dirty="0">
                  <a:solidFill>
                    <a:schemeClr val="bg1"/>
                  </a:solidFill>
                  <a:latin typeface="Times New Roman Tur" pitchFamily="18" charset="0"/>
                </a:rPr>
                <a:t>.</a:t>
              </a:r>
            </a:p>
          </p:txBody>
        </p:sp>
        <p:sp>
          <p:nvSpPr>
            <p:cNvPr id="28682" name="Rectangle 7"/>
            <p:cNvSpPr>
              <a:spLocks noChangeArrowheads="1"/>
            </p:cNvSpPr>
            <p:nvPr/>
          </p:nvSpPr>
          <p:spPr bwMode="auto">
            <a:xfrm>
              <a:off x="7770440" y="3644900"/>
              <a:ext cx="762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dirty="0">
                  <a:latin typeface="Clarendon Condensed" pitchFamily="18" charset="0"/>
                </a:rPr>
                <a:t> </a:t>
              </a:r>
              <a:r>
                <a:rPr lang="en-AU" sz="4800" b="1" dirty="0">
                  <a:solidFill>
                    <a:srgbClr val="92007D"/>
                  </a:solidFill>
                  <a:latin typeface="Clarendon Condensed" pitchFamily="18" charset="0"/>
                  <a:sym typeface="Wingdings" pitchFamily="2" charset="2"/>
                </a:rPr>
                <a:t></a:t>
              </a:r>
            </a:p>
          </p:txBody>
        </p:sp>
      </p:grpSp>
      <p:grpSp>
        <p:nvGrpSpPr>
          <p:cNvPr id="4" name="Grup 3"/>
          <p:cNvGrpSpPr/>
          <p:nvPr/>
        </p:nvGrpSpPr>
        <p:grpSpPr>
          <a:xfrm>
            <a:off x="203200" y="3933371"/>
            <a:ext cx="4698571" cy="1413329"/>
            <a:chOff x="203200" y="3933371"/>
            <a:chExt cx="4698571" cy="1413329"/>
          </a:xfrm>
        </p:grpSpPr>
        <p:sp>
          <p:nvSpPr>
            <p:cNvPr id="28680" name="AutoShape 8"/>
            <p:cNvSpPr>
              <a:spLocks noChangeArrowheads="1"/>
            </p:cNvSpPr>
            <p:nvPr/>
          </p:nvSpPr>
          <p:spPr bwMode="auto">
            <a:xfrm>
              <a:off x="1015571" y="3933371"/>
              <a:ext cx="3886200" cy="673100"/>
            </a:xfrm>
            <a:prstGeom prst="wedgeEllipseCallout">
              <a:avLst>
                <a:gd name="adj1" fmla="val -51185"/>
                <a:gd name="adj2" fmla="val 103569"/>
              </a:avLst>
            </a:prstGeom>
            <a:ln/>
            <a:extLst/>
          </p:spPr>
          <p:style>
            <a:lnRef idx="1">
              <a:schemeClr val="accent1"/>
            </a:lnRef>
            <a:fillRef idx="2">
              <a:schemeClr val="accent1"/>
            </a:fillRef>
            <a:effectRef idx="1">
              <a:schemeClr val="accent1"/>
            </a:effectRef>
            <a:fontRef idx="minor">
              <a:schemeClr val="dk1"/>
            </a:fontRef>
          </p:style>
          <p:txBody>
            <a:bodyPr wrap="none" anchor="ctr"/>
            <a:lstStyle/>
            <a:p>
              <a:pPr algn="ctr" eaLnBrk="0" hangingPunct="0"/>
              <a:r>
                <a:rPr lang="tr-TR" b="1" dirty="0">
                  <a:solidFill>
                    <a:schemeClr val="accent2"/>
                  </a:solidFill>
                  <a:latin typeface="Times New Roman Tur" pitchFamily="18" charset="0"/>
                </a:rPr>
                <a:t>Ekipmanın sesindeki değişikliği </a:t>
              </a:r>
            </a:p>
            <a:p>
              <a:pPr algn="ctr" eaLnBrk="0" hangingPunct="0"/>
              <a:r>
                <a:rPr lang="tr-TR" b="1" dirty="0" err="1">
                  <a:solidFill>
                    <a:schemeClr val="accent2"/>
                  </a:solidFill>
                  <a:latin typeface="Times New Roman Tur" pitchFamily="18" charset="0"/>
                </a:rPr>
                <a:t>farkedebilecek</a:t>
              </a:r>
              <a:r>
                <a:rPr lang="tr-TR" b="1" dirty="0">
                  <a:solidFill>
                    <a:schemeClr val="accent2"/>
                  </a:solidFill>
                  <a:latin typeface="Times New Roman Tur" pitchFamily="18" charset="0"/>
                </a:rPr>
                <a:t> miyim ?</a:t>
              </a:r>
            </a:p>
          </p:txBody>
        </p:sp>
        <p:sp>
          <p:nvSpPr>
            <p:cNvPr id="28683" name="Rectangle 5"/>
            <p:cNvSpPr>
              <a:spLocks noChangeArrowheads="1"/>
            </p:cNvSpPr>
            <p:nvPr/>
          </p:nvSpPr>
          <p:spPr bwMode="auto">
            <a:xfrm>
              <a:off x="203200" y="4508500"/>
              <a:ext cx="8382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 cmpd="dbl">
                  <a:solidFill>
                    <a:srgbClr val="000000"/>
                  </a:solidFill>
                  <a:miter lim="800000"/>
                  <a:headEnd/>
                  <a:tailEnd/>
                </a14:hiddenLine>
              </a:ext>
            </a:extLst>
          </p:spPr>
          <p:txBody>
            <a:bodyPr anchor="ctr"/>
            <a:lstStyle/>
            <a:p>
              <a:pPr eaLnBrk="0" hangingPunct="0"/>
              <a:r>
                <a:rPr lang="en-AU" sz="3600" dirty="0">
                  <a:latin typeface="Clarendon Condensed" pitchFamily="18" charset="0"/>
                </a:rPr>
                <a:t> </a:t>
              </a:r>
              <a:r>
                <a:rPr lang="en-AU" sz="4800" b="1" dirty="0">
                  <a:solidFill>
                    <a:schemeClr val="accent2"/>
                  </a:solidFill>
                  <a:latin typeface="Clarendon Condensed" pitchFamily="18" charset="0"/>
                  <a:sym typeface="Wingdings" pitchFamily="2" charset="2"/>
                </a:rPr>
                <a:t></a:t>
              </a:r>
              <a:endParaRPr lang="en-AU" sz="4800" b="1" dirty="0">
                <a:solidFill>
                  <a:srgbClr val="008000"/>
                </a:solidFill>
                <a:latin typeface="Clarendon Condensed" pitchFamily="18" charset="0"/>
                <a:sym typeface="Wingdings" pitchFamily="2" charset="2"/>
              </a:endParaRPr>
            </a:p>
          </p:txBody>
        </p:sp>
      </p:grpSp>
      <p:sp>
        <p:nvSpPr>
          <p:cNvPr id="16" name="Rectangle 2"/>
          <p:cNvSpPr txBox="1">
            <a:spLocks noChangeArrowheads="1"/>
          </p:cNvSpPr>
          <p:nvPr/>
        </p:nvSpPr>
        <p:spPr bwMode="auto">
          <a:xfrm>
            <a:off x="468313" y="4462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tr-TR" smtClean="0"/>
              <a:t>Kulak Koruyucuları – İşçi Yorumları</a:t>
            </a:r>
            <a:endParaRPr lang="tr-TR" dirty="0" smtClean="0"/>
          </a:p>
        </p:txBody>
      </p:sp>
    </p:spTree>
    <p:extLst>
      <p:ext uri="{BB962C8B-B14F-4D97-AF65-F5344CB8AC3E}">
        <p14:creationId xmlns:p14="http://schemas.microsoft.com/office/powerpoint/2010/main" xmlns="" val="274525151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Rectangle 2"/>
          <p:cNvSpPr>
            <a:spLocks noGrp="1" noChangeArrowheads="1"/>
          </p:cNvSpPr>
          <p:nvPr>
            <p:ph type="title"/>
          </p:nvPr>
        </p:nvSpPr>
        <p:spPr>
          <a:xfrm>
            <a:off x="457200" y="116632"/>
            <a:ext cx="8229600" cy="1143000"/>
          </a:xfrm>
        </p:spPr>
        <p:txBody>
          <a:bodyPr/>
          <a:lstStyle/>
          <a:p>
            <a:pPr eaLnBrk="1" hangingPunct="1"/>
            <a:r>
              <a:rPr lang="tr-TR" sz="4000" dirty="0" smtClean="0"/>
              <a:t>3- Göz ve Yüz Koruyucular</a:t>
            </a:r>
          </a:p>
        </p:txBody>
      </p:sp>
      <p:graphicFrame>
        <p:nvGraphicFramePr>
          <p:cNvPr id="4098" name="Object 4"/>
          <p:cNvGraphicFramePr>
            <a:graphicFrameLocks noGrp="1" noChangeAspect="1"/>
          </p:cNvGraphicFramePr>
          <p:nvPr>
            <p:ph sz="half" idx="1"/>
            <p:extLst>
              <p:ext uri="{D42A27DB-BD31-4B8C-83A1-F6EECF244321}">
                <p14:modId xmlns:p14="http://schemas.microsoft.com/office/powerpoint/2010/main" xmlns="" val="304764500"/>
              </p:ext>
            </p:extLst>
          </p:nvPr>
        </p:nvGraphicFramePr>
        <p:xfrm>
          <a:off x="3203575" y="1277938"/>
          <a:ext cx="2428875" cy="1276350"/>
        </p:xfrm>
        <a:graphic>
          <a:graphicData uri="http://schemas.openxmlformats.org/presentationml/2006/ole">
            <p:oleObj spid="_x0000_s4210" name="Photo Editor Photo" r:id="rId3" imgW="2429214" imgH="1276190" progId="">
              <p:embed/>
            </p:oleObj>
          </a:graphicData>
        </a:graphic>
      </p:graphicFrame>
      <p:graphicFrame>
        <p:nvGraphicFramePr>
          <p:cNvPr id="4099" name="Object 5"/>
          <p:cNvGraphicFramePr>
            <a:graphicFrameLocks noGrp="1" noChangeAspect="1"/>
          </p:cNvGraphicFramePr>
          <p:nvPr>
            <p:ph sz="quarter" idx="2"/>
            <p:extLst>
              <p:ext uri="{D42A27DB-BD31-4B8C-83A1-F6EECF244321}">
                <p14:modId xmlns:p14="http://schemas.microsoft.com/office/powerpoint/2010/main" xmlns="" val="3700660739"/>
              </p:ext>
            </p:extLst>
          </p:nvPr>
        </p:nvGraphicFramePr>
        <p:xfrm>
          <a:off x="5573713" y="1600200"/>
          <a:ext cx="2185987" cy="2185988"/>
        </p:xfrm>
        <a:graphic>
          <a:graphicData uri="http://schemas.openxmlformats.org/presentationml/2006/ole">
            <p:oleObj spid="_x0000_s4211" name="Photo Editor Photo" r:id="rId4" imgW="2857899" imgH="2857899" progId="">
              <p:embed/>
            </p:oleObj>
          </a:graphicData>
        </a:graphic>
      </p:graphicFrame>
      <p:graphicFrame>
        <p:nvGraphicFramePr>
          <p:cNvPr id="4100" name="Object 8"/>
          <p:cNvGraphicFramePr>
            <a:graphicFrameLocks noGrp="1" noChangeAspect="1"/>
          </p:cNvGraphicFramePr>
          <p:nvPr>
            <p:ph sz="quarter" idx="3"/>
            <p:extLst>
              <p:ext uri="{D42A27DB-BD31-4B8C-83A1-F6EECF244321}">
                <p14:modId xmlns:p14="http://schemas.microsoft.com/office/powerpoint/2010/main" xmlns="" val="338753996"/>
              </p:ext>
            </p:extLst>
          </p:nvPr>
        </p:nvGraphicFramePr>
        <p:xfrm>
          <a:off x="3492500" y="4076700"/>
          <a:ext cx="2514600" cy="1952625"/>
        </p:xfrm>
        <a:graphic>
          <a:graphicData uri="http://schemas.openxmlformats.org/presentationml/2006/ole">
            <p:oleObj spid="_x0000_s4212" name="Photo Editor Photo" r:id="rId5" imgW="2514286" imgH="1952898" progId="">
              <p:embed/>
            </p:oleObj>
          </a:graphicData>
        </a:graphic>
      </p:graphicFrame>
      <p:sp>
        <p:nvSpPr>
          <p:cNvPr id="4105" name="8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512E44-8767-4DCC-86CA-03C949A2F904}" type="slidenum">
              <a:rPr lang="tr-TR" smtClean="0"/>
              <a:pPr eaLnBrk="1" hangingPunct="1"/>
              <a:t>33</a:t>
            </a:fld>
            <a:endParaRPr lang="tr-TR" smtClean="0"/>
          </a:p>
        </p:txBody>
      </p:sp>
      <p:graphicFrame>
        <p:nvGraphicFramePr>
          <p:cNvPr id="4101" name="Object 11"/>
          <p:cNvGraphicFramePr>
            <a:graphicFrameLocks noChangeAspect="1"/>
          </p:cNvGraphicFramePr>
          <p:nvPr>
            <p:extLst>
              <p:ext uri="{D42A27DB-BD31-4B8C-83A1-F6EECF244321}">
                <p14:modId xmlns:p14="http://schemas.microsoft.com/office/powerpoint/2010/main" xmlns="" val="605125901"/>
              </p:ext>
            </p:extLst>
          </p:nvPr>
        </p:nvGraphicFramePr>
        <p:xfrm>
          <a:off x="611560" y="3212976"/>
          <a:ext cx="1800225" cy="1130300"/>
        </p:xfrm>
        <a:graphic>
          <a:graphicData uri="http://schemas.openxmlformats.org/presentationml/2006/ole">
            <p:oleObj spid="_x0000_s4213" name="Photo Editor Photo" r:id="rId6" imgW="2419048" imgH="1495634" progId="">
              <p:embed/>
            </p:oleObj>
          </a:graphicData>
        </a:graphic>
      </p:graphicFrame>
      <p:pic>
        <p:nvPicPr>
          <p:cNvPr id="4103" name="Picture 12" descr="baretkulaklıksiperlik"/>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1520" y="4869160"/>
            <a:ext cx="1543050" cy="146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4" name="Picture 13" descr="gözlük"/>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95536" y="1465263"/>
            <a:ext cx="1587500" cy="90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185101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p:spPr>
        <p:txBody>
          <a:bodyPr/>
          <a:lstStyle/>
          <a:p>
            <a:pPr eaLnBrk="1" hangingPunct="1"/>
            <a:r>
              <a:rPr lang="tr-TR" sz="4000" dirty="0" smtClean="0"/>
              <a:t>Göz ve Yüz Koruyucular</a:t>
            </a:r>
          </a:p>
        </p:txBody>
      </p:sp>
      <p:sp>
        <p:nvSpPr>
          <p:cNvPr id="3" name="2 İçerik Yer Tutucusu"/>
          <p:cNvSpPr>
            <a:spLocks noGrp="1"/>
          </p:cNvSpPr>
          <p:nvPr>
            <p:ph sz="half" idx="1"/>
          </p:nvPr>
        </p:nvSpPr>
        <p:spPr>
          <a:xfrm>
            <a:off x="457200" y="1600201"/>
            <a:ext cx="8218488" cy="2548880"/>
          </a:xfrm>
        </p:spPr>
        <p:txBody>
          <a:bodyPr>
            <a:normAutofit fontScale="92500" lnSpcReduction="20000"/>
          </a:bodyPr>
          <a:lstStyle/>
          <a:p>
            <a:pPr marL="342900" lvl="1" indent="-342900" algn="just" eaLnBrk="1" hangingPunct="1">
              <a:buFontTx/>
              <a:buChar char="•"/>
              <a:defRPr/>
            </a:pPr>
            <a:r>
              <a:rPr lang="tr-TR" sz="2000" dirty="0" smtClean="0"/>
              <a:t>Taşlama, kumlama oyma, çekiçleme gibi işlemlerden kaynaklanan,</a:t>
            </a:r>
            <a:r>
              <a:rPr lang="tr-TR" sz="2000" b="1" dirty="0" smtClean="0"/>
              <a:t> uçan ince partiküller ve tozların kaçmasını</a:t>
            </a:r>
          </a:p>
          <a:p>
            <a:pPr marL="342900" lvl="1" indent="-342900" algn="just" eaLnBrk="1" hangingPunct="1">
              <a:buFontTx/>
              <a:buChar char="•"/>
              <a:defRPr/>
            </a:pPr>
            <a:endParaRPr lang="tr-TR" sz="2000" b="1" dirty="0" smtClean="0"/>
          </a:p>
          <a:p>
            <a:pPr marL="342900" lvl="1" indent="-342900" algn="just" eaLnBrk="1" hangingPunct="1">
              <a:buFontTx/>
              <a:buChar char="•"/>
              <a:defRPr/>
            </a:pPr>
            <a:r>
              <a:rPr lang="tr-TR" sz="2000" dirty="0" smtClean="0"/>
              <a:t>Gaz, buhar ve sıvı haldeki </a:t>
            </a:r>
            <a:r>
              <a:rPr lang="tr-TR" sz="2000" b="1" dirty="0" smtClean="0"/>
              <a:t>tehlikeli kimyasal maddelerin yüz ve göze gelmesini</a:t>
            </a:r>
          </a:p>
          <a:p>
            <a:pPr marL="342900" lvl="1" indent="-342900" algn="just" eaLnBrk="1" hangingPunct="1">
              <a:buFontTx/>
              <a:buChar char="•"/>
              <a:defRPr/>
            </a:pPr>
            <a:endParaRPr lang="tr-TR" sz="2000" b="1" dirty="0" smtClean="0"/>
          </a:p>
          <a:p>
            <a:pPr marL="342900" lvl="1" indent="-342900" algn="just" eaLnBrk="1" hangingPunct="1">
              <a:buFontTx/>
              <a:buChar char="•"/>
              <a:defRPr/>
            </a:pPr>
            <a:r>
              <a:rPr lang="tr-TR" sz="2000" dirty="0" smtClean="0"/>
              <a:t>Elektrikle çalışılan ortamlarda, </a:t>
            </a:r>
            <a:r>
              <a:rPr lang="tr-TR" sz="2000" b="1" dirty="0" smtClean="0"/>
              <a:t>gözlere ark ve kıvılcım sıçramasını </a:t>
            </a:r>
          </a:p>
          <a:p>
            <a:pPr marL="342900" lvl="1" indent="-342900" algn="just" eaLnBrk="1" hangingPunct="1">
              <a:buFontTx/>
              <a:buChar char="•"/>
              <a:defRPr/>
            </a:pPr>
            <a:endParaRPr lang="tr-TR" sz="2000" b="1" dirty="0" smtClean="0"/>
          </a:p>
          <a:p>
            <a:pPr marL="342900" lvl="1" indent="-342900" algn="just" eaLnBrk="1" hangingPunct="1">
              <a:buFontTx/>
              <a:buChar char="•"/>
              <a:defRPr/>
            </a:pPr>
            <a:r>
              <a:rPr lang="tr-TR" sz="2000" dirty="0" smtClean="0"/>
              <a:t>Kaynak, metal kesme gibi işlemler ve fırınların yakınlarında çalışma, </a:t>
            </a:r>
            <a:r>
              <a:rPr lang="tr-TR" sz="2000" b="1" dirty="0" smtClean="0"/>
              <a:t>gözlerin ısı ve ışınlara maruz kalmasını</a:t>
            </a:r>
            <a:r>
              <a:rPr lang="tr-TR" sz="2000" dirty="0" smtClean="0"/>
              <a:t> engeller.</a:t>
            </a:r>
          </a:p>
          <a:p>
            <a:pPr algn="just" eaLnBrk="1" hangingPunct="1">
              <a:defRPr/>
            </a:pPr>
            <a:endParaRPr lang="tr-TR" sz="2000" dirty="0" smtClean="0"/>
          </a:p>
        </p:txBody>
      </p:sp>
      <p:sp>
        <p:nvSpPr>
          <p:cNvPr id="29700" name="5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A90954-8F51-416A-9914-47E37EA2E8BB}" type="slidenum">
              <a:rPr lang="tr-TR" smtClean="0"/>
              <a:pPr eaLnBrk="1" hangingPunct="1"/>
              <a:t>34</a:t>
            </a:fld>
            <a:endParaRPr lang="tr-TR" smtClean="0"/>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66036" y="5229200"/>
            <a:ext cx="1359595" cy="135959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9752" y="5066133"/>
            <a:ext cx="1562734" cy="168572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528" y="5419519"/>
            <a:ext cx="1784226" cy="97895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280276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idx="4294967295"/>
          </p:nvPr>
        </p:nvSpPr>
        <p:spPr>
          <a:xfrm>
            <a:off x="0" y="1100138"/>
            <a:ext cx="7689850" cy="4525962"/>
          </a:xfrm>
        </p:spPr>
        <p:txBody>
          <a:bodyPr/>
          <a:lstStyle/>
          <a:p>
            <a:pPr>
              <a:buFontTx/>
              <a:buNone/>
            </a:pPr>
            <a:r>
              <a:rPr lang="tr-TR" sz="2000" u="sng" dirty="0" smtClean="0"/>
              <a:t>Güvenlik Gözlüğü</a:t>
            </a:r>
          </a:p>
          <a:p>
            <a:pPr>
              <a:lnSpc>
                <a:spcPct val="80000"/>
              </a:lnSpc>
            </a:pPr>
            <a:r>
              <a:rPr lang="tr-TR" sz="2000" dirty="0" smtClean="0"/>
              <a:t>Normal gözlük görüntüsünde olup, darbe ve ısıya dayanıklı olanlar </a:t>
            </a:r>
          </a:p>
          <a:p>
            <a:pPr>
              <a:lnSpc>
                <a:spcPct val="80000"/>
              </a:lnSpc>
            </a:pPr>
            <a:r>
              <a:rPr lang="tr-TR" sz="2000" dirty="0" smtClean="0"/>
              <a:t>Yan siperliği olanlar</a:t>
            </a:r>
          </a:p>
          <a:p>
            <a:pPr>
              <a:lnSpc>
                <a:spcPct val="80000"/>
              </a:lnSpc>
            </a:pPr>
            <a:r>
              <a:rPr lang="tr-TR" sz="2000" dirty="0" smtClean="0"/>
              <a:t>Sıçrayan sıvılardan, buhar, duman, toz gibi etkilerden korumak için göz çevresine tamamen oturanlar </a:t>
            </a:r>
          </a:p>
          <a:p>
            <a:pPr marL="0" indent="0">
              <a:lnSpc>
                <a:spcPct val="80000"/>
              </a:lnSpc>
              <a:buNone/>
            </a:pPr>
            <a:endParaRPr lang="tr-TR" sz="2000" dirty="0" smtClean="0"/>
          </a:p>
          <a:p>
            <a:pPr>
              <a:buFontTx/>
              <a:buNone/>
            </a:pPr>
            <a:r>
              <a:rPr lang="tr-TR" sz="2000" u="sng" dirty="0" smtClean="0"/>
              <a:t>Yüz Siperi</a:t>
            </a:r>
          </a:p>
          <a:p>
            <a:r>
              <a:rPr lang="tr-TR" sz="2000" dirty="0" smtClean="0"/>
              <a:t>Kimyasal madde sıçraması, buhar ve sıcak su fışkırması ve </a:t>
            </a:r>
          </a:p>
          <a:p>
            <a:pPr>
              <a:buFontTx/>
              <a:buNone/>
            </a:pPr>
            <a:r>
              <a:rPr lang="tr-TR" sz="2000" dirty="0" smtClean="0"/>
              <a:t>	uçan cisimler gibi tehlikeleri bertaraf etmek amaçlı </a:t>
            </a:r>
          </a:p>
          <a:p>
            <a:r>
              <a:rPr lang="tr-TR" sz="2000" dirty="0" smtClean="0"/>
              <a:t>Yüz siperi, mutlaka güvenlik gözlüğü ile beraber kullanılmalıdır. </a:t>
            </a:r>
          </a:p>
          <a:p>
            <a:pPr>
              <a:buFontTx/>
              <a:buNone/>
            </a:pPr>
            <a:r>
              <a:rPr lang="tr-TR" sz="2000" dirty="0" smtClean="0"/>
              <a:t>	Tek başına yüz siperi, göz koruma için yeterli değildir.</a:t>
            </a:r>
          </a:p>
          <a:p>
            <a:pPr>
              <a:buFontTx/>
              <a:buNone/>
            </a:pPr>
            <a:endParaRPr lang="tr-TR" sz="2000" dirty="0" smtClean="0"/>
          </a:p>
        </p:txBody>
      </p:sp>
      <p:graphicFrame>
        <p:nvGraphicFramePr>
          <p:cNvPr id="5122" name="Object 5"/>
          <p:cNvGraphicFramePr>
            <a:graphicFrameLocks noChangeAspect="1"/>
          </p:cNvGraphicFramePr>
          <p:nvPr>
            <p:extLst>
              <p:ext uri="{D42A27DB-BD31-4B8C-83A1-F6EECF244321}">
                <p14:modId xmlns:p14="http://schemas.microsoft.com/office/powerpoint/2010/main" xmlns="" val="4282530823"/>
              </p:ext>
            </p:extLst>
          </p:nvPr>
        </p:nvGraphicFramePr>
        <p:xfrm>
          <a:off x="4355976" y="5243733"/>
          <a:ext cx="1368425" cy="858837"/>
        </p:xfrm>
        <a:graphic>
          <a:graphicData uri="http://schemas.openxmlformats.org/presentationml/2006/ole">
            <p:oleObj spid="_x0000_s5151" name="Photo Editor Photo" r:id="rId4" imgW="2419048" imgH="1495634" progId="">
              <p:embed/>
            </p:oleObj>
          </a:graphicData>
        </a:graphic>
      </p:graphicFrame>
      <p:pic>
        <p:nvPicPr>
          <p:cNvPr id="5127" name="Picture 11" descr="baretkulaklıksiperlik"/>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493446" y="2852738"/>
            <a:ext cx="1543050" cy="14668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8" name="Picture 12" descr="gözlük"/>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99592" y="5229200"/>
            <a:ext cx="1587500" cy="9017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2"/>
          <p:cNvSpPr txBox="1">
            <a:spLocks noChangeArrowheads="1"/>
          </p:cNvSpPr>
          <p:nvPr/>
        </p:nvSpPr>
        <p:spPr>
          <a:xfrm>
            <a:off x="457200" y="269776"/>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tr-TR" sz="4000" dirty="0" smtClean="0"/>
              <a:t>Göz ve Yüz Koruyucu Türleri</a:t>
            </a:r>
          </a:p>
        </p:txBody>
      </p:sp>
      <p:pic>
        <p:nvPicPr>
          <p:cNvPr id="5134" name="Picture 1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843808" y="5157192"/>
            <a:ext cx="1309117" cy="130911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2487445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3"/>
          <p:cNvSpPr>
            <a:spLocks noGrp="1" noChangeArrowheads="1"/>
          </p:cNvSpPr>
          <p:nvPr>
            <p:ph idx="4294967295"/>
          </p:nvPr>
        </p:nvSpPr>
        <p:spPr>
          <a:xfrm>
            <a:off x="863600" y="1423988"/>
            <a:ext cx="8280400" cy="4525962"/>
          </a:xfrm>
        </p:spPr>
        <p:txBody>
          <a:bodyPr/>
          <a:lstStyle/>
          <a:p>
            <a:pPr algn="just">
              <a:buFontTx/>
              <a:buNone/>
            </a:pPr>
            <a:r>
              <a:rPr lang="tr-TR" sz="2000" u="sng" dirty="0" smtClean="0"/>
              <a:t>Kaynak Maskesi</a:t>
            </a:r>
          </a:p>
          <a:p>
            <a:pPr algn="just"/>
            <a:r>
              <a:rPr lang="tr-TR" sz="2000" dirty="0" smtClean="0"/>
              <a:t> Kaynak maskeleri hem yüz hem de göz koruması sağlar.</a:t>
            </a:r>
          </a:p>
          <a:p>
            <a:pPr algn="just"/>
            <a:r>
              <a:rPr lang="tr-TR" sz="2000" dirty="0" smtClean="0"/>
              <a:t> Kaynak maskelerinin üzerindeki emici lensler, kaynak işlemi sırasında oluşan yoğun ışığı ve </a:t>
            </a:r>
            <a:r>
              <a:rPr lang="tr-TR" sz="2000" dirty="0" err="1" smtClean="0"/>
              <a:t>radyant</a:t>
            </a:r>
            <a:r>
              <a:rPr lang="tr-TR" sz="2000" dirty="0" smtClean="0"/>
              <a:t> enerjiyi filtreler.</a:t>
            </a:r>
          </a:p>
          <a:p>
            <a:pPr algn="just"/>
            <a:r>
              <a:rPr lang="tr-TR" sz="2000" dirty="0" smtClean="0"/>
              <a:t>Kaynak maskeleri ile birlikte koruyucu gözlükler de kullanılmalıdır.</a:t>
            </a:r>
          </a:p>
        </p:txBody>
      </p:sp>
      <p:pic>
        <p:nvPicPr>
          <p:cNvPr id="5125"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l="7175" t="7750" r="3140" b="22501"/>
          <a:stretch>
            <a:fillRect/>
          </a:stretch>
        </p:blipFill>
        <p:spPr bwMode="auto">
          <a:xfrm>
            <a:off x="1619672" y="3645024"/>
            <a:ext cx="1446212" cy="16002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Rectangle 2"/>
          <p:cNvSpPr txBox="1">
            <a:spLocks noChangeArrowheads="1"/>
          </p:cNvSpPr>
          <p:nvPr/>
        </p:nvSpPr>
        <p:spPr>
          <a:xfrm>
            <a:off x="457200" y="341784"/>
            <a:ext cx="8229600" cy="11430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eaLnBrk="1" hangingPunct="1"/>
            <a:r>
              <a:rPr lang="tr-TR" sz="4000" dirty="0" smtClean="0"/>
              <a:t>Göz ve Yüz Koruyucu Türleri</a:t>
            </a:r>
          </a:p>
        </p:txBody>
      </p:sp>
      <p:pic>
        <p:nvPicPr>
          <p:cNvPr id="8" name="Picture 2" descr="http://t1.gstatic.com/images?q=tbn:ANd9GcSLfxJ-Q44azzEZJ4nFUShxc0LYzA6zdJ6nubfg16SIjNgPGCBq"/>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220072" y="3645024"/>
            <a:ext cx="1524000" cy="15240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4451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Başlık"/>
          <p:cNvSpPr>
            <a:spLocks noGrp="1"/>
          </p:cNvSpPr>
          <p:nvPr>
            <p:ph type="title"/>
          </p:nvPr>
        </p:nvSpPr>
        <p:spPr>
          <a:xfrm>
            <a:off x="457200" y="116632"/>
            <a:ext cx="8229600" cy="998984"/>
          </a:xfrm>
        </p:spPr>
        <p:txBody>
          <a:bodyPr/>
          <a:lstStyle/>
          <a:p>
            <a:pPr eaLnBrk="1" hangingPunct="1"/>
            <a:r>
              <a:rPr lang="tr-TR" sz="4000" dirty="0" smtClean="0"/>
              <a:t>4- Solunum </a:t>
            </a:r>
            <a:r>
              <a:rPr lang="tr-TR" sz="4000" dirty="0"/>
              <a:t>Sistemi Koruyucuları</a:t>
            </a:r>
          </a:p>
        </p:txBody>
      </p:sp>
      <p:pic>
        <p:nvPicPr>
          <p:cNvPr id="31747" name="Picture 5" descr="H_HCT026"/>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172400" y="260648"/>
            <a:ext cx="838200" cy="65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sp>
        <p:nvSpPr>
          <p:cNvPr id="24580" name="Rectangle 6"/>
          <p:cNvSpPr>
            <a:spLocks noChangeArrowheads="1"/>
          </p:cNvSpPr>
          <p:nvPr/>
        </p:nvSpPr>
        <p:spPr bwMode="auto">
          <a:xfrm>
            <a:off x="107504" y="1209675"/>
            <a:ext cx="9036496" cy="3693319"/>
          </a:xfrm>
          <a:prstGeom prst="rect">
            <a:avLst/>
          </a:prstGeom>
          <a:noFill/>
          <a:ln w="9525">
            <a:noFill/>
            <a:miter lim="800000"/>
            <a:headEnd/>
            <a:tailEnd/>
          </a:ln>
        </p:spPr>
        <p:txBody>
          <a:bodyPr wrap="square">
            <a:spAutoFit/>
          </a:bodyPr>
          <a:lstStyle/>
          <a:p>
            <a:pPr marL="174625" indent="-174625" algn="just">
              <a:lnSpc>
                <a:spcPct val="130000"/>
              </a:lnSpc>
              <a:buFont typeface="Arial" pitchFamily="34" charset="0"/>
              <a:buChar char="•"/>
              <a:defRPr/>
            </a:pPr>
            <a:r>
              <a:rPr lang="tr-TR" sz="2000" dirty="0" smtClean="0">
                <a:latin typeface="+mn-lt"/>
              </a:rPr>
              <a:t>Yetersiz </a:t>
            </a:r>
            <a:r>
              <a:rPr lang="tr-TR" sz="2000" dirty="0">
                <a:latin typeface="+mn-lt"/>
              </a:rPr>
              <a:t>oksijen veya zararlı bir gazın, buharın bulunabileceği </a:t>
            </a:r>
            <a:r>
              <a:rPr lang="tr-TR" sz="2000" dirty="0" smtClean="0">
                <a:latin typeface="+mn-lt"/>
              </a:rPr>
              <a:t>konteynırlarda yapılan, </a:t>
            </a:r>
            <a:endParaRPr lang="tr-TR" sz="2000" dirty="0">
              <a:latin typeface="+mn-lt"/>
            </a:endParaRPr>
          </a:p>
          <a:p>
            <a:pPr marL="174625" indent="-174625" algn="just">
              <a:lnSpc>
                <a:spcPct val="130000"/>
              </a:lnSpc>
              <a:buFont typeface="Arial" pitchFamily="34" charset="0"/>
              <a:buChar char="•"/>
              <a:defRPr/>
            </a:pPr>
            <a:r>
              <a:rPr lang="tr-TR" sz="2000" dirty="0">
                <a:latin typeface="+mn-lt"/>
              </a:rPr>
              <a:t>Kapalı alanlar veya gaz yakan endüstriyel fırınlarda </a:t>
            </a:r>
            <a:r>
              <a:rPr lang="tr-TR" sz="2000" dirty="0" smtClean="0">
                <a:latin typeface="+mn-lt"/>
              </a:rPr>
              <a:t>yapılan,</a:t>
            </a:r>
            <a:endParaRPr lang="tr-TR" sz="2000" dirty="0">
              <a:latin typeface="+mn-lt"/>
            </a:endParaRPr>
          </a:p>
          <a:p>
            <a:pPr marL="174625" indent="-174625" algn="just">
              <a:lnSpc>
                <a:spcPct val="130000"/>
              </a:lnSpc>
              <a:buFont typeface="Arial" pitchFamily="34" charset="0"/>
              <a:buChar char="•"/>
              <a:defRPr/>
            </a:pPr>
            <a:r>
              <a:rPr lang="tr-TR" sz="2000" dirty="0">
                <a:latin typeface="+mn-lt"/>
              </a:rPr>
              <a:t>Ağır metal dumanlarının bulunabileceği yüksek fırın kapakları </a:t>
            </a:r>
            <a:r>
              <a:rPr lang="tr-TR" sz="2000" dirty="0" smtClean="0">
                <a:latin typeface="+mn-lt"/>
              </a:rPr>
              <a:t>civarında yapılan, </a:t>
            </a:r>
          </a:p>
          <a:p>
            <a:pPr marL="174625" indent="-174625" algn="just">
              <a:lnSpc>
                <a:spcPct val="130000"/>
              </a:lnSpc>
              <a:buFont typeface="Arial" pitchFamily="34" charset="0"/>
              <a:buChar char="•"/>
              <a:defRPr/>
            </a:pPr>
            <a:r>
              <a:rPr lang="tr-TR" sz="2000" dirty="0" smtClean="0">
                <a:latin typeface="+mn-lt"/>
              </a:rPr>
              <a:t>Toz </a:t>
            </a:r>
            <a:r>
              <a:rPr lang="tr-TR" sz="2000" dirty="0">
                <a:latin typeface="+mn-lt"/>
              </a:rPr>
              <a:t>bulunması muhtemel, fırın içi döşeme işlerinde ve kepçelerle </a:t>
            </a:r>
            <a:r>
              <a:rPr lang="tr-TR" sz="2000" dirty="0" smtClean="0">
                <a:latin typeface="+mn-lt"/>
              </a:rPr>
              <a:t>yapılan,</a:t>
            </a:r>
          </a:p>
          <a:p>
            <a:pPr marL="174625" indent="-174625" algn="just">
              <a:lnSpc>
                <a:spcPct val="130000"/>
              </a:lnSpc>
              <a:buFont typeface="Arial" pitchFamily="34" charset="0"/>
              <a:buChar char="•"/>
              <a:defRPr/>
            </a:pPr>
            <a:r>
              <a:rPr lang="tr-TR" sz="2000" dirty="0" smtClean="0">
                <a:latin typeface="+mn-lt"/>
              </a:rPr>
              <a:t>Toz </a:t>
            </a:r>
            <a:r>
              <a:rPr lang="tr-TR" sz="2000" dirty="0">
                <a:latin typeface="+mn-lt"/>
              </a:rPr>
              <a:t>oluşumunu önlemenin yetersiz olduğu sprey </a:t>
            </a:r>
            <a:r>
              <a:rPr lang="tr-TR" sz="2000" dirty="0" smtClean="0">
                <a:latin typeface="+mn-lt"/>
              </a:rPr>
              <a:t>boyama gibi,</a:t>
            </a:r>
            <a:endParaRPr lang="tr-TR" sz="2000" dirty="0">
              <a:latin typeface="+mn-lt"/>
            </a:endParaRPr>
          </a:p>
          <a:p>
            <a:pPr marL="174625" indent="-174625" algn="just">
              <a:lnSpc>
                <a:spcPct val="130000"/>
              </a:lnSpc>
              <a:buFont typeface="Arial" pitchFamily="34" charset="0"/>
              <a:buChar char="•"/>
              <a:defRPr/>
            </a:pPr>
            <a:r>
              <a:rPr lang="tr-TR" sz="2000" dirty="0">
                <a:latin typeface="+mn-lt"/>
              </a:rPr>
              <a:t>Kuyularda, kanalizasyon ve kanalizasyonla bağlantılı diğer yer altı </a:t>
            </a:r>
            <a:r>
              <a:rPr lang="tr-TR" sz="2000" dirty="0" smtClean="0">
                <a:latin typeface="+mn-lt"/>
              </a:rPr>
              <a:t>sahalarında yapılan,</a:t>
            </a:r>
            <a:endParaRPr lang="tr-TR" sz="2000" dirty="0">
              <a:latin typeface="+mn-lt"/>
            </a:endParaRPr>
          </a:p>
          <a:p>
            <a:pPr marL="174625" indent="-174625" algn="just">
              <a:lnSpc>
                <a:spcPct val="130000"/>
              </a:lnSpc>
              <a:buFont typeface="Arial" pitchFamily="34" charset="0"/>
              <a:buChar char="•"/>
              <a:defRPr/>
            </a:pPr>
            <a:r>
              <a:rPr lang="tr-TR" sz="2000" dirty="0">
                <a:latin typeface="+mn-lt"/>
              </a:rPr>
              <a:t>Soğutucu gaz kaçağı tehlikesinin olduğu soğuk hava </a:t>
            </a:r>
            <a:r>
              <a:rPr lang="tr-TR" sz="2000" dirty="0" smtClean="0">
                <a:latin typeface="+mn-lt"/>
              </a:rPr>
              <a:t>depolarında yapılan,</a:t>
            </a:r>
          </a:p>
          <a:p>
            <a:pPr algn="just">
              <a:lnSpc>
                <a:spcPct val="130000"/>
              </a:lnSpc>
              <a:defRPr/>
            </a:pPr>
            <a:r>
              <a:rPr lang="tr-TR" sz="2000" dirty="0" smtClean="0">
                <a:latin typeface="+mn-lt"/>
              </a:rPr>
              <a:t>işlerde kullanılır. </a:t>
            </a:r>
            <a:endParaRPr lang="tr-TR" sz="2000" b="1" dirty="0">
              <a:solidFill>
                <a:schemeClr val="accent2"/>
              </a:solidFill>
              <a:latin typeface="Arial" pitchFamily="34" charset="0"/>
            </a:endParaRPr>
          </a:p>
        </p:txBody>
      </p:sp>
      <p:pic>
        <p:nvPicPr>
          <p:cNvPr id="31749" name="Picture 8" descr="54123772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63688" y="5911849"/>
            <a:ext cx="714375" cy="78422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pic>
      <p:pic>
        <p:nvPicPr>
          <p:cNvPr id="31750" name="Picture 6" descr="44638369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850" y="5949950"/>
            <a:ext cx="863600" cy="71437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pic>
      <p:pic>
        <p:nvPicPr>
          <p:cNvPr id="31751" name="Picture 12" descr="yarım yüz gaz maskesi"/>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2160" y="4902994"/>
            <a:ext cx="720725" cy="717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31752" name="Picture 13" descr="tam yüz gaz maskesi"/>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691523" y="5743348"/>
            <a:ext cx="966787" cy="110807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3" name="Picture 14" descr="tam yüz gaz maskesi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109233" y="5753099"/>
            <a:ext cx="876300" cy="103663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xmlns="" w="9525">
                <a:solidFill>
                  <a:srgbClr val="000000"/>
                </a:solidFill>
                <a:miter lim="800000"/>
                <a:headEnd/>
                <a:tailEnd/>
              </a14:hiddenLine>
            </a:ext>
          </a:extLst>
        </p:spPr>
      </p:pic>
      <p:pic>
        <p:nvPicPr>
          <p:cNvPr id="11266"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682989" y="4501237"/>
            <a:ext cx="1728788" cy="109489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818618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8" descr="54123772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76224" y="1268760"/>
            <a:ext cx="916657" cy="100652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5" name="Picture 6" descr="44638369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7088" y="2420888"/>
            <a:ext cx="1148983" cy="9509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30726" name="Picture 6" descr="tam yüz gaz maskesi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80112" y="1816334"/>
            <a:ext cx="1296317" cy="15329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rgbClr val="000000"/>
                </a:solidFill>
                <a:miter lim="800000"/>
                <a:headEnd/>
                <a:tailEnd/>
              </a14:hiddenLine>
            </a:ext>
          </a:extLst>
        </p:spPr>
      </p:pic>
      <p:pic>
        <p:nvPicPr>
          <p:cNvPr id="30727" name="Picture 7" descr="3M6200"/>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27088" y="4504283"/>
            <a:ext cx="1872704" cy="187270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8" name="Picture 8" descr="3M6800"/>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86262" y="4293096"/>
            <a:ext cx="1368698" cy="1368698"/>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9" name="Picture 9" descr="3MFiltre"/>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236296" y="3573016"/>
            <a:ext cx="1223095" cy="122309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1 Başlık"/>
          <p:cNvSpPr>
            <a:spLocks noGrp="1"/>
          </p:cNvSpPr>
          <p:nvPr>
            <p:ph type="title"/>
          </p:nvPr>
        </p:nvSpPr>
        <p:spPr>
          <a:xfrm>
            <a:off x="457200" y="-27384"/>
            <a:ext cx="8229600" cy="1143000"/>
          </a:xfrm>
        </p:spPr>
        <p:txBody>
          <a:bodyPr/>
          <a:lstStyle/>
          <a:p>
            <a:pPr eaLnBrk="1" hangingPunct="1"/>
            <a:r>
              <a:rPr lang="tr-TR" sz="4000" dirty="0"/>
              <a:t>Solunum Sistemi Koruyucuları</a:t>
            </a:r>
          </a:p>
        </p:txBody>
      </p:sp>
      <p:sp>
        <p:nvSpPr>
          <p:cNvPr id="30730" name="9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6546D13-0C04-43DD-B606-0FBDF60C94B1}" type="slidenum">
              <a:rPr lang="tr-TR" smtClean="0"/>
              <a:pPr eaLnBrk="1" hangingPunct="1"/>
              <a:t>38</a:t>
            </a:fld>
            <a:endParaRPr lang="tr-TR" smtClean="0"/>
          </a:p>
        </p:txBody>
      </p:sp>
    </p:spTree>
    <p:extLst>
      <p:ext uri="{BB962C8B-B14F-4D97-AF65-F5344CB8AC3E}">
        <p14:creationId xmlns:p14="http://schemas.microsoft.com/office/powerpoint/2010/main" xmlns="" val="35872089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80312" y="0"/>
            <a:ext cx="1709460" cy="1618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1 Başlık"/>
          <p:cNvSpPr>
            <a:spLocks noGrp="1"/>
          </p:cNvSpPr>
          <p:nvPr>
            <p:ph type="title"/>
          </p:nvPr>
        </p:nvSpPr>
        <p:spPr>
          <a:xfrm>
            <a:off x="457200" y="53752"/>
            <a:ext cx="8229600" cy="1143000"/>
          </a:xfrm>
        </p:spPr>
        <p:txBody>
          <a:bodyPr/>
          <a:lstStyle/>
          <a:p>
            <a:pPr eaLnBrk="1" hangingPunct="1"/>
            <a:r>
              <a:rPr lang="tr-TR" sz="4000" dirty="0"/>
              <a:t>Solunum Sistemi Koruyucuları</a:t>
            </a:r>
          </a:p>
        </p:txBody>
      </p:sp>
      <p:sp>
        <p:nvSpPr>
          <p:cNvPr id="25602" name="Rectangle 3"/>
          <p:cNvSpPr>
            <a:spLocks noGrp="1" noChangeArrowheads="1"/>
          </p:cNvSpPr>
          <p:nvPr>
            <p:ph idx="1"/>
          </p:nvPr>
        </p:nvSpPr>
        <p:spPr>
          <a:xfrm>
            <a:off x="468313" y="1268413"/>
            <a:ext cx="8229600" cy="4093428"/>
          </a:xfrm>
        </p:spPr>
        <p:txBody>
          <a:bodyPr>
            <a:spAutoFit/>
          </a:bodyPr>
          <a:lstStyle/>
          <a:p>
            <a:pPr marL="0" indent="0" algn="just">
              <a:spcBef>
                <a:spcPct val="0"/>
              </a:spcBef>
              <a:buNone/>
              <a:defRPr/>
            </a:pPr>
            <a:r>
              <a:rPr lang="tr-TR" sz="2000" b="1" kern="1200" dirty="0" smtClean="0">
                <a:solidFill>
                  <a:srgbClr val="FF0000"/>
                </a:solidFill>
              </a:rPr>
              <a:t>DİKKAT !!!</a:t>
            </a:r>
          </a:p>
          <a:p>
            <a:pPr algn="just">
              <a:spcBef>
                <a:spcPct val="0"/>
              </a:spcBef>
              <a:defRPr/>
            </a:pPr>
            <a:r>
              <a:rPr lang="tr-TR" sz="2000" kern="1200" dirty="0" smtClean="0"/>
              <a:t>Doğru filtre seçimi yapılmalı, </a:t>
            </a:r>
          </a:p>
          <a:p>
            <a:pPr algn="just">
              <a:spcBef>
                <a:spcPct val="0"/>
              </a:spcBef>
              <a:defRPr/>
            </a:pPr>
            <a:r>
              <a:rPr lang="tr-TR" sz="2000" kern="1200" dirty="0" smtClean="0"/>
              <a:t>Toz ve gaz filtrelerinin birbirinden farklı olduğu bilinmeli, </a:t>
            </a:r>
          </a:p>
          <a:p>
            <a:pPr algn="just">
              <a:spcBef>
                <a:spcPct val="0"/>
              </a:spcBef>
              <a:defRPr/>
            </a:pPr>
            <a:r>
              <a:rPr lang="tr-TR" sz="2000" kern="1200" dirty="0" smtClean="0"/>
              <a:t>Oksijen miktarı % 19.5’ ten düşük ortamlarda </a:t>
            </a:r>
            <a:r>
              <a:rPr lang="tr-TR" sz="2000" b="1" kern="1200" dirty="0" smtClean="0"/>
              <a:t>kullanılmamalı, </a:t>
            </a:r>
          </a:p>
          <a:p>
            <a:pPr algn="just">
              <a:spcBef>
                <a:spcPct val="0"/>
              </a:spcBef>
              <a:defRPr/>
            </a:pPr>
            <a:r>
              <a:rPr lang="tr-TR" sz="2000" kern="1200" dirty="0" smtClean="0"/>
              <a:t>Sakallı ve uzun bıyıklı halde maske kullanılmamalı, </a:t>
            </a:r>
          </a:p>
          <a:p>
            <a:pPr algn="just">
              <a:spcBef>
                <a:spcPct val="0"/>
              </a:spcBef>
              <a:defRPr/>
            </a:pPr>
            <a:r>
              <a:rPr lang="tr-TR" sz="2000" kern="1200" dirty="0" smtClean="0"/>
              <a:t>Kullanım sürelerine dikkat edilmeli, </a:t>
            </a:r>
          </a:p>
          <a:p>
            <a:pPr algn="just">
              <a:spcBef>
                <a:spcPct val="0"/>
              </a:spcBef>
              <a:defRPr/>
            </a:pPr>
            <a:r>
              <a:rPr lang="tr-TR" sz="2000" kern="1200" dirty="0" err="1" smtClean="0"/>
              <a:t>Ventilli</a:t>
            </a:r>
            <a:r>
              <a:rPr lang="tr-TR" sz="2000" kern="1200" dirty="0" smtClean="0"/>
              <a:t> maskelerde kötü koku almaya başlayınca, ventilsiz olanlarda nefes almada zorluk başlayınca, filtreli maskelerde ise kötü koku hissedince yeni filtre tedarik edilmeli, </a:t>
            </a:r>
          </a:p>
          <a:p>
            <a:pPr algn="just">
              <a:spcBef>
                <a:spcPct val="0"/>
              </a:spcBef>
              <a:defRPr/>
            </a:pPr>
            <a:r>
              <a:rPr lang="tr-TR" sz="2000" kern="1200" dirty="0" smtClean="0"/>
              <a:t>Ambalajı açılmış maskeler cepte, kirli ortamda, açıkta bırakılmamalı, paketinde</a:t>
            </a:r>
            <a:r>
              <a:rPr lang="tr-TR" sz="2000" dirty="0"/>
              <a:t> </a:t>
            </a:r>
            <a:r>
              <a:rPr lang="tr-TR" sz="2000" dirty="0" smtClean="0"/>
              <a:t>ve</a:t>
            </a:r>
            <a:r>
              <a:rPr lang="tr-TR" sz="2000" kern="1200" dirty="0" smtClean="0"/>
              <a:t> temiz ortamda saklanmalı, </a:t>
            </a:r>
          </a:p>
          <a:p>
            <a:pPr algn="just">
              <a:spcBef>
                <a:spcPct val="0"/>
              </a:spcBef>
              <a:defRPr/>
            </a:pPr>
            <a:r>
              <a:rPr lang="tr-TR" sz="2000" dirty="0" smtClean="0"/>
              <a:t>Ma</a:t>
            </a:r>
            <a:r>
              <a:rPr lang="tr-TR" sz="2000" kern="1200" dirty="0" smtClean="0"/>
              <a:t>skeler temiz ortamda, kirli ortama girmeden önce takılmalı, </a:t>
            </a:r>
          </a:p>
          <a:p>
            <a:pPr algn="just">
              <a:spcBef>
                <a:spcPct val="0"/>
              </a:spcBef>
              <a:defRPr/>
            </a:pPr>
            <a:r>
              <a:rPr lang="tr-TR" sz="2000" kern="1200" dirty="0" smtClean="0"/>
              <a:t>İş bitiminde temiz elle çıkarılmalıdır.</a:t>
            </a:r>
          </a:p>
        </p:txBody>
      </p:sp>
    </p:spTree>
    <p:extLst>
      <p:ext uri="{BB962C8B-B14F-4D97-AF65-F5344CB8AC3E}">
        <p14:creationId xmlns:p14="http://schemas.microsoft.com/office/powerpoint/2010/main" xmlns="" val="35010994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a:solidFill>
            <a:schemeClr val="accent2"/>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a:t>
            </a:r>
            <a:r>
              <a:rPr lang="tr-TR" sz="3600" dirty="0" smtClean="0">
                <a:solidFill>
                  <a:schemeClr val="bg1"/>
                </a:solidFill>
              </a:rPr>
              <a:t>Kullanılması</a:t>
            </a:r>
            <a:endParaRPr lang="tr-TR" sz="3600" dirty="0">
              <a:solidFill>
                <a:schemeClr val="bg1"/>
              </a:solidFill>
            </a:endParaRPr>
          </a:p>
        </p:txBody>
      </p:sp>
      <p:sp>
        <p:nvSpPr>
          <p:cNvPr id="12291" name="Rectangle 3"/>
          <p:cNvSpPr>
            <a:spLocks noGrp="1" noChangeArrowheads="1"/>
          </p:cNvSpPr>
          <p:nvPr>
            <p:ph idx="1"/>
          </p:nvPr>
        </p:nvSpPr>
        <p:spPr>
          <a:xfrm>
            <a:off x="428596" y="1571612"/>
            <a:ext cx="8229600" cy="4857784"/>
          </a:xfrm>
        </p:spPr>
        <p:txBody>
          <a:bodyPr>
            <a:normAutofit fontScale="92500" lnSpcReduction="10000"/>
          </a:bodyPr>
          <a:lstStyle/>
          <a:p>
            <a:pPr marL="457200" indent="-457200" algn="just">
              <a:buNone/>
            </a:pPr>
            <a:r>
              <a:rPr lang="tr-TR" sz="2000" dirty="0" smtClean="0"/>
              <a:t>Bu </a:t>
            </a:r>
            <a:r>
              <a:rPr lang="tr-TR" sz="2000" dirty="0"/>
              <a:t>tanım kapsamında</a:t>
            </a:r>
            <a:r>
              <a:rPr lang="tr-TR" sz="2000" dirty="0" smtClean="0"/>
              <a:t>;</a:t>
            </a:r>
          </a:p>
          <a:p>
            <a:pPr marL="457200" indent="-457200" algn="just">
              <a:buNone/>
            </a:pPr>
            <a:endParaRPr lang="tr-TR" sz="2000" dirty="0"/>
          </a:p>
          <a:p>
            <a:pPr marL="457200" indent="-457200" algn="just">
              <a:buAutoNum type="alphaLcParenR"/>
            </a:pPr>
            <a:r>
              <a:rPr lang="tr-TR" sz="2000" dirty="0" smtClean="0"/>
              <a:t>Kişiyi </a:t>
            </a:r>
            <a:r>
              <a:rPr lang="tr-TR" sz="2000" dirty="0"/>
              <a:t>aynı anda bir veya birden fazla riske karşı korumak amacıyla </a:t>
            </a:r>
            <a:r>
              <a:rPr lang="tr-TR" sz="2000" dirty="0" smtClean="0"/>
              <a:t>üretici tarafından </a:t>
            </a:r>
            <a:r>
              <a:rPr lang="tr-TR" sz="2000" dirty="0"/>
              <a:t>bir bütün haline getirilmiş cihaz, alet veya malzemeden </a:t>
            </a:r>
            <a:r>
              <a:rPr lang="tr-TR" sz="2000" dirty="0" smtClean="0"/>
              <a:t>oluşmuş donanım,</a:t>
            </a:r>
          </a:p>
          <a:p>
            <a:pPr marL="457200" indent="-457200" algn="just">
              <a:buNone/>
            </a:pPr>
            <a:endParaRPr lang="tr-TR" sz="2000" dirty="0" smtClean="0"/>
          </a:p>
          <a:p>
            <a:pPr marL="457200" indent="-457200" algn="just">
              <a:buNone/>
            </a:pPr>
            <a:r>
              <a:rPr lang="tr-TR" sz="2000" dirty="0" smtClean="0"/>
              <a:t>b)  Belirli bir faaliyetin yapılması için korunma amacı olmaksızın taşınan veya giyilen donanımla birlikte kullanılan, ayrılabilir veya ayrılamaz nitelikteki koruyucu cihaz, alet veya malzeme,</a:t>
            </a:r>
          </a:p>
          <a:p>
            <a:pPr marL="457200" indent="-457200" algn="just">
              <a:buAutoNum type="alphaLcParenR"/>
            </a:pPr>
            <a:endParaRPr lang="tr-TR" sz="2000" dirty="0" smtClean="0"/>
          </a:p>
          <a:p>
            <a:pPr marL="457200" indent="-457200" algn="just">
              <a:buNone/>
            </a:pPr>
            <a:r>
              <a:rPr lang="tr-TR" sz="2000" dirty="0" smtClean="0"/>
              <a:t>c)    Kişisel koruyucu donanımın rahat ve işlevsel bir şekilde çalışması için gerekli olan ve sadece bu tür donanımlarla kullanılan değiştirilebilir parçalar da,</a:t>
            </a:r>
          </a:p>
          <a:p>
            <a:pPr marL="457200" indent="-457200" algn="just">
              <a:buAutoNum type="alphaLcParenR"/>
            </a:pPr>
            <a:endParaRPr lang="tr-TR" sz="2000" dirty="0" smtClean="0"/>
          </a:p>
          <a:p>
            <a:pPr marL="457200" indent="-457200" algn="just">
              <a:buAutoNum type="alphaLcParenR"/>
            </a:pPr>
            <a:endParaRPr lang="tr-TR" sz="2000" dirty="0" smtClean="0"/>
          </a:p>
          <a:p>
            <a:pPr marL="0" indent="0" algn="just">
              <a:buNone/>
            </a:pPr>
            <a:r>
              <a:rPr lang="tr-TR" sz="2000" dirty="0" smtClean="0"/>
              <a:t>kişisel koruyucu donanım sayılır.</a:t>
            </a:r>
          </a:p>
        </p:txBody>
      </p:sp>
      <p:sp>
        <p:nvSpPr>
          <p:cNvPr id="1229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1A396-EB03-4C95-9173-5C83D1C49981}" type="slidenum">
              <a:rPr lang="tr-TR" smtClean="0"/>
              <a:pPr eaLnBrk="1" hangingPunct="1"/>
              <a:t>4</a:t>
            </a:fld>
            <a:endParaRPr lang="tr-TR" smtClean="0"/>
          </a:p>
        </p:txBody>
      </p:sp>
    </p:spTree>
    <p:extLst>
      <p:ext uri="{BB962C8B-B14F-4D97-AF65-F5344CB8AC3E}">
        <p14:creationId xmlns:p14="http://schemas.microsoft.com/office/powerpoint/2010/main" xmlns="" val="3958106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53752"/>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Gaz - </a:t>
            </a:r>
            <a:r>
              <a:rPr lang="tr-TR" sz="4000" dirty="0"/>
              <a:t>Buhar Maskeleri</a:t>
            </a:r>
          </a:p>
        </p:txBody>
      </p:sp>
      <p:sp>
        <p:nvSpPr>
          <p:cNvPr id="34819" name="Rectangle 3"/>
          <p:cNvSpPr>
            <a:spLocks noGrp="1" noChangeArrowheads="1"/>
          </p:cNvSpPr>
          <p:nvPr>
            <p:ph idx="1"/>
          </p:nvPr>
        </p:nvSpPr>
        <p:spPr>
          <a:xfrm>
            <a:off x="251520" y="1600200"/>
            <a:ext cx="6840760" cy="4525963"/>
          </a:xfrm>
        </p:spPr>
        <p:txBody>
          <a:bodyPr/>
          <a:lstStyle/>
          <a:p>
            <a:pPr eaLnBrk="1" hangingPunct="1">
              <a:lnSpc>
                <a:spcPct val="80000"/>
              </a:lnSpc>
              <a:buFontTx/>
              <a:buNone/>
            </a:pPr>
            <a:r>
              <a:rPr lang="tr-TR" sz="2000" dirty="0" smtClean="0"/>
              <a:t>Gaz filtreleri bertaraf ettikleri gazın türüne göre sınıflandırılır:</a:t>
            </a:r>
          </a:p>
          <a:p>
            <a:pPr eaLnBrk="1" hangingPunct="1">
              <a:lnSpc>
                <a:spcPct val="80000"/>
              </a:lnSpc>
              <a:buFontTx/>
              <a:buNone/>
            </a:pPr>
            <a:endParaRPr lang="tr-TR" sz="2000" dirty="0" smtClean="0"/>
          </a:p>
          <a:p>
            <a:pPr marL="174625" indent="-174625" eaLnBrk="1" hangingPunct="1">
              <a:lnSpc>
                <a:spcPct val="80000"/>
              </a:lnSpc>
            </a:pPr>
            <a:r>
              <a:rPr lang="tr-TR" sz="2000" b="1" dirty="0" smtClean="0"/>
              <a:t>A Tipi:</a:t>
            </a:r>
            <a:r>
              <a:rPr lang="tr-TR" sz="2000" dirty="0" smtClean="0"/>
              <a:t> Kaynama sıcaklığı 65 </a:t>
            </a:r>
            <a:r>
              <a:rPr lang="tr-TR" sz="2000" baseline="30000" dirty="0" err="1" smtClean="0"/>
              <a:t>o</a:t>
            </a:r>
            <a:r>
              <a:rPr lang="tr-TR" sz="2000" dirty="0" err="1" smtClean="0"/>
              <a:t>C’den</a:t>
            </a:r>
            <a:r>
              <a:rPr lang="tr-TR" sz="2000" dirty="0" smtClean="0"/>
              <a:t> yüksek bazı organik gaz ve buharlara karşı </a:t>
            </a:r>
            <a:r>
              <a:rPr lang="tr-TR" sz="2000" b="1" dirty="0" smtClean="0"/>
              <a:t>(Kahverengi)</a:t>
            </a:r>
          </a:p>
          <a:p>
            <a:pPr marL="174625" indent="-174625" eaLnBrk="1" hangingPunct="1">
              <a:lnSpc>
                <a:spcPct val="80000"/>
              </a:lnSpc>
            </a:pPr>
            <a:endParaRPr lang="tr-TR" sz="2000" dirty="0" smtClean="0"/>
          </a:p>
          <a:p>
            <a:pPr marL="174625" indent="-174625" eaLnBrk="1" hangingPunct="1">
              <a:lnSpc>
                <a:spcPct val="80000"/>
              </a:lnSpc>
            </a:pPr>
            <a:r>
              <a:rPr lang="tr-TR" sz="2000" b="1" dirty="0" smtClean="0"/>
              <a:t>B Tipi:</a:t>
            </a:r>
            <a:r>
              <a:rPr lang="tr-TR" sz="2000" dirty="0" smtClean="0"/>
              <a:t> İnorganik gaz ve buharlara karşı (CO hariç). </a:t>
            </a:r>
            <a:r>
              <a:rPr lang="tr-TR" sz="2000" b="1" dirty="0" smtClean="0"/>
              <a:t>(Gri)</a:t>
            </a:r>
          </a:p>
          <a:p>
            <a:pPr marL="174625" indent="-174625" eaLnBrk="1" hangingPunct="1">
              <a:lnSpc>
                <a:spcPct val="80000"/>
              </a:lnSpc>
            </a:pPr>
            <a:endParaRPr lang="tr-TR" sz="2000" dirty="0" smtClean="0"/>
          </a:p>
          <a:p>
            <a:pPr marL="174625" indent="-174625" eaLnBrk="1" hangingPunct="1">
              <a:lnSpc>
                <a:spcPct val="80000"/>
              </a:lnSpc>
            </a:pPr>
            <a:r>
              <a:rPr lang="tr-TR" sz="2000" b="1" dirty="0" smtClean="0"/>
              <a:t>E Tipi: </a:t>
            </a:r>
            <a:r>
              <a:rPr lang="tr-TR" sz="2000" dirty="0" smtClean="0"/>
              <a:t> Sülfür dioksit ve diğer asitli gaz ve buharlara karşı </a:t>
            </a:r>
            <a:r>
              <a:rPr lang="tr-TR" sz="2000" b="1" dirty="0" smtClean="0"/>
              <a:t>(Sarı)</a:t>
            </a:r>
          </a:p>
          <a:p>
            <a:pPr marL="174625" indent="-174625" eaLnBrk="1" hangingPunct="1">
              <a:lnSpc>
                <a:spcPct val="80000"/>
              </a:lnSpc>
            </a:pPr>
            <a:endParaRPr lang="tr-TR" sz="2000" dirty="0" smtClean="0"/>
          </a:p>
          <a:p>
            <a:pPr marL="174625" indent="-174625" eaLnBrk="1" hangingPunct="1">
              <a:lnSpc>
                <a:spcPct val="80000"/>
              </a:lnSpc>
            </a:pPr>
            <a:r>
              <a:rPr lang="tr-TR" sz="2000" b="1" dirty="0" smtClean="0"/>
              <a:t>K Tipi:</a:t>
            </a:r>
            <a:r>
              <a:rPr lang="tr-TR" sz="2000" dirty="0" smtClean="0"/>
              <a:t> Amonyak ve amonyak türevlerine karşı </a:t>
            </a:r>
            <a:r>
              <a:rPr lang="tr-TR" sz="2000" b="1" dirty="0" smtClean="0"/>
              <a:t>(Yeşil)</a:t>
            </a:r>
          </a:p>
          <a:p>
            <a:pPr eaLnBrk="1" hangingPunct="1">
              <a:lnSpc>
                <a:spcPct val="80000"/>
              </a:lnSpc>
            </a:pPr>
            <a:endParaRPr lang="tr-TR" sz="2000" dirty="0" smtClean="0"/>
          </a:p>
        </p:txBody>
      </p:sp>
      <p:sp>
        <p:nvSpPr>
          <p:cNvPr id="34822" name="5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D6D527D-1DCA-449C-886B-DC991A7C4AEA}" type="slidenum">
              <a:rPr lang="tr-TR" smtClean="0"/>
              <a:pPr eaLnBrk="1" hangingPunct="1"/>
              <a:t>40</a:t>
            </a:fld>
            <a:endParaRPr lang="tr-TR" smtClean="0"/>
          </a:p>
        </p:txBody>
      </p:sp>
      <p:pic>
        <p:nvPicPr>
          <p:cNvPr id="34820" name="Picture 4" descr="3MFilt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164288" y="3069845"/>
            <a:ext cx="1440830" cy="1440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1" name="Picture 5" descr="3M6800"/>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092280" y="980728"/>
            <a:ext cx="1584845" cy="1584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3738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Başlık"/>
          <p:cNvSpPr>
            <a:spLocks noGrp="1"/>
          </p:cNvSpPr>
          <p:nvPr>
            <p:ph type="title"/>
          </p:nvPr>
        </p:nvSpPr>
        <p:spPr>
          <a:xfrm>
            <a:off x="457200" y="-27384"/>
            <a:ext cx="8229600" cy="1143000"/>
          </a:xfrm>
        </p:spPr>
        <p:txBody>
          <a:bodyPr/>
          <a:lstStyle/>
          <a:p>
            <a:pPr eaLnBrk="1" hangingPunct="1"/>
            <a:r>
              <a:rPr lang="tr-TR" sz="4000" dirty="0" smtClean="0"/>
              <a:t>Diğer Solunum </a:t>
            </a:r>
            <a:r>
              <a:rPr lang="tr-TR" sz="4000" dirty="0"/>
              <a:t>Sistemi Koruyucuları</a:t>
            </a:r>
          </a:p>
        </p:txBody>
      </p:sp>
      <p:sp>
        <p:nvSpPr>
          <p:cNvPr id="35843" name="2 İçerik Yer Tutucusu"/>
          <p:cNvSpPr>
            <a:spLocks noGrp="1"/>
          </p:cNvSpPr>
          <p:nvPr>
            <p:ph idx="1"/>
          </p:nvPr>
        </p:nvSpPr>
        <p:spPr>
          <a:xfrm>
            <a:off x="457200" y="1600201"/>
            <a:ext cx="8229600" cy="2188840"/>
          </a:xfrm>
        </p:spPr>
        <p:txBody>
          <a:bodyPr/>
          <a:lstStyle/>
          <a:p>
            <a:r>
              <a:rPr lang="tr-TR" sz="2000" dirty="0" smtClean="0"/>
              <a:t>Tüple temiz hava beslemeli solunum cihazları: </a:t>
            </a:r>
          </a:p>
          <a:p>
            <a:pPr lvl="1"/>
            <a:r>
              <a:rPr lang="tr-TR" sz="2000" dirty="0" smtClean="0"/>
              <a:t>Kısa süreli acil müdahale</a:t>
            </a:r>
          </a:p>
          <a:p>
            <a:endParaRPr lang="tr-TR" sz="2000" dirty="0" smtClean="0"/>
          </a:p>
          <a:p>
            <a:r>
              <a:rPr lang="tr-TR" sz="2000" dirty="0" smtClean="0"/>
              <a:t>Hortumla temiz hava beslemeli: </a:t>
            </a:r>
          </a:p>
          <a:p>
            <a:pPr lvl="1"/>
            <a:r>
              <a:rPr lang="tr-TR" sz="2000" dirty="0" smtClean="0"/>
              <a:t>Kapalı alanda uzun süreli çalışma</a:t>
            </a:r>
          </a:p>
          <a:p>
            <a:pPr marL="457200" lvl="1" indent="0">
              <a:buNone/>
            </a:pPr>
            <a:endParaRPr lang="tr-TR" sz="1600" dirty="0"/>
          </a:p>
        </p:txBody>
      </p:sp>
      <p:sp>
        <p:nvSpPr>
          <p:cNvPr id="3584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6A0C86-43C2-41B9-8797-FC7FA07C3447}" type="slidenum">
              <a:rPr lang="tr-TR" smtClean="0"/>
              <a:pPr eaLnBrk="1" hangingPunct="1"/>
              <a:t>41</a:t>
            </a:fld>
            <a:endParaRPr lang="tr-TR" smtClean="0"/>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9424" y="4005064"/>
            <a:ext cx="1676400" cy="20193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627784" y="3861048"/>
            <a:ext cx="1943100" cy="20193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4208" y="1751239"/>
            <a:ext cx="1590675" cy="16668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087090" y="3714640"/>
            <a:ext cx="2143125" cy="21431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810190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5- El </a:t>
            </a:r>
            <a:r>
              <a:rPr lang="tr-TR" sz="4000" dirty="0"/>
              <a:t>ve Kol Koruyucular</a:t>
            </a:r>
          </a:p>
        </p:txBody>
      </p:sp>
      <p:sp>
        <p:nvSpPr>
          <p:cNvPr id="36867" name="Rectangle 3"/>
          <p:cNvSpPr>
            <a:spLocks noGrp="1" noChangeArrowheads="1"/>
          </p:cNvSpPr>
          <p:nvPr>
            <p:ph idx="1"/>
          </p:nvPr>
        </p:nvSpPr>
        <p:spPr/>
        <p:txBody>
          <a:bodyPr/>
          <a:lstStyle/>
          <a:p>
            <a:pPr eaLnBrk="1" hangingPunct="1">
              <a:lnSpc>
                <a:spcPct val="80000"/>
              </a:lnSpc>
              <a:buFont typeface="Wingdings" pitchFamily="2" charset="2"/>
              <a:buNone/>
            </a:pPr>
            <a:r>
              <a:rPr lang="tr-TR" sz="2000" b="1" dirty="0" smtClean="0"/>
              <a:t>Elleri etkileyen en önemli tehlike kaynakları:</a:t>
            </a:r>
          </a:p>
          <a:p>
            <a:pPr eaLnBrk="1" hangingPunct="1">
              <a:lnSpc>
                <a:spcPct val="80000"/>
              </a:lnSpc>
              <a:buFont typeface="Wingdings" pitchFamily="2" charset="2"/>
              <a:buChar char="Ø"/>
            </a:pPr>
            <a:endParaRPr lang="tr-TR" sz="2000" b="1" dirty="0" smtClean="0"/>
          </a:p>
          <a:p>
            <a:pPr eaLnBrk="1" hangingPunct="1">
              <a:lnSpc>
                <a:spcPct val="150000"/>
              </a:lnSpc>
              <a:buFont typeface="Wingdings" pitchFamily="2" charset="2"/>
              <a:buChar char="Ø"/>
            </a:pPr>
            <a:r>
              <a:rPr lang="tr-TR" sz="2000" dirty="0" smtClean="0"/>
              <a:t>Keskin kenarlı aletler,</a:t>
            </a:r>
          </a:p>
          <a:p>
            <a:pPr eaLnBrk="1" hangingPunct="1">
              <a:lnSpc>
                <a:spcPct val="150000"/>
              </a:lnSpc>
              <a:buFont typeface="Wingdings" pitchFamily="2" charset="2"/>
              <a:buChar char="Ø"/>
            </a:pPr>
            <a:r>
              <a:rPr lang="tr-TR" sz="2000" dirty="0" smtClean="0"/>
              <a:t>Zımba, tornavida, çivi ve keski</a:t>
            </a:r>
          </a:p>
          <a:p>
            <a:pPr eaLnBrk="1" hangingPunct="1">
              <a:lnSpc>
                <a:spcPct val="150000"/>
              </a:lnSpc>
              <a:buFont typeface="Wingdings" pitchFamily="2" charset="2"/>
              <a:buChar char="Ø"/>
            </a:pPr>
            <a:r>
              <a:rPr lang="tr-TR" sz="2000" dirty="0" smtClean="0"/>
              <a:t>Makinelerde sıkışma</a:t>
            </a:r>
          </a:p>
          <a:p>
            <a:pPr eaLnBrk="1" hangingPunct="1">
              <a:lnSpc>
                <a:spcPct val="150000"/>
              </a:lnSpc>
              <a:buFont typeface="Wingdings" pitchFamily="2" charset="2"/>
              <a:buChar char="Ø"/>
            </a:pPr>
            <a:r>
              <a:rPr lang="tr-TR" sz="2000" dirty="0" smtClean="0"/>
              <a:t>Aşırı sıcak,</a:t>
            </a:r>
          </a:p>
          <a:p>
            <a:pPr eaLnBrk="1" hangingPunct="1">
              <a:lnSpc>
                <a:spcPct val="150000"/>
              </a:lnSpc>
              <a:buFont typeface="Wingdings" pitchFamily="2" charset="2"/>
              <a:buChar char="Ø"/>
            </a:pPr>
            <a:r>
              <a:rPr lang="tr-TR" sz="2000" dirty="0" smtClean="0"/>
              <a:t>Kimyasallar,</a:t>
            </a:r>
          </a:p>
          <a:p>
            <a:pPr eaLnBrk="1" hangingPunct="1">
              <a:lnSpc>
                <a:spcPct val="150000"/>
              </a:lnSpc>
              <a:buFont typeface="Wingdings" pitchFamily="2" charset="2"/>
              <a:buChar char="Ø"/>
            </a:pPr>
            <a:r>
              <a:rPr lang="tr-TR" sz="2000" dirty="0" smtClean="0">
                <a:solidFill>
                  <a:srgbClr val="FF0000"/>
                </a:solidFill>
              </a:rPr>
              <a:t>Elektrikle temas</a:t>
            </a:r>
          </a:p>
          <a:p>
            <a:pPr eaLnBrk="1" hangingPunct="1">
              <a:lnSpc>
                <a:spcPct val="150000"/>
              </a:lnSpc>
              <a:buFont typeface="Wingdings" pitchFamily="2" charset="2"/>
              <a:buChar char="Ø"/>
            </a:pPr>
            <a:r>
              <a:rPr lang="tr-TR" sz="2000" dirty="0" smtClean="0"/>
              <a:t>…</a:t>
            </a:r>
          </a:p>
        </p:txBody>
      </p:sp>
      <p:sp>
        <p:nvSpPr>
          <p:cNvPr id="36868"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7541D0F-F944-46E1-B159-76A77D66460D}" type="slidenum">
              <a:rPr lang="tr-TR" smtClean="0"/>
              <a:pPr eaLnBrk="1" hangingPunct="1"/>
              <a:t>42</a:t>
            </a:fld>
            <a:endParaRPr lang="tr-TR" smtClean="0"/>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67602" y="1700808"/>
            <a:ext cx="1472952" cy="147295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79117" y="3456806"/>
            <a:ext cx="1384548" cy="138454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300192" y="4149080"/>
            <a:ext cx="1440362" cy="144036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059832" y="4880586"/>
            <a:ext cx="1785093" cy="156666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7596336" y="3173760"/>
            <a:ext cx="1309688" cy="87153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180914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a:t>İşe Uygun Eldiven Kullanımı</a:t>
            </a:r>
          </a:p>
        </p:txBody>
      </p:sp>
      <p:sp>
        <p:nvSpPr>
          <p:cNvPr id="6155" name="Rectangle 3"/>
          <p:cNvSpPr>
            <a:spLocks noGrp="1" noChangeArrowheads="1"/>
          </p:cNvSpPr>
          <p:nvPr>
            <p:ph idx="1"/>
          </p:nvPr>
        </p:nvSpPr>
        <p:spPr>
          <a:xfrm>
            <a:off x="457200" y="1600200"/>
            <a:ext cx="8229600" cy="3341688"/>
          </a:xfrm>
        </p:spPr>
        <p:txBody>
          <a:bodyPr/>
          <a:lstStyle/>
          <a:p>
            <a:pPr marL="892175" lvl="3" indent="-446088" eaLnBrk="1" hangingPunct="1">
              <a:lnSpc>
                <a:spcPct val="130000"/>
              </a:lnSpc>
              <a:buFont typeface="Wingdings" pitchFamily="2" charset="2"/>
              <a:buChar char="Ø"/>
            </a:pPr>
            <a:r>
              <a:rPr lang="tr-TR" dirty="0" smtClean="0"/>
              <a:t>Kimyasallar için vinil eldiven, </a:t>
            </a:r>
          </a:p>
          <a:p>
            <a:pPr marL="892175" lvl="3" indent="-446088" eaLnBrk="1" hangingPunct="1">
              <a:lnSpc>
                <a:spcPct val="130000"/>
              </a:lnSpc>
              <a:buFont typeface="Wingdings" pitchFamily="2" charset="2"/>
              <a:buChar char="Ø"/>
            </a:pPr>
            <a:r>
              <a:rPr lang="tr-TR" dirty="0" smtClean="0"/>
              <a:t>Elektrik işi için elektrik yalıtım özelliği bulunan eldivenler</a:t>
            </a:r>
            <a:r>
              <a:rPr lang="tr-TR" i="1" dirty="0" smtClean="0"/>
              <a:t>,</a:t>
            </a:r>
            <a:endParaRPr lang="tr-TR" dirty="0" smtClean="0"/>
          </a:p>
          <a:p>
            <a:pPr marL="892175" lvl="3" indent="-446088" eaLnBrk="1" hangingPunct="1">
              <a:lnSpc>
                <a:spcPct val="130000"/>
              </a:lnSpc>
              <a:buFont typeface="Wingdings" pitchFamily="2" charset="2"/>
              <a:buChar char="Ø"/>
            </a:pPr>
            <a:r>
              <a:rPr lang="tr-TR" dirty="0" smtClean="0"/>
              <a:t>Mekanik işler için kesilme, delinme, yırtılma direnci olan eldivenler,</a:t>
            </a:r>
          </a:p>
          <a:p>
            <a:pPr marL="892175" lvl="3" indent="-446088" eaLnBrk="1" hangingPunct="1">
              <a:lnSpc>
                <a:spcPct val="130000"/>
              </a:lnSpc>
              <a:buFont typeface="Wingdings" pitchFamily="2" charset="2"/>
              <a:buChar char="Ø"/>
            </a:pPr>
            <a:r>
              <a:rPr lang="tr-TR" dirty="0" smtClean="0"/>
              <a:t>Yüksek sıcaklık için ısıya dayanıklı eldivenler kullanılmalıdır. </a:t>
            </a:r>
          </a:p>
          <a:p>
            <a:pPr marL="892175" lvl="3" indent="-446088" eaLnBrk="1" hangingPunct="1">
              <a:lnSpc>
                <a:spcPct val="130000"/>
              </a:lnSpc>
              <a:buFont typeface="Wingdings" pitchFamily="2" charset="2"/>
              <a:buChar char="Ø"/>
            </a:pPr>
            <a:r>
              <a:rPr lang="tr-TR" dirty="0" smtClean="0"/>
              <a:t>…</a:t>
            </a:r>
          </a:p>
          <a:p>
            <a:pPr marL="2122488" lvl="4" eaLnBrk="1" hangingPunct="1"/>
            <a:endParaRPr lang="tr-TR" dirty="0" smtClean="0"/>
          </a:p>
        </p:txBody>
      </p:sp>
      <p:sp>
        <p:nvSpPr>
          <p:cNvPr id="6156" name="11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D91F714-1EC9-462A-AFCF-B511E32D208E}" type="slidenum">
              <a:rPr lang="tr-TR" smtClean="0"/>
              <a:pPr eaLnBrk="1" hangingPunct="1"/>
              <a:t>43</a:t>
            </a:fld>
            <a:endParaRPr lang="tr-TR" smtClean="0"/>
          </a:p>
        </p:txBody>
      </p:sp>
      <p:grpSp>
        <p:nvGrpSpPr>
          <p:cNvPr id="2" name="Grup 1"/>
          <p:cNvGrpSpPr/>
          <p:nvPr/>
        </p:nvGrpSpPr>
        <p:grpSpPr>
          <a:xfrm>
            <a:off x="323528" y="4564732"/>
            <a:ext cx="7505700" cy="952500"/>
            <a:chOff x="954088" y="5140325"/>
            <a:chExt cx="7505700" cy="952500"/>
          </a:xfrm>
        </p:grpSpPr>
        <p:graphicFrame>
          <p:nvGraphicFramePr>
            <p:cNvPr id="6146" name="Object 12"/>
            <p:cNvGraphicFramePr>
              <a:graphicFrameLocks noChangeAspect="1"/>
            </p:cNvGraphicFramePr>
            <p:nvPr>
              <p:extLst>
                <p:ext uri="{D42A27DB-BD31-4B8C-83A1-F6EECF244321}">
                  <p14:modId xmlns:p14="http://schemas.microsoft.com/office/powerpoint/2010/main" xmlns="" val="3642366988"/>
                </p:ext>
              </p:extLst>
            </p:nvPr>
          </p:nvGraphicFramePr>
          <p:xfrm>
            <a:off x="7507288" y="5140325"/>
            <a:ext cx="952500" cy="942975"/>
          </p:xfrm>
          <a:graphic>
            <a:graphicData uri="http://schemas.openxmlformats.org/presentationml/2006/ole">
              <p:oleObj spid="_x0000_s6378" name="Photo Editor Photo" r:id="rId3" imgW="952633" imgH="942857" progId="">
                <p:embed/>
              </p:oleObj>
            </a:graphicData>
          </a:graphic>
        </p:graphicFrame>
        <p:graphicFrame>
          <p:nvGraphicFramePr>
            <p:cNvPr id="6147" name="Object 11"/>
            <p:cNvGraphicFramePr>
              <a:graphicFrameLocks noChangeAspect="1"/>
            </p:cNvGraphicFramePr>
            <p:nvPr>
              <p:extLst>
                <p:ext uri="{D42A27DB-BD31-4B8C-83A1-F6EECF244321}">
                  <p14:modId xmlns:p14="http://schemas.microsoft.com/office/powerpoint/2010/main" xmlns="" val="1784789365"/>
                </p:ext>
              </p:extLst>
            </p:nvPr>
          </p:nvGraphicFramePr>
          <p:xfrm>
            <a:off x="6570663" y="5140325"/>
            <a:ext cx="952500" cy="952500"/>
          </p:xfrm>
          <a:graphic>
            <a:graphicData uri="http://schemas.openxmlformats.org/presentationml/2006/ole">
              <p:oleObj spid="_x0000_s6379" name="Photo Editor Photo" r:id="rId4" imgW="952633" imgH="952633" progId="">
                <p:embed/>
              </p:oleObj>
            </a:graphicData>
          </a:graphic>
        </p:graphicFrame>
        <p:graphicFrame>
          <p:nvGraphicFramePr>
            <p:cNvPr id="6148" name="Object 10"/>
            <p:cNvGraphicFramePr>
              <a:graphicFrameLocks noChangeAspect="1"/>
            </p:cNvGraphicFramePr>
            <p:nvPr>
              <p:extLst>
                <p:ext uri="{D42A27DB-BD31-4B8C-83A1-F6EECF244321}">
                  <p14:modId xmlns:p14="http://schemas.microsoft.com/office/powerpoint/2010/main" xmlns="" val="1950332432"/>
                </p:ext>
              </p:extLst>
            </p:nvPr>
          </p:nvGraphicFramePr>
          <p:xfrm>
            <a:off x="5635625" y="5140325"/>
            <a:ext cx="952500" cy="936625"/>
          </p:xfrm>
          <a:graphic>
            <a:graphicData uri="http://schemas.openxmlformats.org/presentationml/2006/ole">
              <p:oleObj spid="_x0000_s6380" name="Photo Editor Photo" r:id="rId5" imgW="952633" imgH="961905" progId="">
                <p:embed/>
              </p:oleObj>
            </a:graphicData>
          </a:graphic>
        </p:graphicFrame>
        <p:graphicFrame>
          <p:nvGraphicFramePr>
            <p:cNvPr id="6149" name="Object 9"/>
            <p:cNvGraphicFramePr>
              <a:graphicFrameLocks noChangeAspect="1"/>
            </p:cNvGraphicFramePr>
            <p:nvPr>
              <p:extLst>
                <p:ext uri="{D42A27DB-BD31-4B8C-83A1-F6EECF244321}">
                  <p14:modId xmlns:p14="http://schemas.microsoft.com/office/powerpoint/2010/main" xmlns="" val="986971301"/>
                </p:ext>
              </p:extLst>
            </p:nvPr>
          </p:nvGraphicFramePr>
          <p:xfrm>
            <a:off x="4699000" y="5140325"/>
            <a:ext cx="952500" cy="942975"/>
          </p:xfrm>
          <a:graphic>
            <a:graphicData uri="http://schemas.openxmlformats.org/presentationml/2006/ole">
              <p:oleObj spid="_x0000_s6381" name="Photo Editor Photo" r:id="rId6" imgW="952633" imgH="942857" progId="">
                <p:embed/>
              </p:oleObj>
            </a:graphicData>
          </a:graphic>
        </p:graphicFrame>
        <p:graphicFrame>
          <p:nvGraphicFramePr>
            <p:cNvPr id="6150" name="Object 8"/>
            <p:cNvGraphicFramePr>
              <a:graphicFrameLocks noChangeAspect="1"/>
            </p:cNvGraphicFramePr>
            <p:nvPr>
              <p:extLst>
                <p:ext uri="{D42A27DB-BD31-4B8C-83A1-F6EECF244321}">
                  <p14:modId xmlns:p14="http://schemas.microsoft.com/office/powerpoint/2010/main" xmlns="" val="2324360643"/>
                </p:ext>
              </p:extLst>
            </p:nvPr>
          </p:nvGraphicFramePr>
          <p:xfrm>
            <a:off x="3762375" y="5140325"/>
            <a:ext cx="952500" cy="952500"/>
          </p:xfrm>
          <a:graphic>
            <a:graphicData uri="http://schemas.openxmlformats.org/presentationml/2006/ole">
              <p:oleObj spid="_x0000_s6382" name="Photo Editor Photo" r:id="rId7" imgW="952633" imgH="952633" progId="">
                <p:embed/>
              </p:oleObj>
            </a:graphicData>
          </a:graphic>
        </p:graphicFrame>
        <p:graphicFrame>
          <p:nvGraphicFramePr>
            <p:cNvPr id="6151" name="Object 7"/>
            <p:cNvGraphicFramePr>
              <a:graphicFrameLocks noChangeAspect="1"/>
            </p:cNvGraphicFramePr>
            <p:nvPr>
              <p:extLst>
                <p:ext uri="{D42A27DB-BD31-4B8C-83A1-F6EECF244321}">
                  <p14:modId xmlns:p14="http://schemas.microsoft.com/office/powerpoint/2010/main" xmlns="" val="1208564438"/>
                </p:ext>
              </p:extLst>
            </p:nvPr>
          </p:nvGraphicFramePr>
          <p:xfrm>
            <a:off x="2827338" y="5140325"/>
            <a:ext cx="952500" cy="942975"/>
          </p:xfrm>
          <a:graphic>
            <a:graphicData uri="http://schemas.openxmlformats.org/presentationml/2006/ole">
              <p:oleObj spid="_x0000_s6383" name="Photo Editor Photo" r:id="rId8" imgW="952633" imgH="942857" progId="">
                <p:embed/>
              </p:oleObj>
            </a:graphicData>
          </a:graphic>
        </p:graphicFrame>
        <p:graphicFrame>
          <p:nvGraphicFramePr>
            <p:cNvPr id="6152" name="Object 5"/>
            <p:cNvGraphicFramePr>
              <a:graphicFrameLocks noChangeAspect="1"/>
            </p:cNvGraphicFramePr>
            <p:nvPr>
              <p:extLst>
                <p:ext uri="{D42A27DB-BD31-4B8C-83A1-F6EECF244321}">
                  <p14:modId xmlns:p14="http://schemas.microsoft.com/office/powerpoint/2010/main" xmlns="" val="1817782002"/>
                </p:ext>
              </p:extLst>
            </p:nvPr>
          </p:nvGraphicFramePr>
          <p:xfrm>
            <a:off x="954088" y="5140325"/>
            <a:ext cx="952500" cy="936625"/>
          </p:xfrm>
          <a:graphic>
            <a:graphicData uri="http://schemas.openxmlformats.org/presentationml/2006/ole">
              <p:oleObj spid="_x0000_s6384" name="Photo Editor Photo" r:id="rId9" imgW="952633" imgH="961905" progId="">
                <p:embed/>
              </p:oleObj>
            </a:graphicData>
          </a:graphic>
        </p:graphicFrame>
        <p:graphicFrame>
          <p:nvGraphicFramePr>
            <p:cNvPr id="6153" name="Object 6"/>
            <p:cNvGraphicFramePr>
              <a:graphicFrameLocks noChangeAspect="1"/>
            </p:cNvGraphicFramePr>
            <p:nvPr>
              <p:extLst>
                <p:ext uri="{D42A27DB-BD31-4B8C-83A1-F6EECF244321}">
                  <p14:modId xmlns:p14="http://schemas.microsoft.com/office/powerpoint/2010/main" xmlns="" val="3955512336"/>
                </p:ext>
              </p:extLst>
            </p:nvPr>
          </p:nvGraphicFramePr>
          <p:xfrm>
            <a:off x="1890713" y="5140325"/>
            <a:ext cx="952500" cy="936625"/>
          </p:xfrm>
          <a:graphic>
            <a:graphicData uri="http://schemas.openxmlformats.org/presentationml/2006/ole">
              <p:oleObj spid="_x0000_s6385" name="Photo Editor Photo" r:id="rId10" imgW="952633" imgH="961905" progId="">
                <p:embed/>
              </p:oleObj>
            </a:graphicData>
          </a:graphic>
        </p:graphicFrame>
      </p:grpSp>
    </p:spTree>
    <p:extLst>
      <p:ext uri="{BB962C8B-B14F-4D97-AF65-F5344CB8AC3E}">
        <p14:creationId xmlns:p14="http://schemas.microsoft.com/office/powerpoint/2010/main" xmlns="" val="382815144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6- Ayak </a:t>
            </a:r>
            <a:r>
              <a:rPr lang="tr-TR" sz="4000" dirty="0"/>
              <a:t>ve Bacak Koruyucuları</a:t>
            </a:r>
          </a:p>
        </p:txBody>
      </p:sp>
      <p:sp>
        <p:nvSpPr>
          <p:cNvPr id="7174" name="Rectangle 3"/>
          <p:cNvSpPr>
            <a:spLocks noGrp="1" noChangeArrowheads="1"/>
          </p:cNvSpPr>
          <p:nvPr>
            <p:ph idx="1"/>
          </p:nvPr>
        </p:nvSpPr>
        <p:spPr>
          <a:xfrm>
            <a:off x="457200" y="1600200"/>
            <a:ext cx="8229600" cy="3700463"/>
          </a:xfrm>
        </p:spPr>
        <p:txBody>
          <a:bodyPr/>
          <a:lstStyle/>
          <a:p>
            <a:pPr eaLnBrk="1" hangingPunct="1"/>
            <a:r>
              <a:rPr lang="tr-TR" sz="2000" dirty="0" smtClean="0">
                <a:sym typeface="Wingdings" pitchFamily="2" charset="2"/>
              </a:rPr>
              <a:t>Çarpma, batma, ezilme</a:t>
            </a:r>
            <a:endParaRPr lang="tr-TR" sz="2000" dirty="0" smtClean="0"/>
          </a:p>
          <a:p>
            <a:pPr eaLnBrk="1" hangingPunct="1"/>
            <a:r>
              <a:rPr lang="tr-TR" sz="2000" dirty="0" smtClean="0"/>
              <a:t>Kimyasal madde dökülmesi, sıçraması</a:t>
            </a:r>
          </a:p>
          <a:p>
            <a:pPr eaLnBrk="1" hangingPunct="1"/>
            <a:r>
              <a:rPr lang="tr-TR" sz="2000" dirty="0" smtClean="0"/>
              <a:t>Kayma, takılma,                              </a:t>
            </a:r>
          </a:p>
          <a:p>
            <a:pPr eaLnBrk="1" hangingPunct="1"/>
            <a:r>
              <a:rPr lang="tr-TR" sz="2000" dirty="0" smtClean="0">
                <a:solidFill>
                  <a:srgbClr val="FF0000"/>
                </a:solidFill>
              </a:rPr>
              <a:t>Elektrik Çarpması</a:t>
            </a:r>
          </a:p>
          <a:p>
            <a:pPr eaLnBrk="1" hangingPunct="1"/>
            <a:r>
              <a:rPr lang="tr-TR" sz="2000" dirty="0" smtClean="0"/>
              <a:t>Aşırı sıcak, soğuk ve nem,</a:t>
            </a:r>
          </a:p>
          <a:p>
            <a:pPr eaLnBrk="1" hangingPunct="1"/>
            <a:r>
              <a:rPr lang="tr-TR" sz="2000" dirty="0" smtClean="0"/>
              <a:t>…                              </a:t>
            </a:r>
          </a:p>
        </p:txBody>
      </p:sp>
      <p:sp>
        <p:nvSpPr>
          <p:cNvPr id="7175" name="6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08B75-1ACA-4550-A263-D8ECCB2EB2C2}" type="slidenum">
              <a:rPr lang="tr-TR" smtClean="0"/>
              <a:pPr eaLnBrk="1" hangingPunct="1"/>
              <a:t>44</a:t>
            </a:fld>
            <a:endParaRPr lang="tr-TR" smtClean="0"/>
          </a:p>
        </p:txBody>
      </p:sp>
      <p:graphicFrame>
        <p:nvGraphicFramePr>
          <p:cNvPr id="7170" name="Object 5"/>
          <p:cNvGraphicFramePr>
            <a:graphicFrameLocks noChangeAspect="1"/>
          </p:cNvGraphicFramePr>
          <p:nvPr>
            <p:extLst>
              <p:ext uri="{D42A27DB-BD31-4B8C-83A1-F6EECF244321}">
                <p14:modId xmlns:p14="http://schemas.microsoft.com/office/powerpoint/2010/main" xmlns="" val="1786788535"/>
              </p:ext>
            </p:extLst>
          </p:nvPr>
        </p:nvGraphicFramePr>
        <p:xfrm>
          <a:off x="5907631" y="980728"/>
          <a:ext cx="1981200" cy="1476375"/>
        </p:xfrm>
        <a:graphic>
          <a:graphicData uri="http://schemas.openxmlformats.org/presentationml/2006/ole">
            <p:oleObj spid="_x0000_s7261" name="Photo Editor Photo" r:id="rId3" imgW="2400635" imgH="1781424" progId="">
              <p:embed/>
            </p:oleObj>
          </a:graphicData>
        </a:graphic>
      </p:graphicFrame>
      <p:graphicFrame>
        <p:nvGraphicFramePr>
          <p:cNvPr id="7171" name="Object 7"/>
          <p:cNvGraphicFramePr>
            <a:graphicFrameLocks noChangeAspect="1"/>
          </p:cNvGraphicFramePr>
          <p:nvPr>
            <p:extLst>
              <p:ext uri="{D42A27DB-BD31-4B8C-83A1-F6EECF244321}">
                <p14:modId xmlns:p14="http://schemas.microsoft.com/office/powerpoint/2010/main" xmlns="" val="1723985918"/>
              </p:ext>
            </p:extLst>
          </p:nvPr>
        </p:nvGraphicFramePr>
        <p:xfrm>
          <a:off x="1979712" y="5085184"/>
          <a:ext cx="1981200" cy="1312862"/>
        </p:xfrm>
        <a:graphic>
          <a:graphicData uri="http://schemas.openxmlformats.org/presentationml/2006/ole">
            <p:oleObj spid="_x0000_s7262" name="Photo Editor Photo" r:id="rId4" imgW="2352381" imgH="1762371" progId="">
              <p:embed/>
            </p:oleObj>
          </a:graphicData>
        </a:graphic>
      </p:graphicFrame>
      <p:graphicFrame>
        <p:nvGraphicFramePr>
          <p:cNvPr id="7172" name="Object 9"/>
          <p:cNvGraphicFramePr>
            <a:graphicFrameLocks noChangeAspect="1"/>
          </p:cNvGraphicFramePr>
          <p:nvPr>
            <p:extLst>
              <p:ext uri="{D42A27DB-BD31-4B8C-83A1-F6EECF244321}">
                <p14:modId xmlns:p14="http://schemas.microsoft.com/office/powerpoint/2010/main" xmlns="" val="3650627452"/>
              </p:ext>
            </p:extLst>
          </p:nvPr>
        </p:nvGraphicFramePr>
        <p:xfrm>
          <a:off x="3851920" y="2721984"/>
          <a:ext cx="1752600" cy="1398587"/>
        </p:xfrm>
        <a:graphic>
          <a:graphicData uri="http://schemas.openxmlformats.org/presentationml/2006/ole">
            <p:oleObj spid="_x0000_s7263" name="Photo Editor Photo" r:id="rId5" imgW="2381582" imgH="1886213" progId="">
              <p:embed/>
            </p:oleObj>
          </a:graphicData>
        </a:graphic>
      </p:graphicFrame>
      <p:pic>
        <p:nvPicPr>
          <p:cNvPr id="7206" name="Picture 3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660232" y="2852936"/>
            <a:ext cx="2192263" cy="126763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10" name="Picture 4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23528" y="3846793"/>
            <a:ext cx="1438076" cy="167392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11" name="Picture 4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283968" y="4293096"/>
            <a:ext cx="1623663" cy="188994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212" name="Picture 4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228184" y="4506903"/>
            <a:ext cx="1351747" cy="101381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6880151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a:t>Uygun İş Ayakkabısının Seçimi</a:t>
            </a:r>
          </a:p>
        </p:txBody>
      </p:sp>
      <p:sp>
        <p:nvSpPr>
          <p:cNvPr id="40963" name="Rectangle 3"/>
          <p:cNvSpPr>
            <a:spLocks noGrp="1" noChangeArrowheads="1"/>
          </p:cNvSpPr>
          <p:nvPr>
            <p:ph idx="1"/>
          </p:nvPr>
        </p:nvSpPr>
        <p:spPr>
          <a:xfrm>
            <a:off x="251520" y="1556793"/>
            <a:ext cx="8424936" cy="3600400"/>
          </a:xfrm>
        </p:spPr>
        <p:txBody>
          <a:bodyPr/>
          <a:lstStyle/>
          <a:p>
            <a:pPr marL="358775" lvl="1" indent="-271463" eaLnBrk="1" hangingPunct="1">
              <a:lnSpc>
                <a:spcPct val="80000"/>
              </a:lnSpc>
              <a:buFont typeface="Wingdings" pitchFamily="2" charset="2"/>
              <a:buChar char="§"/>
            </a:pPr>
            <a:r>
              <a:rPr lang="tr-TR" sz="2000" dirty="0" smtClean="0"/>
              <a:t>Çelik burun: Düşen cisimlere karşı</a:t>
            </a:r>
          </a:p>
          <a:p>
            <a:pPr marL="358775" lvl="1" indent="-271463" eaLnBrk="1" hangingPunct="1">
              <a:lnSpc>
                <a:spcPct val="80000"/>
              </a:lnSpc>
              <a:buFont typeface="Wingdings" pitchFamily="2" charset="2"/>
              <a:buChar char="§"/>
            </a:pPr>
            <a:endParaRPr lang="tr-TR" sz="2000" dirty="0" smtClean="0"/>
          </a:p>
          <a:p>
            <a:pPr marL="358775" lvl="1" indent="-271463" eaLnBrk="1" hangingPunct="1">
              <a:lnSpc>
                <a:spcPct val="80000"/>
              </a:lnSpc>
              <a:buFont typeface="Wingdings" pitchFamily="2" charset="2"/>
              <a:buChar char="§"/>
            </a:pPr>
            <a:r>
              <a:rPr lang="tr-TR" sz="2000" dirty="0" smtClean="0"/>
              <a:t>Tabanı desteklenmiş ayakkabılar (çelik tabanlı): Batmalara karşı</a:t>
            </a:r>
          </a:p>
          <a:p>
            <a:pPr marL="358775" lvl="1" indent="-271463" eaLnBrk="1" hangingPunct="1">
              <a:lnSpc>
                <a:spcPct val="80000"/>
              </a:lnSpc>
              <a:buFont typeface="Wingdings" pitchFamily="2" charset="2"/>
              <a:buChar char="§"/>
            </a:pPr>
            <a:endParaRPr lang="tr-TR" sz="2000" dirty="0" smtClean="0"/>
          </a:p>
          <a:p>
            <a:pPr marL="358775" lvl="1" indent="-271463" eaLnBrk="1" hangingPunct="1">
              <a:lnSpc>
                <a:spcPct val="80000"/>
              </a:lnSpc>
              <a:buFont typeface="Wingdings" pitchFamily="2" charset="2"/>
              <a:buChar char="§"/>
            </a:pPr>
            <a:r>
              <a:rPr lang="tr-TR" sz="2000" dirty="0" err="1" smtClean="0"/>
              <a:t>Latex</a:t>
            </a:r>
            <a:r>
              <a:rPr lang="tr-TR" sz="2000" dirty="0" smtClean="0"/>
              <a:t>/Lastik ayakkabılar: Kimyasal madde ve kaygan yüzey bulunan alanlarda </a:t>
            </a:r>
          </a:p>
          <a:p>
            <a:pPr marL="358775" lvl="1" indent="-271463" eaLnBrk="1" hangingPunct="1">
              <a:lnSpc>
                <a:spcPct val="80000"/>
              </a:lnSpc>
              <a:buFont typeface="Wingdings" pitchFamily="2" charset="2"/>
              <a:buChar char="§"/>
            </a:pPr>
            <a:endParaRPr lang="tr-TR" sz="2000" dirty="0" smtClean="0"/>
          </a:p>
          <a:p>
            <a:pPr marL="358775" lvl="1" indent="-271463" eaLnBrk="1" hangingPunct="1">
              <a:lnSpc>
                <a:spcPct val="80000"/>
              </a:lnSpc>
              <a:buFont typeface="Wingdings" pitchFamily="2" charset="2"/>
              <a:buChar char="§"/>
            </a:pPr>
            <a:r>
              <a:rPr lang="tr-TR" sz="2000" dirty="0" smtClean="0"/>
              <a:t>Elektrik dirençli ayakkabılar: Elektrikle çalışılan alanlarda</a:t>
            </a:r>
          </a:p>
          <a:p>
            <a:pPr marL="358775" lvl="1" indent="-271463" eaLnBrk="1" hangingPunct="1">
              <a:lnSpc>
                <a:spcPct val="80000"/>
              </a:lnSpc>
              <a:buFont typeface="Wingdings" pitchFamily="2" charset="2"/>
              <a:buChar char="§"/>
            </a:pPr>
            <a:endParaRPr lang="tr-TR" sz="2000" dirty="0" smtClean="0"/>
          </a:p>
          <a:p>
            <a:pPr marL="358775" lvl="1" indent="-271463" eaLnBrk="1" hangingPunct="1">
              <a:lnSpc>
                <a:spcPct val="80000"/>
              </a:lnSpc>
              <a:buFont typeface="Wingdings" pitchFamily="2" charset="2"/>
              <a:buChar char="§"/>
            </a:pPr>
            <a:r>
              <a:rPr lang="tr-TR" sz="2000" dirty="0" smtClean="0"/>
              <a:t>Anti-statik ayakkabılar: Parlayıcı ve patlayıcı ortamlarda </a:t>
            </a:r>
          </a:p>
        </p:txBody>
      </p:sp>
      <p:sp>
        <p:nvSpPr>
          <p:cNvPr id="4096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5C05760-4CD5-47F3-B3EE-C49C4D039CE7}" type="slidenum">
              <a:rPr lang="tr-TR" smtClean="0"/>
              <a:pPr eaLnBrk="1" hangingPunct="1"/>
              <a:t>45</a:t>
            </a:fld>
            <a:endParaRPr lang="tr-TR" smtClean="0"/>
          </a:p>
        </p:txBody>
      </p:sp>
    </p:spTree>
    <p:extLst>
      <p:ext uri="{BB962C8B-B14F-4D97-AF65-F5344CB8AC3E}">
        <p14:creationId xmlns:p14="http://schemas.microsoft.com/office/powerpoint/2010/main" xmlns="" val="33068816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ChangeArrowheads="1"/>
          </p:cNvSpPr>
          <p:nvPr>
            <p:ph idx="1"/>
          </p:nvPr>
        </p:nvSpPr>
        <p:spPr>
          <a:xfrm>
            <a:off x="1979613" y="990600"/>
            <a:ext cx="6994525" cy="4525963"/>
          </a:xfrm>
        </p:spPr>
        <p:txBody>
          <a:bodyPr/>
          <a:lstStyle/>
          <a:p>
            <a:pPr eaLnBrk="1" hangingPunct="1"/>
            <a:r>
              <a:rPr lang="tr-TR" dirty="0" smtClean="0"/>
              <a:t>Darbeye dayanıklı</a:t>
            </a:r>
          </a:p>
          <a:p>
            <a:pPr eaLnBrk="1" hangingPunct="1"/>
            <a:r>
              <a:rPr lang="tr-TR" dirty="0" smtClean="0"/>
              <a:t>Çelik ara taban</a:t>
            </a:r>
          </a:p>
          <a:p>
            <a:pPr eaLnBrk="1" hangingPunct="1"/>
            <a:r>
              <a:rPr lang="tr-TR" dirty="0" smtClean="0"/>
              <a:t>Anti-statik</a:t>
            </a:r>
          </a:p>
          <a:p>
            <a:pPr eaLnBrk="1" hangingPunct="1"/>
            <a:r>
              <a:rPr lang="tr-TR" dirty="0" smtClean="0"/>
              <a:t>Kaymaya dirençli taban</a:t>
            </a:r>
          </a:p>
          <a:p>
            <a:pPr eaLnBrk="1" hangingPunct="1"/>
            <a:r>
              <a:rPr lang="tr-TR" dirty="0" smtClean="0"/>
              <a:t>Aside dayanıklı taban</a:t>
            </a:r>
          </a:p>
          <a:p>
            <a:pPr eaLnBrk="1" hangingPunct="1"/>
            <a:r>
              <a:rPr lang="tr-TR" dirty="0" smtClean="0"/>
              <a:t>Suya ve rutubete dayanıklı taban</a:t>
            </a:r>
          </a:p>
          <a:p>
            <a:pPr eaLnBrk="1" hangingPunct="1"/>
            <a:r>
              <a:rPr lang="tr-TR" dirty="0" smtClean="0"/>
              <a:t>Isıya dayanıklı taban</a:t>
            </a:r>
          </a:p>
          <a:p>
            <a:pPr eaLnBrk="1" hangingPunct="1">
              <a:buFontTx/>
              <a:buNone/>
            </a:pPr>
            <a:endParaRPr lang="tr-TR" dirty="0" smtClean="0"/>
          </a:p>
          <a:p>
            <a:pPr eaLnBrk="1" hangingPunct="1"/>
            <a:endParaRPr lang="tr-TR" dirty="0" smtClean="0"/>
          </a:p>
        </p:txBody>
      </p:sp>
      <p:sp>
        <p:nvSpPr>
          <p:cNvPr id="41994" name="9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16DD7C-C84C-4220-A12D-D462221E4D02}" type="slidenum">
              <a:rPr lang="tr-TR" smtClean="0"/>
              <a:pPr eaLnBrk="1" hangingPunct="1"/>
              <a:t>46</a:t>
            </a:fld>
            <a:endParaRPr lang="tr-TR" smtClean="0"/>
          </a:p>
        </p:txBody>
      </p:sp>
      <p:pic>
        <p:nvPicPr>
          <p:cNvPr id="41987" name="Picture 5" descr="Darbeye Dayanıklı "/>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8888" y="874713"/>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8" name="Picture 7" descr="Çelik Ara Taban "/>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58888" y="1450975"/>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9" descr="Antistatik"/>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58888" y="2098675"/>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11" descr="Kaymaya Dirençli Taban "/>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58888" y="2747963"/>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1" name="Picture 13" descr="Asite Dayanıklı Taban "/>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258888" y="3395663"/>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2" name="Picture 15" descr="Su ve Rutubete Dayanıklı "/>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258888" y="4043363"/>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3" name="Picture 17" descr="Isıya Dayanıklı Taban "/>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258888" y="4691063"/>
            <a:ext cx="609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86460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7- Cilt Koruyucuları</a:t>
            </a:r>
            <a:endParaRPr lang="tr-TR" sz="4000" dirty="0"/>
          </a:p>
        </p:txBody>
      </p:sp>
      <p:sp>
        <p:nvSpPr>
          <p:cNvPr id="7174" name="Rectangle 3"/>
          <p:cNvSpPr>
            <a:spLocks noGrp="1" noChangeArrowheads="1"/>
          </p:cNvSpPr>
          <p:nvPr>
            <p:ph idx="1"/>
          </p:nvPr>
        </p:nvSpPr>
        <p:spPr>
          <a:xfrm>
            <a:off x="457200" y="1600201"/>
            <a:ext cx="4330824" cy="1324744"/>
          </a:xfrm>
        </p:spPr>
        <p:txBody>
          <a:bodyPr>
            <a:normAutofit lnSpcReduction="10000"/>
          </a:bodyPr>
          <a:lstStyle/>
          <a:p>
            <a:r>
              <a:rPr lang="tr-TR" sz="2000" dirty="0" smtClean="0"/>
              <a:t>Malzemenin </a:t>
            </a:r>
            <a:r>
              <a:rPr lang="tr-TR" sz="2000" dirty="0"/>
              <a:t>kaplanması </a:t>
            </a:r>
            <a:r>
              <a:rPr lang="tr-TR" sz="2000" dirty="0" smtClean="0"/>
              <a:t>veya temizlenmesi işleri</a:t>
            </a:r>
            <a:endParaRPr lang="tr-TR" sz="2000" dirty="0"/>
          </a:p>
          <a:p>
            <a:r>
              <a:rPr lang="tr-TR" sz="2000" dirty="0" smtClean="0"/>
              <a:t>Tabaklama </a:t>
            </a:r>
            <a:r>
              <a:rPr lang="tr-TR" sz="2000" dirty="0"/>
              <a:t>(dericilik) işleri</a:t>
            </a:r>
          </a:p>
          <a:p>
            <a:pPr eaLnBrk="1" hangingPunct="1"/>
            <a:r>
              <a:rPr lang="tr-TR" sz="2000" dirty="0" smtClean="0"/>
              <a:t>…                              </a:t>
            </a:r>
          </a:p>
        </p:txBody>
      </p:sp>
      <p:sp>
        <p:nvSpPr>
          <p:cNvPr id="7175" name="6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08B75-1ACA-4550-A263-D8ECCB2EB2C2}" type="slidenum">
              <a:rPr lang="tr-TR" smtClean="0"/>
              <a:pPr eaLnBrk="1" hangingPunct="1"/>
              <a:t>47</a:t>
            </a:fld>
            <a:endParaRPr lang="tr-TR" smtClean="0"/>
          </a:p>
        </p:txBody>
      </p:sp>
      <p:sp>
        <p:nvSpPr>
          <p:cNvPr id="8" name="Rectangle 3"/>
          <p:cNvSpPr txBox="1">
            <a:spLocks noChangeArrowheads="1"/>
          </p:cNvSpPr>
          <p:nvPr/>
        </p:nvSpPr>
        <p:spPr bwMode="auto">
          <a:xfrm>
            <a:off x="5004048" y="1528192"/>
            <a:ext cx="3024336" cy="13247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tr-TR" sz="2000" dirty="0" smtClean="0"/>
              <a:t>Koruyucu kremler </a:t>
            </a:r>
          </a:p>
          <a:p>
            <a:r>
              <a:rPr lang="tr-TR" sz="2000" dirty="0"/>
              <a:t>Koruyucu </a:t>
            </a:r>
            <a:r>
              <a:rPr lang="tr-TR" sz="2000" dirty="0" smtClean="0"/>
              <a:t>merhemler</a:t>
            </a:r>
          </a:p>
          <a:p>
            <a:r>
              <a:rPr lang="tr-TR" sz="2000" dirty="0" smtClean="0"/>
              <a:t>…</a:t>
            </a: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83568" y="4149080"/>
            <a:ext cx="1634314" cy="1087562"/>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07904" y="3672731"/>
            <a:ext cx="1619254" cy="204026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56176" y="3385457"/>
            <a:ext cx="1638300" cy="10953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9106712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8- Gövde ve Karın Koruyucular</a:t>
            </a:r>
            <a:endParaRPr lang="tr-TR" sz="4000" dirty="0"/>
          </a:p>
        </p:txBody>
      </p:sp>
      <p:sp>
        <p:nvSpPr>
          <p:cNvPr id="7174" name="Rectangle 3"/>
          <p:cNvSpPr>
            <a:spLocks noGrp="1" noChangeArrowheads="1"/>
          </p:cNvSpPr>
          <p:nvPr>
            <p:ph idx="1"/>
          </p:nvPr>
        </p:nvSpPr>
        <p:spPr>
          <a:xfrm>
            <a:off x="457200" y="1600200"/>
            <a:ext cx="8219256" cy="3268959"/>
          </a:xfrm>
        </p:spPr>
        <p:txBody>
          <a:bodyPr/>
          <a:lstStyle/>
          <a:p>
            <a:r>
              <a:rPr lang="tr-TR" sz="2000" dirty="0" smtClean="0"/>
              <a:t>Makinelerden </a:t>
            </a:r>
            <a:r>
              <a:rPr lang="tr-TR" sz="2000" dirty="0"/>
              <a:t>korunmak için kullanılan koruyucu yelek, ceket ve önlükler (delinme, kesilme, ergimiş metal sıçramalarına karşı)</a:t>
            </a:r>
          </a:p>
          <a:p>
            <a:r>
              <a:rPr lang="tr-TR" sz="2000" dirty="0" smtClean="0"/>
              <a:t>Kimyasallara </a:t>
            </a:r>
            <a:r>
              <a:rPr lang="tr-TR" sz="2000" dirty="0"/>
              <a:t>karşı kullanılan koruyucu yelek, ceket ve önlükler</a:t>
            </a:r>
          </a:p>
          <a:p>
            <a:r>
              <a:rPr lang="tr-TR" sz="2000" dirty="0" smtClean="0"/>
              <a:t>Cankurtaran </a:t>
            </a:r>
            <a:r>
              <a:rPr lang="tr-TR" sz="2000" dirty="0"/>
              <a:t>yelekleri</a:t>
            </a:r>
          </a:p>
          <a:p>
            <a:r>
              <a:rPr lang="tr-TR" sz="2000" dirty="0" smtClean="0"/>
              <a:t>Vücut </a:t>
            </a:r>
            <a:r>
              <a:rPr lang="tr-TR" sz="2000" dirty="0"/>
              <a:t>kuşakları / </a:t>
            </a:r>
            <a:r>
              <a:rPr lang="tr-TR" sz="2000" dirty="0" smtClean="0"/>
              <a:t>kemerleri</a:t>
            </a:r>
          </a:p>
          <a:p>
            <a:r>
              <a:rPr lang="tr-TR" sz="2000" dirty="0" smtClean="0"/>
              <a:t>…</a:t>
            </a:r>
            <a:endParaRPr lang="tr-TR" sz="2000" dirty="0"/>
          </a:p>
        </p:txBody>
      </p:sp>
      <p:sp>
        <p:nvSpPr>
          <p:cNvPr id="7175" name="6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08B75-1ACA-4550-A263-D8ECCB2EB2C2}" type="slidenum">
              <a:rPr lang="tr-TR" smtClean="0"/>
              <a:pPr eaLnBrk="1" hangingPunct="1"/>
              <a:t>48</a:t>
            </a:fld>
            <a:endParaRPr lang="tr-TR" smtClean="0"/>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60232" y="3140968"/>
            <a:ext cx="1957759" cy="13028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4048" y="4747912"/>
            <a:ext cx="1162050" cy="151447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176401" y="4415476"/>
            <a:ext cx="1351037" cy="135103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15616" y="4657810"/>
            <a:ext cx="1369302" cy="16946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37536847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8- Gövde ve Karın Koruyucular</a:t>
            </a:r>
            <a:endParaRPr lang="tr-TR" sz="4000" dirty="0"/>
          </a:p>
        </p:txBody>
      </p:sp>
      <p:sp>
        <p:nvSpPr>
          <p:cNvPr id="7174" name="Rectangle 3"/>
          <p:cNvSpPr>
            <a:spLocks noGrp="1" noChangeArrowheads="1"/>
          </p:cNvSpPr>
          <p:nvPr>
            <p:ph idx="1"/>
          </p:nvPr>
        </p:nvSpPr>
        <p:spPr>
          <a:xfrm>
            <a:off x="457200" y="1600200"/>
            <a:ext cx="8219256" cy="3268959"/>
          </a:xfrm>
        </p:spPr>
        <p:txBody>
          <a:bodyPr>
            <a:normAutofit fontScale="92500" lnSpcReduction="10000"/>
          </a:bodyPr>
          <a:lstStyle/>
          <a:p>
            <a:pPr marL="0" indent="0">
              <a:buNone/>
            </a:pPr>
            <a:r>
              <a:rPr lang="tr-TR" sz="2000" b="1" dirty="0"/>
              <a:t>Delinmeye dayanıklı önlükler</a:t>
            </a:r>
            <a:endParaRPr lang="tr-TR" sz="2000" dirty="0"/>
          </a:p>
          <a:p>
            <a:r>
              <a:rPr lang="tr-TR" sz="2000" dirty="0" smtClean="0"/>
              <a:t>Kesme </a:t>
            </a:r>
            <a:r>
              <a:rPr lang="tr-TR" sz="2000" dirty="0"/>
              <a:t>ve kemiklerinden ayırma işleri</a:t>
            </a:r>
          </a:p>
          <a:p>
            <a:r>
              <a:rPr lang="tr-TR" sz="2000" dirty="0" smtClean="0"/>
              <a:t>El </a:t>
            </a:r>
            <a:r>
              <a:rPr lang="tr-TR" sz="2000" dirty="0"/>
              <a:t>bıçaklarıyla yapılan ve bıçağın vücuda doğru çekilmesini gerektiren </a:t>
            </a:r>
            <a:r>
              <a:rPr lang="tr-TR" sz="2000" dirty="0" smtClean="0"/>
              <a:t>işler</a:t>
            </a:r>
          </a:p>
          <a:p>
            <a:r>
              <a:rPr lang="tr-TR" sz="2000" dirty="0" smtClean="0"/>
              <a:t>…</a:t>
            </a:r>
            <a:endParaRPr lang="tr-TR" sz="2000" dirty="0"/>
          </a:p>
          <a:p>
            <a:pPr marL="0" indent="0">
              <a:buNone/>
            </a:pPr>
            <a:endParaRPr lang="tr-TR" sz="2000" b="1" dirty="0" smtClean="0"/>
          </a:p>
          <a:p>
            <a:pPr marL="0" indent="0">
              <a:buNone/>
            </a:pPr>
            <a:r>
              <a:rPr lang="tr-TR" sz="2000" b="1" dirty="0" smtClean="0"/>
              <a:t>Deri </a:t>
            </a:r>
            <a:r>
              <a:rPr lang="tr-TR" sz="2000" b="1" dirty="0"/>
              <a:t>Önlükler</a:t>
            </a:r>
            <a:endParaRPr lang="tr-TR" sz="2000" dirty="0"/>
          </a:p>
          <a:p>
            <a:r>
              <a:rPr lang="tr-TR" sz="2000" dirty="0" smtClean="0"/>
              <a:t>Kaynak </a:t>
            </a:r>
            <a:r>
              <a:rPr lang="tr-TR" sz="2000" dirty="0"/>
              <a:t>işleri</a:t>
            </a:r>
          </a:p>
          <a:p>
            <a:r>
              <a:rPr lang="tr-TR" sz="2000" dirty="0" smtClean="0"/>
              <a:t>Sıcak </a:t>
            </a:r>
            <a:r>
              <a:rPr lang="tr-TR" sz="2000" dirty="0"/>
              <a:t>demircilik işleri</a:t>
            </a:r>
          </a:p>
          <a:p>
            <a:r>
              <a:rPr lang="tr-TR" sz="2000" dirty="0" smtClean="0"/>
              <a:t>Döküm işleri</a:t>
            </a:r>
          </a:p>
          <a:p>
            <a:pPr marL="0" indent="0">
              <a:buNone/>
            </a:pPr>
            <a:r>
              <a:rPr lang="tr-TR" sz="2000" dirty="0" smtClean="0"/>
              <a:t>…</a:t>
            </a:r>
            <a:endParaRPr lang="tr-TR" sz="2000" dirty="0"/>
          </a:p>
        </p:txBody>
      </p:sp>
      <p:sp>
        <p:nvSpPr>
          <p:cNvPr id="7175" name="6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08B75-1ACA-4550-A263-D8ECCB2EB2C2}" type="slidenum">
              <a:rPr lang="tr-TR" smtClean="0"/>
              <a:pPr eaLnBrk="1" hangingPunct="1"/>
              <a:t>49</a:t>
            </a:fld>
            <a:endParaRPr lang="tr-TR" smtClean="0"/>
          </a:p>
        </p:txBody>
      </p:sp>
      <p:pic>
        <p:nvPicPr>
          <p:cNvPr id="1638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5301208"/>
            <a:ext cx="1143000" cy="12573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00939" y="4173488"/>
            <a:ext cx="1870829" cy="140131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668344" y="980728"/>
            <a:ext cx="1096144" cy="109614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32240" y="2708920"/>
            <a:ext cx="2165226" cy="2165226"/>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21308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a:solidFill>
            <a:schemeClr val="accent2"/>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rPr>
              <a:t>Kişisel Koruyucu Donanımların İşyerlerinde </a:t>
            </a:r>
            <a:r>
              <a:rPr lang="tr-TR" sz="3600" dirty="0" smtClean="0">
                <a:solidFill>
                  <a:schemeClr val="bg1"/>
                </a:solidFill>
              </a:rPr>
              <a:t>Kullanılması</a:t>
            </a:r>
            <a:endParaRPr lang="tr-TR" sz="3600" dirty="0">
              <a:solidFill>
                <a:schemeClr val="bg1"/>
              </a:solidFill>
            </a:endParaRPr>
          </a:p>
        </p:txBody>
      </p:sp>
      <p:sp>
        <p:nvSpPr>
          <p:cNvPr id="12291" name="Rectangle 3"/>
          <p:cNvSpPr>
            <a:spLocks noGrp="1" noChangeArrowheads="1"/>
          </p:cNvSpPr>
          <p:nvPr>
            <p:ph idx="1"/>
          </p:nvPr>
        </p:nvSpPr>
        <p:spPr>
          <a:xfrm>
            <a:off x="457200" y="1600201"/>
            <a:ext cx="8229600" cy="2404864"/>
          </a:xfrm>
        </p:spPr>
        <p:txBody>
          <a:bodyPr>
            <a:normAutofit/>
          </a:bodyPr>
          <a:lstStyle/>
          <a:p>
            <a:pPr marL="0" indent="0" algn="just">
              <a:buNone/>
            </a:pPr>
            <a:endParaRPr lang="tr-TR" sz="1400" dirty="0" smtClean="0"/>
          </a:p>
          <a:p>
            <a:pPr marL="0" indent="0" algn="just">
              <a:buNone/>
            </a:pPr>
            <a:r>
              <a:rPr lang="tr-TR" sz="2000" dirty="0" smtClean="0"/>
              <a:t>Ayrıca</a:t>
            </a:r>
            <a:r>
              <a:rPr lang="tr-TR" sz="2000" dirty="0"/>
              <a:t>;</a:t>
            </a:r>
          </a:p>
          <a:p>
            <a:pPr marL="0" indent="0" algn="just">
              <a:buNone/>
            </a:pPr>
            <a:r>
              <a:rPr lang="tr-TR" sz="2000" dirty="0"/>
              <a:t>Tehlikeye maruz kalma süresince, sürekli olarak kullanılması veya giyilmesi amaçlanmasa da, farklı ve ilave bir dış cihazla birleştirilmesi için kişisel koruyucu donanım ile bağlantılı olarak piyasaya arz edilen herhangi bir sistem, kişisel koruyucu donanımın bütünleyici bir parçası olarak kabul edilir.</a:t>
            </a:r>
          </a:p>
          <a:p>
            <a:pPr marL="0" indent="0" algn="just" eaLnBrk="1" hangingPunct="1">
              <a:lnSpc>
                <a:spcPct val="90000"/>
              </a:lnSpc>
              <a:buNone/>
            </a:pPr>
            <a:endParaRPr lang="tr-TR" sz="2800" dirty="0" smtClean="0"/>
          </a:p>
        </p:txBody>
      </p:sp>
      <p:sp>
        <p:nvSpPr>
          <p:cNvPr id="1229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1A396-EB03-4C95-9173-5C83D1C49981}" type="slidenum">
              <a:rPr lang="tr-TR" smtClean="0"/>
              <a:pPr eaLnBrk="1" hangingPunct="1"/>
              <a:t>5</a:t>
            </a:fld>
            <a:endParaRPr lang="tr-TR" smtClean="0"/>
          </a:p>
        </p:txBody>
      </p:sp>
    </p:spTree>
    <p:extLst>
      <p:ext uri="{BB962C8B-B14F-4D97-AF65-F5344CB8AC3E}">
        <p14:creationId xmlns:p14="http://schemas.microsoft.com/office/powerpoint/2010/main" xmlns="" val="17910106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9- Vücut Koruyucular</a:t>
            </a:r>
            <a:endParaRPr lang="tr-TR" sz="4000" dirty="0"/>
          </a:p>
        </p:txBody>
      </p:sp>
      <p:sp>
        <p:nvSpPr>
          <p:cNvPr id="7174" name="Rectangle 3"/>
          <p:cNvSpPr>
            <a:spLocks noGrp="1" noChangeArrowheads="1"/>
          </p:cNvSpPr>
          <p:nvPr>
            <p:ph idx="1"/>
          </p:nvPr>
        </p:nvSpPr>
        <p:spPr>
          <a:xfrm>
            <a:off x="457200" y="1600200"/>
            <a:ext cx="8219256" cy="4421088"/>
          </a:xfrm>
        </p:spPr>
        <p:txBody>
          <a:bodyPr/>
          <a:lstStyle/>
          <a:p>
            <a:r>
              <a:rPr lang="tr-TR" sz="2000" b="1" dirty="0" smtClean="0"/>
              <a:t>Yüksekten düşmeye karşı </a:t>
            </a:r>
            <a:r>
              <a:rPr lang="tr-TR" sz="2000" b="1" dirty="0"/>
              <a:t>kullanılan </a:t>
            </a:r>
            <a:r>
              <a:rPr lang="tr-TR" sz="2000" b="1" dirty="0" smtClean="0"/>
              <a:t>donanım </a:t>
            </a:r>
          </a:p>
          <a:p>
            <a:pPr lvl="1"/>
            <a:r>
              <a:rPr lang="tr-TR" sz="1600" dirty="0" smtClean="0"/>
              <a:t>Düşmeyi </a:t>
            </a:r>
            <a:r>
              <a:rPr lang="tr-TR" sz="1600" dirty="0"/>
              <a:t>önleyici ekipman (gerekli tüm aksesuarlarıyla birlikte)</a:t>
            </a:r>
          </a:p>
          <a:p>
            <a:pPr lvl="1"/>
            <a:r>
              <a:rPr lang="tr-TR" sz="1600" dirty="0" smtClean="0"/>
              <a:t>Kinetik </a:t>
            </a:r>
            <a:r>
              <a:rPr lang="tr-TR" sz="1600" dirty="0"/>
              <a:t>enerjiyi absorbe eden </a:t>
            </a:r>
            <a:r>
              <a:rPr lang="tr-TR" sz="1600" dirty="0" smtClean="0"/>
              <a:t>gerekli </a:t>
            </a:r>
            <a:r>
              <a:rPr lang="tr-TR" sz="1600" dirty="0"/>
              <a:t>tüm aksesuarlarıyla birlikte)</a:t>
            </a:r>
          </a:p>
          <a:p>
            <a:pPr lvl="1"/>
            <a:r>
              <a:rPr lang="tr-TR" sz="1600" dirty="0" smtClean="0"/>
              <a:t>Vücudu </a:t>
            </a:r>
            <a:r>
              <a:rPr lang="tr-TR" sz="1600" dirty="0"/>
              <a:t>boşlukta tutabilen donanım (paraşütçü </a:t>
            </a:r>
            <a:r>
              <a:rPr lang="tr-TR" sz="1600" dirty="0" smtClean="0"/>
              <a:t>kemeri, güvenlik halatı)</a:t>
            </a:r>
            <a:endParaRPr lang="tr-TR" sz="1600" dirty="0"/>
          </a:p>
          <a:p>
            <a:endParaRPr lang="tr-TR" sz="2000" dirty="0"/>
          </a:p>
          <a:p>
            <a:r>
              <a:rPr lang="tr-TR" sz="2000" b="1" dirty="0" smtClean="0"/>
              <a:t>Koruyucu giysiler</a:t>
            </a:r>
          </a:p>
          <a:p>
            <a:pPr lvl="1"/>
            <a:r>
              <a:rPr lang="tr-TR" sz="1600" dirty="0" smtClean="0"/>
              <a:t>Koruyucu </a:t>
            </a:r>
            <a:r>
              <a:rPr lang="tr-TR" sz="1600" dirty="0"/>
              <a:t>iş </a:t>
            </a:r>
            <a:r>
              <a:rPr lang="tr-TR" sz="1600" dirty="0" smtClean="0"/>
              <a:t>elbisesi/örtüler </a:t>
            </a:r>
            <a:r>
              <a:rPr lang="tr-TR" sz="1600" dirty="0"/>
              <a:t>(iki parçalı ve tulum)</a:t>
            </a:r>
          </a:p>
          <a:p>
            <a:pPr lvl="1"/>
            <a:r>
              <a:rPr lang="tr-TR" sz="1600" dirty="0" smtClean="0"/>
              <a:t>Makinelerden </a:t>
            </a:r>
            <a:r>
              <a:rPr lang="tr-TR" sz="1600" dirty="0"/>
              <a:t>korunma sağlayan giysi (delinme, kesilme ve benzeri)</a:t>
            </a:r>
          </a:p>
          <a:p>
            <a:pPr lvl="1"/>
            <a:r>
              <a:rPr lang="tr-TR" sz="1600" dirty="0" smtClean="0"/>
              <a:t>Kimyasallardan </a:t>
            </a:r>
            <a:r>
              <a:rPr lang="tr-TR" sz="1600" dirty="0"/>
              <a:t>korunma sağlayan giysi</a:t>
            </a:r>
          </a:p>
          <a:p>
            <a:pPr lvl="1"/>
            <a:r>
              <a:rPr lang="tr-TR" sz="1600" dirty="0" smtClean="0"/>
              <a:t>Isıya dayanıklı/termal giysi</a:t>
            </a:r>
            <a:endParaRPr lang="tr-TR" sz="1600" dirty="0"/>
          </a:p>
          <a:p>
            <a:pPr lvl="1"/>
            <a:r>
              <a:rPr lang="tr-TR" sz="1600" dirty="0" smtClean="0"/>
              <a:t>Toz/Gaz </a:t>
            </a:r>
            <a:r>
              <a:rPr lang="tr-TR" sz="1600" dirty="0"/>
              <a:t>geçirmez giysi</a:t>
            </a:r>
          </a:p>
          <a:p>
            <a:pPr marL="0" indent="0">
              <a:buNone/>
            </a:pPr>
            <a:endParaRPr lang="tr-TR" sz="2000" b="1" dirty="0"/>
          </a:p>
          <a:p>
            <a:pPr marL="0" indent="0">
              <a:buNone/>
            </a:pPr>
            <a:endParaRPr lang="tr-TR" sz="2000" b="1" dirty="0" smtClean="0"/>
          </a:p>
        </p:txBody>
      </p:sp>
      <p:sp>
        <p:nvSpPr>
          <p:cNvPr id="7175" name="6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08B75-1ACA-4550-A263-D8ECCB2EB2C2}" type="slidenum">
              <a:rPr lang="tr-TR" smtClean="0"/>
              <a:pPr eaLnBrk="1" hangingPunct="1"/>
              <a:t>50</a:t>
            </a:fld>
            <a:endParaRPr lang="tr-TR" smtClean="0"/>
          </a:p>
        </p:txBody>
      </p:sp>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859588" y="188640"/>
            <a:ext cx="1104900" cy="1905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328881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9- Vücut Koruyucular</a:t>
            </a:r>
            <a:endParaRPr lang="tr-TR" sz="4000" dirty="0"/>
          </a:p>
        </p:txBody>
      </p:sp>
      <p:sp>
        <p:nvSpPr>
          <p:cNvPr id="7175" name="6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EE08B75-1ACA-4550-A263-D8ECCB2EB2C2}" type="slidenum">
              <a:rPr lang="tr-TR" smtClean="0"/>
              <a:pPr eaLnBrk="1" hangingPunct="1"/>
              <a:t>51</a:t>
            </a:fld>
            <a:endParaRPr lang="tr-TR" smtClean="0"/>
          </a:p>
        </p:txBody>
      </p:sp>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1560" y="1788388"/>
            <a:ext cx="1837688" cy="2047503"/>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68949" y="4653136"/>
            <a:ext cx="2012925" cy="161538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1727" y="4404424"/>
            <a:ext cx="3076575" cy="14859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292080" y="1124744"/>
            <a:ext cx="3076575" cy="14859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709054" y="2746259"/>
            <a:ext cx="2130429" cy="152173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020272" y="3456395"/>
            <a:ext cx="1259011" cy="132224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987824" y="953294"/>
            <a:ext cx="1381125" cy="3314700"/>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6953818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a:t>Emniyet Kemeri</a:t>
            </a:r>
          </a:p>
        </p:txBody>
      </p:sp>
      <p:sp>
        <p:nvSpPr>
          <p:cNvPr id="43011" name="Rectangle 3"/>
          <p:cNvSpPr>
            <a:spLocks noGrp="1" noChangeArrowheads="1"/>
          </p:cNvSpPr>
          <p:nvPr>
            <p:ph idx="1"/>
          </p:nvPr>
        </p:nvSpPr>
        <p:spPr>
          <a:xfrm>
            <a:off x="457200" y="1600201"/>
            <a:ext cx="8229600" cy="3196952"/>
          </a:xfrm>
        </p:spPr>
        <p:txBody>
          <a:bodyPr/>
          <a:lstStyle/>
          <a:p>
            <a:pPr eaLnBrk="1" hangingPunct="1">
              <a:lnSpc>
                <a:spcPct val="90000"/>
              </a:lnSpc>
              <a:spcAft>
                <a:spcPts val="1200"/>
              </a:spcAft>
              <a:buFont typeface="Wingdings" pitchFamily="2" charset="2"/>
              <a:buChar char="Ø"/>
            </a:pPr>
            <a:r>
              <a:rPr lang="tr-TR" sz="2000" dirty="0" smtClean="0"/>
              <a:t>Yüksekte yapılacak çalışmalar sırasında düşmeleri önlemek ve güvenli çalışmayı sağlamak amacıyla kullanılmalı, </a:t>
            </a:r>
          </a:p>
          <a:p>
            <a:pPr eaLnBrk="1" hangingPunct="1">
              <a:lnSpc>
                <a:spcPct val="90000"/>
              </a:lnSpc>
              <a:spcAft>
                <a:spcPts val="1200"/>
              </a:spcAft>
              <a:buFont typeface="Wingdings" pitchFamily="2" charset="2"/>
              <a:buChar char="Ø"/>
            </a:pPr>
            <a:r>
              <a:rPr lang="tr-TR" sz="2000" dirty="0" smtClean="0"/>
              <a:t>Direk ve sütunlarda yapılan çalışmalarda  mutlaka  </a:t>
            </a:r>
            <a:r>
              <a:rPr lang="tr-TR" sz="2000" u="sng" dirty="0" smtClean="0"/>
              <a:t>paraşüt tipi </a:t>
            </a:r>
            <a:r>
              <a:rPr lang="tr-TR" sz="2000" dirty="0" smtClean="0"/>
              <a:t>emniyet kemeri kullanılmalı, </a:t>
            </a:r>
          </a:p>
          <a:p>
            <a:pPr eaLnBrk="1" hangingPunct="1">
              <a:lnSpc>
                <a:spcPct val="90000"/>
              </a:lnSpc>
              <a:spcAft>
                <a:spcPts val="1200"/>
              </a:spcAft>
              <a:buFont typeface="Wingdings" pitchFamily="2" charset="2"/>
              <a:buChar char="Ø"/>
            </a:pPr>
            <a:r>
              <a:rPr lang="tr-TR" sz="2000" dirty="0" smtClean="0"/>
              <a:t>Emniyet kemerlerinin  kullanılmadan önce kullanıcı tarafından ve yılda en az bir kez uzman kişi tarafından  genel kontrolü yapılmalı,  </a:t>
            </a:r>
          </a:p>
          <a:p>
            <a:pPr eaLnBrk="1" hangingPunct="1">
              <a:lnSpc>
                <a:spcPct val="90000"/>
              </a:lnSpc>
              <a:spcAft>
                <a:spcPts val="1200"/>
              </a:spcAft>
              <a:buFont typeface="Wingdings" pitchFamily="2" charset="2"/>
              <a:buChar char="Ø"/>
            </a:pPr>
            <a:r>
              <a:rPr lang="tr-TR" sz="2000" dirty="0" smtClean="0"/>
              <a:t>Emniyet kemerinin doğru ve güvenli kullanımının nasıl yapılacağı pratik yapılarak öğretilmelidir.  </a:t>
            </a:r>
          </a:p>
        </p:txBody>
      </p:sp>
      <p:sp>
        <p:nvSpPr>
          <p:cNvPr id="4301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1CEB8-03AB-4E3A-835F-C66AF664A331}" type="slidenum">
              <a:rPr lang="tr-TR" smtClean="0"/>
              <a:pPr eaLnBrk="1" hangingPunct="1"/>
              <a:t>52</a:t>
            </a:fld>
            <a:endParaRPr lang="tr-TR" smtClean="0"/>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1520" y="4653136"/>
            <a:ext cx="1809551" cy="1355417"/>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39752" y="4857309"/>
            <a:ext cx="1439416" cy="97901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4754435"/>
            <a:ext cx="1783085" cy="1184761"/>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461"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28184" y="4763063"/>
            <a:ext cx="1497707" cy="116750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0986437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a:xfrm>
            <a:off x="2627784" y="1988840"/>
            <a:ext cx="6203628" cy="2713484"/>
          </a:xfrm>
        </p:spPr>
        <p:txBody>
          <a:bodyPr/>
          <a:lstStyle/>
          <a:p>
            <a:pPr marL="0" indent="0" eaLnBrk="1" hangingPunct="1">
              <a:buNone/>
            </a:pPr>
            <a:r>
              <a:rPr lang="tr-TR" sz="2000" dirty="0" smtClean="0"/>
              <a:t>Bel Tipi Emniyet Kemeri:</a:t>
            </a:r>
          </a:p>
          <a:p>
            <a:pPr marL="0" indent="0" eaLnBrk="1" hangingPunct="1">
              <a:buNone/>
            </a:pPr>
            <a:r>
              <a:rPr lang="tr-TR" sz="2000" dirty="0" smtClean="0">
                <a:solidFill>
                  <a:schemeClr val="accent6">
                    <a:lumMod val="75000"/>
                  </a:schemeClr>
                </a:solidFill>
              </a:rPr>
              <a:t>Askıda iken çalışma noktasına yakın tutunma için kullanılır.</a:t>
            </a:r>
          </a:p>
          <a:p>
            <a:pPr eaLnBrk="1" hangingPunct="1"/>
            <a:endParaRPr lang="tr-TR" sz="2000" dirty="0" smtClean="0">
              <a:solidFill>
                <a:schemeClr val="accent2"/>
              </a:solidFill>
            </a:endParaRPr>
          </a:p>
          <a:p>
            <a:pPr marL="0" indent="0" eaLnBrk="1" hangingPunct="1">
              <a:buNone/>
            </a:pPr>
            <a:r>
              <a:rPr lang="tr-TR" sz="2000" dirty="0" smtClean="0"/>
              <a:t>Paraşüt Tipi Tüm Vücut Emniyet Kuşağı:</a:t>
            </a:r>
            <a:r>
              <a:rPr lang="tr-TR" sz="2000" dirty="0" smtClean="0">
                <a:solidFill>
                  <a:schemeClr val="accent2"/>
                </a:solidFill>
              </a:rPr>
              <a:t> </a:t>
            </a:r>
          </a:p>
          <a:p>
            <a:pPr marL="0" indent="0" eaLnBrk="1" hangingPunct="1">
              <a:buNone/>
            </a:pPr>
            <a:r>
              <a:rPr lang="tr-TR" sz="2000" dirty="0" smtClean="0">
                <a:solidFill>
                  <a:schemeClr val="accent6">
                    <a:lumMod val="75000"/>
                  </a:schemeClr>
                </a:solidFill>
              </a:rPr>
              <a:t>Yüksekten düşmeyi önleyici ekipman olarak kullanılır.  (Direklerde, vinçlerde…)</a:t>
            </a:r>
          </a:p>
        </p:txBody>
      </p:sp>
      <p:sp>
        <p:nvSpPr>
          <p:cNvPr id="44036"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FD6DC8-25A2-43A5-A230-4BB9620C629E}" type="slidenum">
              <a:rPr lang="tr-TR" smtClean="0"/>
              <a:pPr eaLnBrk="1" hangingPunct="1"/>
              <a:t>53</a:t>
            </a:fld>
            <a:endParaRPr lang="tr-TR" smtClean="0"/>
          </a:p>
        </p:txBody>
      </p:sp>
      <p:pic>
        <p:nvPicPr>
          <p:cNvPr id="44035" name="Picture 4"/>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5960"/>
          <a:stretch/>
        </p:blipFill>
        <p:spPr bwMode="auto">
          <a:xfrm>
            <a:off x="35496" y="143718"/>
            <a:ext cx="2212086" cy="659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856590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a:t>Emniyet </a:t>
            </a:r>
            <a:r>
              <a:rPr lang="tr-TR" sz="4000" dirty="0" smtClean="0"/>
              <a:t>Kemeri Kullanımı</a:t>
            </a:r>
            <a:endParaRPr lang="tr-TR" sz="4000" dirty="0"/>
          </a:p>
        </p:txBody>
      </p:sp>
      <p:sp>
        <p:nvSpPr>
          <p:cNvPr id="45059" name="Rectangle 3"/>
          <p:cNvSpPr>
            <a:spLocks noGrp="1" noChangeArrowheads="1"/>
          </p:cNvSpPr>
          <p:nvPr>
            <p:ph idx="1"/>
          </p:nvPr>
        </p:nvSpPr>
        <p:spPr/>
        <p:txBody>
          <a:bodyPr/>
          <a:lstStyle/>
          <a:p>
            <a:pPr eaLnBrk="1" hangingPunct="1">
              <a:lnSpc>
                <a:spcPct val="80000"/>
              </a:lnSpc>
              <a:spcAft>
                <a:spcPts val="1200"/>
              </a:spcAft>
            </a:pPr>
            <a:r>
              <a:rPr lang="tr-TR" sz="2000" dirty="0" smtClean="0"/>
              <a:t>Emniyet kemeri bel seviyesinden yukarıya bağlanmalı, </a:t>
            </a:r>
          </a:p>
          <a:p>
            <a:pPr eaLnBrk="1" hangingPunct="1">
              <a:lnSpc>
                <a:spcPct val="80000"/>
              </a:lnSpc>
              <a:spcAft>
                <a:spcPts val="1200"/>
              </a:spcAft>
            </a:pPr>
            <a:r>
              <a:rPr lang="tr-TR" sz="2000" dirty="0" smtClean="0"/>
              <a:t>Bel seviyesinden aşağıya bağlanması zorunlu durumlarda mutlaka </a:t>
            </a:r>
            <a:r>
              <a:rPr lang="tr-TR" sz="2000" b="1" dirty="0" smtClean="0"/>
              <a:t>darbe sönümleyiciler</a:t>
            </a:r>
            <a:r>
              <a:rPr lang="tr-TR" sz="2000" dirty="0" smtClean="0"/>
              <a:t> kullanılmalı, </a:t>
            </a:r>
          </a:p>
          <a:p>
            <a:pPr eaLnBrk="1" hangingPunct="1">
              <a:lnSpc>
                <a:spcPct val="80000"/>
              </a:lnSpc>
              <a:spcAft>
                <a:spcPts val="1200"/>
              </a:spcAft>
            </a:pPr>
            <a:r>
              <a:rPr lang="tr-TR" sz="2000" dirty="0" smtClean="0"/>
              <a:t>Emniyet kemeri halatları dönme riski olan parçalara bağlanmamalı, </a:t>
            </a:r>
          </a:p>
          <a:p>
            <a:pPr eaLnBrk="1" hangingPunct="1">
              <a:lnSpc>
                <a:spcPct val="80000"/>
              </a:lnSpc>
              <a:spcAft>
                <a:spcPts val="1200"/>
              </a:spcAft>
            </a:pPr>
            <a:r>
              <a:rPr lang="tr-TR" sz="2000" dirty="0" smtClean="0"/>
              <a:t>Emniyet kemeri bağlanacak yer sağlam olmalı ve keskin yüzeyi bulunmamalı, </a:t>
            </a:r>
          </a:p>
          <a:p>
            <a:pPr eaLnBrk="1" hangingPunct="1">
              <a:lnSpc>
                <a:spcPct val="80000"/>
              </a:lnSpc>
              <a:spcAft>
                <a:spcPts val="1200"/>
              </a:spcAft>
            </a:pPr>
            <a:r>
              <a:rPr lang="tr-TR" sz="2000" dirty="0" smtClean="0"/>
              <a:t>Emniyet kemerleri serin, kuru ve iyi havalandırılmış yerlerde korunmalı, depolanma yerlerinde doğrudan güneş ışığına maruz kalmamalıdır.</a:t>
            </a:r>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54</a:t>
            </a:fld>
            <a:endParaRPr lang="tr-TR" smtClean="0"/>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75856" y="4725144"/>
            <a:ext cx="2781300" cy="1647825"/>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9218426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2" cstate="print"/>
          <a:srcRect/>
          <a:stretch>
            <a:fillRect/>
          </a:stretch>
        </p:blipFill>
        <p:spPr bwMode="auto">
          <a:xfrm>
            <a:off x="381000" y="609600"/>
            <a:ext cx="8534400" cy="548957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2" cstate="print"/>
          <a:srcRect/>
          <a:stretch>
            <a:fillRect/>
          </a:stretch>
        </p:blipFill>
        <p:spPr bwMode="auto">
          <a:xfrm>
            <a:off x="304800" y="457200"/>
            <a:ext cx="8686800" cy="5559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cstate="print"/>
          <a:srcRect/>
          <a:stretch>
            <a:fillRect/>
          </a:stretch>
        </p:blipFill>
        <p:spPr bwMode="auto">
          <a:xfrm>
            <a:off x="152400" y="457200"/>
            <a:ext cx="8534400" cy="52419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2" cstate="print"/>
          <a:srcRect/>
          <a:stretch>
            <a:fillRect/>
          </a:stretch>
        </p:blipFill>
        <p:spPr bwMode="auto">
          <a:xfrm>
            <a:off x="228600" y="381000"/>
            <a:ext cx="8686800" cy="5514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2" cstate="print"/>
          <a:srcRect/>
          <a:stretch>
            <a:fillRect/>
          </a:stretch>
        </p:blipFill>
        <p:spPr bwMode="auto">
          <a:xfrm>
            <a:off x="304800" y="457200"/>
            <a:ext cx="8534400" cy="5327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0"/>
            <a:ext cx="9144000" cy="1143000"/>
          </a:xfrm>
          <a:solidFill>
            <a:schemeClr val="accent2"/>
          </a:solid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3600" dirty="0">
                <a:solidFill>
                  <a:schemeClr val="bg1"/>
                </a:solidFill>
                <a:latin typeface="+mn-lt"/>
              </a:rPr>
              <a:t>Kişisel Koruyucu Donanımların İşyerlerinde </a:t>
            </a:r>
            <a:r>
              <a:rPr lang="tr-TR" sz="3600" dirty="0" smtClean="0">
                <a:solidFill>
                  <a:schemeClr val="bg1"/>
                </a:solidFill>
                <a:latin typeface="+mn-lt"/>
              </a:rPr>
              <a:t>Kullanılması</a:t>
            </a:r>
            <a:endParaRPr lang="tr-TR" sz="3600" dirty="0">
              <a:solidFill>
                <a:schemeClr val="bg1"/>
              </a:solidFill>
              <a:latin typeface="+mn-lt"/>
            </a:endParaRPr>
          </a:p>
        </p:txBody>
      </p:sp>
      <p:sp>
        <p:nvSpPr>
          <p:cNvPr id="12291" name="Rectangle 3"/>
          <p:cNvSpPr>
            <a:spLocks noGrp="1" noChangeArrowheads="1"/>
          </p:cNvSpPr>
          <p:nvPr>
            <p:ph idx="1"/>
          </p:nvPr>
        </p:nvSpPr>
        <p:spPr>
          <a:xfrm>
            <a:off x="214282" y="1357298"/>
            <a:ext cx="8715436" cy="5214974"/>
          </a:xfrm>
        </p:spPr>
        <p:txBody>
          <a:bodyPr>
            <a:noAutofit/>
          </a:bodyPr>
          <a:lstStyle/>
          <a:p>
            <a:pPr marL="0" indent="0" algn="just">
              <a:buNone/>
            </a:pPr>
            <a:r>
              <a:rPr lang="tr-TR" sz="1800" b="1" dirty="0" smtClean="0"/>
              <a:t>B</a:t>
            </a:r>
            <a:r>
              <a:rPr lang="tr-TR" sz="1800" b="1" dirty="0"/>
              <a:t>) Aşağıda belirtilenler, yukarıda tanımı yapılan </a:t>
            </a:r>
            <a:r>
              <a:rPr lang="tr-TR" sz="1800" b="1" u="sng" dirty="0"/>
              <a:t>kişisel koruyucu donanımdan sayılmaz</a:t>
            </a:r>
            <a:r>
              <a:rPr lang="tr-TR" sz="1800" b="1" u="sng" dirty="0" smtClean="0"/>
              <a:t>:</a:t>
            </a:r>
          </a:p>
          <a:p>
            <a:pPr marL="0" indent="0" algn="just">
              <a:buNone/>
            </a:pPr>
            <a:endParaRPr lang="tr-TR" sz="1800" u="sng" dirty="0"/>
          </a:p>
          <a:p>
            <a:pPr marL="514350" indent="-514350" algn="just">
              <a:buNone/>
            </a:pPr>
            <a:r>
              <a:rPr lang="tr-TR" sz="1800" dirty="0" smtClean="0"/>
              <a:t>a) Özel </a:t>
            </a:r>
            <a:r>
              <a:rPr lang="tr-TR" sz="1800" dirty="0"/>
              <a:t>olarak çalışanın sağlığını ve güvenliğini korumak üzere yapılmamış sıradan iş elbiseleri ve üniformalar</a:t>
            </a:r>
            <a:r>
              <a:rPr lang="tr-TR" sz="1800" dirty="0" smtClean="0"/>
              <a:t>,</a:t>
            </a:r>
          </a:p>
          <a:p>
            <a:pPr marL="514350" indent="-514350" algn="just">
              <a:buNone/>
            </a:pPr>
            <a:endParaRPr lang="tr-TR" sz="1800" dirty="0"/>
          </a:p>
          <a:p>
            <a:pPr marL="0" indent="0" algn="just">
              <a:buNone/>
            </a:pPr>
            <a:r>
              <a:rPr lang="tr-TR" sz="1800" dirty="0"/>
              <a:t>b) Acil kurtarma servislerinin kullandıkları ekipman</a:t>
            </a:r>
            <a:r>
              <a:rPr lang="tr-TR" sz="1800" dirty="0" smtClean="0"/>
              <a:t>,</a:t>
            </a:r>
          </a:p>
          <a:p>
            <a:pPr marL="0" indent="0" algn="just">
              <a:buNone/>
            </a:pPr>
            <a:endParaRPr lang="tr-TR" sz="1800" dirty="0"/>
          </a:p>
          <a:p>
            <a:pPr marL="0" indent="0" algn="just">
              <a:buNone/>
            </a:pPr>
            <a:r>
              <a:rPr lang="tr-TR" sz="1800" dirty="0"/>
              <a:t>c) Askerlerin, polislerin ve diğer kamu güvenlik güçlerinin giydiği ve kullandığı kişisel koruyucular</a:t>
            </a:r>
            <a:r>
              <a:rPr lang="tr-TR" sz="1800" dirty="0" smtClean="0"/>
              <a:t>,</a:t>
            </a:r>
          </a:p>
          <a:p>
            <a:pPr marL="0" indent="0" algn="just">
              <a:buNone/>
            </a:pPr>
            <a:endParaRPr lang="tr-TR" sz="1800" dirty="0"/>
          </a:p>
          <a:p>
            <a:pPr marL="0" indent="0" algn="just">
              <a:buNone/>
            </a:pPr>
            <a:r>
              <a:rPr lang="tr-TR" sz="1800" dirty="0"/>
              <a:t>d) Kara taşımacılığında kullanılan kişisel koruyucular</a:t>
            </a:r>
            <a:r>
              <a:rPr lang="tr-TR" sz="1800" dirty="0" smtClean="0"/>
              <a:t>,</a:t>
            </a:r>
          </a:p>
          <a:p>
            <a:pPr marL="0" indent="0" algn="just">
              <a:buNone/>
            </a:pPr>
            <a:endParaRPr lang="tr-TR" sz="1800" dirty="0"/>
          </a:p>
          <a:p>
            <a:pPr marL="0" indent="0" algn="just">
              <a:buNone/>
            </a:pPr>
            <a:r>
              <a:rPr lang="tr-TR" sz="1800" dirty="0"/>
              <a:t>e) Spor ekipmanı</a:t>
            </a:r>
            <a:r>
              <a:rPr lang="tr-TR" sz="1800" dirty="0" smtClean="0"/>
              <a:t>,</a:t>
            </a:r>
          </a:p>
          <a:p>
            <a:pPr marL="0" indent="0" algn="just">
              <a:buNone/>
            </a:pPr>
            <a:endParaRPr lang="tr-TR" sz="1800" dirty="0"/>
          </a:p>
          <a:p>
            <a:pPr marL="0" indent="0" algn="just">
              <a:buNone/>
            </a:pPr>
            <a:r>
              <a:rPr lang="tr-TR" sz="1800" dirty="0"/>
              <a:t>f) Nefsi müdafaayı veya caydırmayı hedefleyen ekipman</a:t>
            </a:r>
            <a:r>
              <a:rPr lang="tr-TR" sz="1800" dirty="0" smtClean="0"/>
              <a:t>,</a:t>
            </a:r>
          </a:p>
          <a:p>
            <a:pPr marL="0" indent="0" algn="just">
              <a:buNone/>
            </a:pPr>
            <a:endParaRPr lang="tr-TR" sz="1800" dirty="0"/>
          </a:p>
          <a:p>
            <a:pPr marL="0" indent="0" algn="just">
              <a:buNone/>
            </a:pPr>
            <a:r>
              <a:rPr lang="tr-TR" sz="1800" dirty="0"/>
              <a:t>g) Riskleri ve istenmeyen durumları ikaz eden, taşınabilir cihazlar</a:t>
            </a:r>
            <a:r>
              <a:rPr lang="tr-TR" sz="1800" dirty="0" smtClean="0"/>
              <a:t>.</a:t>
            </a:r>
          </a:p>
        </p:txBody>
      </p:sp>
      <p:sp>
        <p:nvSpPr>
          <p:cNvPr id="12292"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8E1A396-EB03-4C95-9173-5C83D1C49981}" type="slidenum">
              <a:rPr lang="tr-TR" smtClean="0"/>
              <a:pPr eaLnBrk="1" hangingPunct="1"/>
              <a:t>6</a:t>
            </a:fld>
            <a:endParaRPr lang="tr-TR" smtClean="0"/>
          </a:p>
        </p:txBody>
      </p:sp>
    </p:spTree>
    <p:extLst>
      <p:ext uri="{BB962C8B-B14F-4D97-AF65-F5344CB8AC3E}">
        <p14:creationId xmlns:p14="http://schemas.microsoft.com/office/powerpoint/2010/main" xmlns="" val="18445588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cstate="print"/>
          <a:srcRect/>
          <a:stretch>
            <a:fillRect/>
          </a:stretch>
        </p:blipFill>
        <p:spPr bwMode="auto">
          <a:xfrm>
            <a:off x="304800" y="533400"/>
            <a:ext cx="8534400" cy="539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2" cstate="print"/>
          <a:srcRect/>
          <a:stretch>
            <a:fillRect/>
          </a:stretch>
        </p:blipFill>
        <p:spPr bwMode="auto">
          <a:xfrm>
            <a:off x="228600" y="457200"/>
            <a:ext cx="8534400" cy="5318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2" cstate="print"/>
          <a:srcRect/>
          <a:stretch>
            <a:fillRect/>
          </a:stretch>
        </p:blipFill>
        <p:spPr bwMode="auto">
          <a:xfrm>
            <a:off x="228600" y="457200"/>
            <a:ext cx="8534400" cy="536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cstate="print"/>
          <a:srcRect/>
          <a:stretch>
            <a:fillRect/>
          </a:stretch>
        </p:blipFill>
        <p:spPr bwMode="auto">
          <a:xfrm>
            <a:off x="533400" y="533400"/>
            <a:ext cx="8077200" cy="5080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2" cstate="print"/>
          <a:srcRect/>
          <a:stretch>
            <a:fillRect/>
          </a:stretch>
        </p:blipFill>
        <p:spPr bwMode="auto">
          <a:xfrm>
            <a:off x="457200" y="457200"/>
            <a:ext cx="8382000" cy="5622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2" cstate="print"/>
          <a:srcRect/>
          <a:stretch>
            <a:fillRect/>
          </a:stretch>
        </p:blipFill>
        <p:spPr bwMode="auto">
          <a:xfrm>
            <a:off x="228600" y="457200"/>
            <a:ext cx="8686800" cy="525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202"/>
            <a:ext cx="9144000" cy="13837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66" name="Rectangle 2"/>
          <p:cNvSpPr>
            <a:spLocks noGrp="1" noChangeArrowheads="1"/>
          </p:cNvSpPr>
          <p:nvPr>
            <p:ph type="title"/>
          </p:nvPr>
        </p:nvSpPr>
        <p:spPr>
          <a:xfrm>
            <a:off x="467544" y="125760"/>
            <a:ext cx="8229600" cy="1143000"/>
          </a:xfrm>
        </p:spPr>
        <p:txBody>
          <a:bodyPr/>
          <a:lstStyle/>
          <a:p>
            <a:pPr eaLnBrk="1" hangingPunct="1"/>
            <a:r>
              <a:rPr lang="tr-TR" sz="4000" b="1" dirty="0" smtClean="0">
                <a:solidFill>
                  <a:schemeClr val="bg1"/>
                </a:solidFill>
              </a:rPr>
              <a:t>KKD Mevzuatı</a:t>
            </a:r>
          </a:p>
        </p:txBody>
      </p:sp>
      <p:sp>
        <p:nvSpPr>
          <p:cNvPr id="11267" name="Rectangle 3"/>
          <p:cNvSpPr>
            <a:spLocks noGrp="1" noChangeArrowheads="1"/>
          </p:cNvSpPr>
          <p:nvPr>
            <p:ph idx="1"/>
          </p:nvPr>
        </p:nvSpPr>
        <p:spPr>
          <a:xfrm>
            <a:off x="179512" y="1783357"/>
            <a:ext cx="8352928" cy="4525963"/>
          </a:xfrm>
        </p:spPr>
        <p:txBody>
          <a:bodyPr/>
          <a:lstStyle/>
          <a:p>
            <a:pPr eaLnBrk="1" hangingPunct="1">
              <a:lnSpc>
                <a:spcPct val="90000"/>
              </a:lnSpc>
              <a:spcAft>
                <a:spcPts val="600"/>
              </a:spcAft>
              <a:buSzPct val="74000"/>
              <a:buFont typeface="Wingdings" pitchFamily="2" charset="2"/>
              <a:buChar char="q"/>
            </a:pPr>
            <a:r>
              <a:rPr lang="tr-TR" sz="1900" dirty="0">
                <a:solidFill>
                  <a:schemeClr val="bg1">
                    <a:lumMod val="50000"/>
                  </a:schemeClr>
                </a:solidFill>
              </a:rPr>
              <a:t>4857 Sayılı İş </a:t>
            </a:r>
            <a:r>
              <a:rPr lang="tr-TR" sz="1900" dirty="0" smtClean="0">
                <a:solidFill>
                  <a:schemeClr val="bg1">
                    <a:lumMod val="50000"/>
                  </a:schemeClr>
                </a:solidFill>
              </a:rPr>
              <a:t>Kanunu – 6331 sayılı İSG Kanunu</a:t>
            </a:r>
            <a:endParaRPr lang="tr-TR" sz="1900" dirty="0">
              <a:solidFill>
                <a:schemeClr val="bg1">
                  <a:lumMod val="50000"/>
                </a:schemeClr>
              </a:solidFill>
            </a:endParaRPr>
          </a:p>
          <a:p>
            <a:pPr eaLnBrk="1" hangingPunct="1">
              <a:lnSpc>
                <a:spcPct val="90000"/>
              </a:lnSpc>
              <a:spcAft>
                <a:spcPts val="600"/>
              </a:spcAft>
              <a:buSzPct val="74000"/>
              <a:buFont typeface="Wingdings" pitchFamily="2" charset="2"/>
              <a:buChar char="q"/>
            </a:pPr>
            <a:r>
              <a:rPr lang="tr-TR" sz="1900" dirty="0">
                <a:solidFill>
                  <a:schemeClr val="bg1">
                    <a:lumMod val="50000"/>
                  </a:schemeClr>
                </a:solidFill>
              </a:rPr>
              <a:t>4703 Sayılı Ürünlere İlişkin Teknik Mevzuatın Hazırlanması ve Uygulanmasına Dair Kanun</a:t>
            </a:r>
          </a:p>
          <a:p>
            <a:pPr eaLnBrk="1" hangingPunct="1">
              <a:lnSpc>
                <a:spcPct val="90000"/>
              </a:lnSpc>
              <a:spcAft>
                <a:spcPts val="600"/>
              </a:spcAft>
              <a:buSzPct val="74000"/>
              <a:buFont typeface="Wingdings" pitchFamily="2" charset="2"/>
              <a:buChar char="q"/>
            </a:pPr>
            <a:r>
              <a:rPr lang="tr-TR" sz="1900" dirty="0">
                <a:solidFill>
                  <a:schemeClr val="bg1">
                    <a:lumMod val="50000"/>
                  </a:schemeClr>
                </a:solidFill>
              </a:rPr>
              <a:t>Kişisel Koruyucu Donanımların İşyerlerinde Kullanılması Hakkında Yönetmelik</a:t>
            </a:r>
          </a:p>
          <a:p>
            <a:pPr eaLnBrk="1" hangingPunct="1">
              <a:lnSpc>
                <a:spcPct val="90000"/>
              </a:lnSpc>
              <a:spcAft>
                <a:spcPts val="600"/>
              </a:spcAft>
              <a:buSzPct val="74000"/>
              <a:buFont typeface="Wingdings" pitchFamily="2" charset="2"/>
              <a:buChar char="q"/>
            </a:pPr>
            <a:r>
              <a:rPr lang="tr-TR" sz="1900" dirty="0" smtClean="0"/>
              <a:t>Kişisel Koruyucu Donanım Yönetmeliği</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Çalışma ve Sosyal Güvenlik Bakanlığı  Tarafından Yapılacak Piyasa Gözetimi ve Denetimine İlişkin Usul ve Esaslar Hakkında Yönetmelik</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Kişisel </a:t>
            </a:r>
            <a:r>
              <a:rPr lang="tr-TR" sz="1900" dirty="0">
                <a:solidFill>
                  <a:schemeClr val="bg1">
                    <a:lumMod val="50000"/>
                  </a:schemeClr>
                </a:solidFill>
              </a:rPr>
              <a:t>Koruyucu Donanımların</a:t>
            </a:r>
            <a:r>
              <a:rPr lang="tr-TR" sz="1900" dirty="0" smtClean="0">
                <a:solidFill>
                  <a:schemeClr val="bg1">
                    <a:lumMod val="50000"/>
                  </a:schemeClr>
                </a:solidFill>
              </a:rPr>
              <a:t> Kategorizasyon Rehberine Dair Tebliğ</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Kişisel </a:t>
            </a:r>
            <a:r>
              <a:rPr lang="tr-TR" sz="1900" dirty="0">
                <a:solidFill>
                  <a:schemeClr val="bg1">
                    <a:lumMod val="50000"/>
                  </a:schemeClr>
                </a:solidFill>
              </a:rPr>
              <a:t>Koruyucu </a:t>
            </a:r>
            <a:r>
              <a:rPr lang="tr-TR" sz="1900" dirty="0" smtClean="0">
                <a:solidFill>
                  <a:schemeClr val="bg1">
                    <a:lumMod val="50000"/>
                  </a:schemeClr>
                </a:solidFill>
              </a:rPr>
              <a:t>Donanımlarla </a:t>
            </a:r>
            <a:r>
              <a:rPr lang="tr-TR" sz="1900" dirty="0">
                <a:solidFill>
                  <a:schemeClr val="bg1">
                    <a:lumMod val="50000"/>
                  </a:schemeClr>
                </a:solidFill>
              </a:rPr>
              <a:t>İlgili Uyumlaştırılmış Ulusal Standartlara Dair </a:t>
            </a:r>
            <a:r>
              <a:rPr lang="tr-TR" sz="1900" dirty="0" smtClean="0">
                <a:solidFill>
                  <a:schemeClr val="bg1">
                    <a:lumMod val="50000"/>
                  </a:schemeClr>
                </a:solidFill>
              </a:rPr>
              <a:t>Tebliğ</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Kişisel </a:t>
            </a:r>
            <a:r>
              <a:rPr lang="tr-TR" sz="1900" dirty="0">
                <a:solidFill>
                  <a:schemeClr val="bg1">
                    <a:lumMod val="50000"/>
                  </a:schemeClr>
                </a:solidFill>
              </a:rPr>
              <a:t>Koruyucu Donanımlarla</a:t>
            </a:r>
            <a:r>
              <a:rPr lang="tr-TR" sz="1900" dirty="0" smtClean="0">
                <a:solidFill>
                  <a:schemeClr val="bg1">
                    <a:lumMod val="50000"/>
                  </a:schemeClr>
                </a:solidFill>
              </a:rPr>
              <a:t> </a:t>
            </a:r>
            <a:r>
              <a:rPr lang="tr-TR" sz="1900" dirty="0">
                <a:solidFill>
                  <a:schemeClr val="bg1">
                    <a:lumMod val="50000"/>
                  </a:schemeClr>
                </a:solidFill>
              </a:rPr>
              <a:t>İlgili Onaylanmış </a:t>
            </a:r>
            <a:r>
              <a:rPr lang="tr-TR" sz="1900" dirty="0" smtClean="0">
                <a:solidFill>
                  <a:schemeClr val="bg1">
                    <a:lumMod val="50000"/>
                  </a:schemeClr>
                </a:solidFill>
              </a:rPr>
              <a:t>Kuruluşların Görevlendirilmesine </a:t>
            </a:r>
            <a:r>
              <a:rPr lang="tr-TR" sz="1900" dirty="0">
                <a:solidFill>
                  <a:schemeClr val="bg1">
                    <a:lumMod val="50000"/>
                  </a:schemeClr>
                </a:solidFill>
              </a:rPr>
              <a:t>Dair Tebliğ</a:t>
            </a:r>
          </a:p>
        </p:txBody>
      </p:sp>
      <p:sp>
        <p:nvSpPr>
          <p:cNvPr id="11268"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C06C19-A878-4BAA-B97A-FBDA581B8529}" type="slidenum">
              <a:rPr lang="tr-TR" smtClean="0"/>
              <a:pPr eaLnBrk="1" hangingPunct="1"/>
              <a:t>66</a:t>
            </a:fld>
            <a:endParaRPr lang="tr-TR" smtClean="0"/>
          </a:p>
        </p:txBody>
      </p:sp>
    </p:spTree>
    <p:extLst>
      <p:ext uri="{BB962C8B-B14F-4D97-AF65-F5344CB8AC3E}">
        <p14:creationId xmlns:p14="http://schemas.microsoft.com/office/powerpoint/2010/main" xmlns="" val="18865801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Kişisel Koruyucu Donanım Yönetmeliği</a:t>
            </a:r>
            <a:endParaRPr lang="tr-TR" sz="4000" dirty="0"/>
          </a:p>
        </p:txBody>
      </p:sp>
      <p:sp>
        <p:nvSpPr>
          <p:cNvPr id="45059" name="Rectangle 3"/>
          <p:cNvSpPr>
            <a:spLocks noGrp="1" noChangeArrowheads="1"/>
          </p:cNvSpPr>
          <p:nvPr>
            <p:ph idx="1"/>
          </p:nvPr>
        </p:nvSpPr>
        <p:spPr>
          <a:xfrm>
            <a:off x="395536" y="1567333"/>
            <a:ext cx="8229600" cy="4004807"/>
          </a:xfrm>
        </p:spPr>
        <p:txBody>
          <a:bodyPr/>
          <a:lstStyle/>
          <a:p>
            <a:pPr marL="0" indent="0" algn="just">
              <a:buNone/>
            </a:pPr>
            <a:r>
              <a:rPr lang="tr-TR" sz="2000" b="1" dirty="0"/>
              <a:t>Amaç </a:t>
            </a:r>
            <a:endParaRPr lang="tr-TR" sz="2000" dirty="0"/>
          </a:p>
          <a:p>
            <a:pPr marL="0" indent="0" algn="just">
              <a:buNone/>
            </a:pPr>
            <a:r>
              <a:rPr lang="tr-TR" sz="2000" b="1" dirty="0" smtClean="0"/>
              <a:t>MADDE </a:t>
            </a:r>
            <a:r>
              <a:rPr lang="tr-TR" sz="2000" b="1" dirty="0"/>
              <a:t>1 –</a:t>
            </a:r>
            <a:r>
              <a:rPr lang="tr-TR" sz="2000" dirty="0"/>
              <a:t> (1) Bu Yönetmeliğin amacı; insan sağlığı ve güvenliğinin korunması amacıyla kullanılan kişisel koruyucu donanımların </a:t>
            </a:r>
            <a:r>
              <a:rPr lang="tr-TR" sz="2000" u="sng" dirty="0">
                <a:solidFill>
                  <a:schemeClr val="accent6">
                    <a:lumMod val="75000"/>
                  </a:schemeClr>
                </a:solidFill>
              </a:rPr>
              <a:t>imalatı, ithalatı, piyasaya arzı, hizmete sunumu</a:t>
            </a:r>
            <a:r>
              <a:rPr lang="tr-TR" sz="2000" u="sng" dirty="0"/>
              <a:t> ve </a:t>
            </a:r>
            <a:r>
              <a:rPr lang="tr-TR" sz="2000" u="sng" dirty="0">
                <a:solidFill>
                  <a:srgbClr val="FF0000"/>
                </a:solidFill>
              </a:rPr>
              <a:t>denetimi</a:t>
            </a:r>
            <a:r>
              <a:rPr lang="tr-TR" sz="2000" dirty="0"/>
              <a:t> ile üçüncü şahısların can ve mal güvenliğinin tehlikelere karşı korunmasına ilişkin usul ve esasları düzenlemektir</a:t>
            </a:r>
            <a:r>
              <a:rPr lang="tr-TR" sz="2000" dirty="0" smtClean="0"/>
              <a:t>.</a:t>
            </a:r>
          </a:p>
          <a:p>
            <a:pPr marL="0" indent="0" algn="just">
              <a:buNone/>
            </a:pPr>
            <a:endParaRPr lang="tr-TR" sz="2000" dirty="0" smtClean="0"/>
          </a:p>
          <a:p>
            <a:pPr marL="0" indent="0" algn="just">
              <a:buNone/>
            </a:pPr>
            <a:endParaRPr lang="tr-TR" sz="2000" dirty="0"/>
          </a:p>
          <a:p>
            <a:pPr marL="0" indent="0" algn="just">
              <a:spcAft>
                <a:spcPts val="1200"/>
              </a:spcAft>
              <a:buNone/>
            </a:pPr>
            <a:r>
              <a:rPr lang="tr-TR" sz="2000" dirty="0" smtClean="0"/>
              <a:t>İmalat, ithalat, piyasaya arz, hizmete sunum=üretici veya tedarikçi</a:t>
            </a:r>
          </a:p>
          <a:p>
            <a:pPr marL="0" indent="0" algn="just">
              <a:spcAft>
                <a:spcPts val="1200"/>
              </a:spcAft>
              <a:buNone/>
            </a:pPr>
            <a:r>
              <a:rPr lang="tr-TR" sz="2000" dirty="0" smtClean="0"/>
              <a:t>Denetimi=Çalışma ve Sosyal Güvenlik Bakanlığı</a:t>
            </a:r>
            <a:endParaRPr lang="tr-TR" sz="2000" dirty="0"/>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67</a:t>
            </a:fld>
            <a:endParaRPr lang="tr-TR" smtClean="0"/>
          </a:p>
        </p:txBody>
      </p:sp>
    </p:spTree>
    <p:extLst>
      <p:ext uri="{BB962C8B-B14F-4D97-AF65-F5344CB8AC3E}">
        <p14:creationId xmlns:p14="http://schemas.microsoft.com/office/powerpoint/2010/main" xmlns="" val="23566970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44624"/>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Kişisel Koruyucu Donanım Yönetmeliği</a:t>
            </a:r>
            <a:endParaRPr lang="tr-TR" sz="4000" dirty="0"/>
          </a:p>
        </p:txBody>
      </p:sp>
      <p:pic>
        <p:nvPicPr>
          <p:cNvPr id="5" name="Content Placeholder 4"/>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3152577" y="2596179"/>
            <a:ext cx="2838846" cy="2534004"/>
          </a:xfrm>
          <a:noFill/>
        </p:spPr>
      </p:pic>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68</a:t>
            </a:fld>
            <a:endParaRPr lang="tr-TR" smtClean="0"/>
          </a:p>
        </p:txBody>
      </p:sp>
    </p:spTree>
    <p:extLst>
      <p:ext uri="{BB962C8B-B14F-4D97-AF65-F5344CB8AC3E}">
        <p14:creationId xmlns:p14="http://schemas.microsoft.com/office/powerpoint/2010/main" xmlns="" val="51855988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bodyPr>
          <a:lstStyle/>
          <a:p>
            <a:pPr eaLnBrk="1" hangingPunct="1"/>
            <a:r>
              <a:rPr lang="tr-TR" sz="4000" dirty="0" smtClean="0"/>
              <a:t>Kişisel Koruyucu Donanım Yönetmeliği</a:t>
            </a:r>
            <a:endParaRPr lang="tr-TR" sz="4000" dirty="0"/>
          </a:p>
        </p:txBody>
      </p:sp>
      <p:sp>
        <p:nvSpPr>
          <p:cNvPr id="45059" name="Rectangle 3"/>
          <p:cNvSpPr>
            <a:spLocks noGrp="1" noChangeArrowheads="1"/>
          </p:cNvSpPr>
          <p:nvPr>
            <p:ph idx="1"/>
          </p:nvPr>
        </p:nvSpPr>
        <p:spPr>
          <a:xfrm>
            <a:off x="395536" y="1268760"/>
            <a:ext cx="8229600" cy="4525963"/>
          </a:xfrm>
        </p:spPr>
        <p:txBody>
          <a:bodyPr/>
          <a:lstStyle/>
          <a:p>
            <a:pPr marL="0" indent="0" algn="just">
              <a:buNone/>
            </a:pPr>
            <a:r>
              <a:rPr lang="tr-TR" sz="2000" b="1" dirty="0"/>
              <a:t>Tanımlar </a:t>
            </a:r>
            <a:endParaRPr lang="tr-TR" sz="2000" dirty="0"/>
          </a:p>
          <a:p>
            <a:pPr marL="0" indent="0" algn="just">
              <a:buNone/>
            </a:pPr>
            <a:r>
              <a:rPr lang="tr-TR" sz="2000" b="1" dirty="0" smtClean="0"/>
              <a:t>MADDE </a:t>
            </a:r>
            <a:r>
              <a:rPr lang="tr-TR" sz="2000" b="1" dirty="0"/>
              <a:t>4 –</a:t>
            </a:r>
            <a:r>
              <a:rPr lang="tr-TR" sz="2000" dirty="0"/>
              <a:t> (1) Bu Yönetmelikte geçen; </a:t>
            </a:r>
            <a:endParaRPr lang="tr-TR" sz="2000" dirty="0" smtClean="0"/>
          </a:p>
          <a:p>
            <a:pPr marL="0" indent="0" algn="just">
              <a:buNone/>
            </a:pPr>
            <a:r>
              <a:rPr lang="tr-TR" sz="2000" dirty="0" smtClean="0"/>
              <a:t>…</a:t>
            </a:r>
            <a:endParaRPr lang="tr-TR" sz="2000" dirty="0"/>
          </a:p>
          <a:p>
            <a:pPr marL="0" indent="0" algn="just">
              <a:buNone/>
            </a:pPr>
            <a:r>
              <a:rPr lang="tr-TR" sz="2800" b="1" dirty="0" smtClean="0"/>
              <a:t>Kişisel </a:t>
            </a:r>
            <a:r>
              <a:rPr lang="tr-TR" sz="2800" b="1" dirty="0"/>
              <a:t>Koruyucu Donanım (KKD</a:t>
            </a:r>
            <a:r>
              <a:rPr lang="tr-TR" sz="2800" b="1" dirty="0" smtClean="0"/>
              <a:t>);  </a:t>
            </a:r>
            <a:r>
              <a:rPr lang="tr-TR" sz="2800" dirty="0" smtClean="0"/>
              <a:t>Bir </a:t>
            </a:r>
            <a:r>
              <a:rPr lang="tr-TR" sz="2800" dirty="0"/>
              <a:t>veya birden fazla sağlık ve güvenlik tehlikesine karşı korunmak için kişilerce giyilmek veya taşınmak amacıyla tasarlanmış herhangi bir cihaz, alet veya </a:t>
            </a:r>
            <a:r>
              <a:rPr lang="tr-TR" sz="2800" dirty="0" smtClean="0"/>
              <a:t>malzemeyi ifade eder.</a:t>
            </a:r>
            <a:endParaRPr lang="tr-TR" sz="2800" dirty="0"/>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69</a:t>
            </a:fld>
            <a:endParaRPr lang="tr-TR" smtClean="0"/>
          </a:p>
        </p:txBody>
      </p:sp>
    </p:spTree>
    <p:extLst>
      <p:ext uri="{BB962C8B-B14F-4D97-AF65-F5344CB8AC3E}">
        <p14:creationId xmlns:p14="http://schemas.microsoft.com/office/powerpoint/2010/main" xmlns="" val="315781758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2" cstate="print"/>
          <a:srcRect/>
          <a:stretch>
            <a:fillRect/>
          </a:stretch>
        </p:blipFill>
        <p:spPr bwMode="auto">
          <a:xfrm>
            <a:off x="228600" y="457200"/>
            <a:ext cx="8534400" cy="5343525"/>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9202"/>
            <a:ext cx="9144000" cy="13837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266" name="Rectangle 2"/>
          <p:cNvSpPr>
            <a:spLocks noGrp="1" noChangeArrowheads="1"/>
          </p:cNvSpPr>
          <p:nvPr>
            <p:ph type="title"/>
          </p:nvPr>
        </p:nvSpPr>
        <p:spPr>
          <a:xfrm>
            <a:off x="467544" y="125760"/>
            <a:ext cx="8229600" cy="1143000"/>
          </a:xfrm>
        </p:spPr>
        <p:txBody>
          <a:bodyPr/>
          <a:lstStyle/>
          <a:p>
            <a:pPr eaLnBrk="1" hangingPunct="1"/>
            <a:r>
              <a:rPr lang="tr-TR" sz="4000" b="1" dirty="0" smtClean="0">
                <a:solidFill>
                  <a:schemeClr val="bg1"/>
                </a:solidFill>
              </a:rPr>
              <a:t>KKD Mevzuatı</a:t>
            </a:r>
          </a:p>
        </p:txBody>
      </p:sp>
      <p:sp>
        <p:nvSpPr>
          <p:cNvPr id="11267" name="Rectangle 3"/>
          <p:cNvSpPr>
            <a:spLocks noGrp="1" noChangeArrowheads="1"/>
          </p:cNvSpPr>
          <p:nvPr>
            <p:ph idx="1"/>
          </p:nvPr>
        </p:nvSpPr>
        <p:spPr>
          <a:xfrm>
            <a:off x="179512" y="1783357"/>
            <a:ext cx="8352928" cy="4525963"/>
          </a:xfrm>
        </p:spPr>
        <p:txBody>
          <a:bodyPr/>
          <a:lstStyle/>
          <a:p>
            <a:pPr eaLnBrk="1" hangingPunct="1">
              <a:lnSpc>
                <a:spcPct val="90000"/>
              </a:lnSpc>
              <a:spcAft>
                <a:spcPts val="600"/>
              </a:spcAft>
              <a:buSzPct val="74000"/>
              <a:buFont typeface="Wingdings" pitchFamily="2" charset="2"/>
              <a:buChar char="q"/>
            </a:pPr>
            <a:r>
              <a:rPr lang="tr-TR" sz="1900" dirty="0">
                <a:solidFill>
                  <a:schemeClr val="bg1">
                    <a:lumMod val="50000"/>
                  </a:schemeClr>
                </a:solidFill>
              </a:rPr>
              <a:t>4857 Sayılı İş </a:t>
            </a:r>
            <a:r>
              <a:rPr lang="tr-TR" sz="1900" dirty="0" smtClean="0">
                <a:solidFill>
                  <a:schemeClr val="bg1">
                    <a:lumMod val="50000"/>
                  </a:schemeClr>
                </a:solidFill>
              </a:rPr>
              <a:t>Kanunu – 6331 sayılı İSG Kanunu</a:t>
            </a:r>
            <a:endParaRPr lang="tr-TR" sz="1900" dirty="0">
              <a:solidFill>
                <a:schemeClr val="bg1">
                  <a:lumMod val="50000"/>
                </a:schemeClr>
              </a:solidFill>
            </a:endParaRPr>
          </a:p>
          <a:p>
            <a:pPr eaLnBrk="1" hangingPunct="1">
              <a:lnSpc>
                <a:spcPct val="90000"/>
              </a:lnSpc>
              <a:spcAft>
                <a:spcPts val="600"/>
              </a:spcAft>
              <a:buSzPct val="74000"/>
              <a:buFont typeface="Wingdings" pitchFamily="2" charset="2"/>
              <a:buChar char="q"/>
            </a:pPr>
            <a:r>
              <a:rPr lang="tr-TR" sz="1900" dirty="0">
                <a:solidFill>
                  <a:schemeClr val="bg1">
                    <a:lumMod val="50000"/>
                  </a:schemeClr>
                </a:solidFill>
              </a:rPr>
              <a:t>4703 Sayılı Ürünlere İlişkin Teknik Mevzuatın Hazırlanması ve Uygulanmasına Dair Kanun</a:t>
            </a:r>
          </a:p>
          <a:p>
            <a:pPr eaLnBrk="1" hangingPunct="1">
              <a:lnSpc>
                <a:spcPct val="90000"/>
              </a:lnSpc>
              <a:spcAft>
                <a:spcPts val="600"/>
              </a:spcAft>
              <a:buSzPct val="74000"/>
              <a:buFont typeface="Wingdings" pitchFamily="2" charset="2"/>
              <a:buChar char="q"/>
            </a:pPr>
            <a:r>
              <a:rPr lang="tr-TR" sz="1900" dirty="0">
                <a:solidFill>
                  <a:schemeClr val="bg1">
                    <a:lumMod val="50000"/>
                  </a:schemeClr>
                </a:solidFill>
              </a:rPr>
              <a:t>Kişisel Koruyucu Donanımların İşyerlerinde Kullanılması Hakkında Yönetmelik</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Kişisel Koruyucu Donanım Yönetmeliği</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Çalışma ve Sosyal Güvenlik Bakanlığı  Tarafından Yapılacak Piyasa Gözetimi ve Denetimine İlişkin Usul ve Esaslar Hakkında Yönetmelik</a:t>
            </a:r>
          </a:p>
          <a:p>
            <a:pPr eaLnBrk="1" hangingPunct="1">
              <a:lnSpc>
                <a:spcPct val="90000"/>
              </a:lnSpc>
              <a:spcAft>
                <a:spcPts val="600"/>
              </a:spcAft>
              <a:buSzPct val="74000"/>
              <a:buFont typeface="Wingdings" pitchFamily="2" charset="2"/>
              <a:buChar char="q"/>
            </a:pPr>
            <a:r>
              <a:rPr lang="tr-TR" sz="1900" dirty="0" smtClean="0"/>
              <a:t>Kişisel </a:t>
            </a:r>
            <a:r>
              <a:rPr lang="tr-TR" sz="1900" dirty="0"/>
              <a:t>Koruyucu Donanımların</a:t>
            </a:r>
            <a:r>
              <a:rPr lang="tr-TR" sz="1900" dirty="0" smtClean="0"/>
              <a:t> Kategorizasyon Rehberine Dair Tebliğ</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Kişisel </a:t>
            </a:r>
            <a:r>
              <a:rPr lang="tr-TR" sz="1900" dirty="0">
                <a:solidFill>
                  <a:schemeClr val="bg1">
                    <a:lumMod val="50000"/>
                  </a:schemeClr>
                </a:solidFill>
              </a:rPr>
              <a:t>Koruyucu </a:t>
            </a:r>
            <a:r>
              <a:rPr lang="tr-TR" sz="1900" dirty="0" smtClean="0">
                <a:solidFill>
                  <a:schemeClr val="bg1">
                    <a:lumMod val="50000"/>
                  </a:schemeClr>
                </a:solidFill>
              </a:rPr>
              <a:t>Donanımlarla </a:t>
            </a:r>
            <a:r>
              <a:rPr lang="tr-TR" sz="1900" dirty="0">
                <a:solidFill>
                  <a:schemeClr val="bg1">
                    <a:lumMod val="50000"/>
                  </a:schemeClr>
                </a:solidFill>
              </a:rPr>
              <a:t>İlgili Uyumlaştırılmış Ulusal Standartlara Dair </a:t>
            </a:r>
            <a:r>
              <a:rPr lang="tr-TR" sz="1900" dirty="0" smtClean="0">
                <a:solidFill>
                  <a:schemeClr val="bg1">
                    <a:lumMod val="50000"/>
                  </a:schemeClr>
                </a:solidFill>
              </a:rPr>
              <a:t>Tebliğ</a:t>
            </a:r>
          </a:p>
          <a:p>
            <a:pPr eaLnBrk="1" hangingPunct="1">
              <a:lnSpc>
                <a:spcPct val="90000"/>
              </a:lnSpc>
              <a:spcAft>
                <a:spcPts val="600"/>
              </a:spcAft>
              <a:buSzPct val="74000"/>
              <a:buFont typeface="Wingdings" pitchFamily="2" charset="2"/>
              <a:buChar char="q"/>
            </a:pPr>
            <a:r>
              <a:rPr lang="tr-TR" sz="1900" dirty="0" smtClean="0">
                <a:solidFill>
                  <a:schemeClr val="bg1">
                    <a:lumMod val="50000"/>
                  </a:schemeClr>
                </a:solidFill>
              </a:rPr>
              <a:t>Kişisel </a:t>
            </a:r>
            <a:r>
              <a:rPr lang="tr-TR" sz="1900" dirty="0">
                <a:solidFill>
                  <a:schemeClr val="bg1">
                    <a:lumMod val="50000"/>
                  </a:schemeClr>
                </a:solidFill>
              </a:rPr>
              <a:t>Koruyucu Donanımlarla</a:t>
            </a:r>
            <a:r>
              <a:rPr lang="tr-TR" sz="1900" dirty="0" smtClean="0">
                <a:solidFill>
                  <a:schemeClr val="bg1">
                    <a:lumMod val="50000"/>
                  </a:schemeClr>
                </a:solidFill>
              </a:rPr>
              <a:t> </a:t>
            </a:r>
            <a:r>
              <a:rPr lang="tr-TR" sz="1900" dirty="0">
                <a:solidFill>
                  <a:schemeClr val="bg1">
                    <a:lumMod val="50000"/>
                  </a:schemeClr>
                </a:solidFill>
              </a:rPr>
              <a:t>İlgili Onaylanmış </a:t>
            </a:r>
            <a:r>
              <a:rPr lang="tr-TR" sz="1900" dirty="0" smtClean="0">
                <a:solidFill>
                  <a:schemeClr val="bg1">
                    <a:lumMod val="50000"/>
                  </a:schemeClr>
                </a:solidFill>
              </a:rPr>
              <a:t>Kuruluşların Görevlendirilmesine </a:t>
            </a:r>
            <a:r>
              <a:rPr lang="tr-TR" sz="1900" dirty="0">
                <a:solidFill>
                  <a:schemeClr val="bg1">
                    <a:lumMod val="50000"/>
                  </a:schemeClr>
                </a:solidFill>
              </a:rPr>
              <a:t>Dair Tebliğ</a:t>
            </a:r>
          </a:p>
        </p:txBody>
      </p:sp>
      <p:sp>
        <p:nvSpPr>
          <p:cNvPr id="11268"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5C06C19-A878-4BAA-B97A-FBDA581B8529}" type="slidenum">
              <a:rPr lang="tr-TR" smtClean="0"/>
              <a:pPr eaLnBrk="1" hangingPunct="1"/>
              <a:t>70</a:t>
            </a:fld>
            <a:endParaRPr lang="tr-TR" smtClean="0"/>
          </a:p>
        </p:txBody>
      </p:sp>
    </p:spTree>
    <p:extLst>
      <p:ext uri="{BB962C8B-B14F-4D97-AF65-F5344CB8AC3E}">
        <p14:creationId xmlns:p14="http://schemas.microsoft.com/office/powerpoint/2010/main" xmlns="" val="186916638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t>Kişisel Koruyucu Donanımların Kategorizasyon Rehberine Dair Tebliğ</a:t>
            </a:r>
            <a:endParaRPr lang="tr-TR" sz="4000" dirty="0"/>
          </a:p>
        </p:txBody>
      </p:sp>
      <p:sp>
        <p:nvSpPr>
          <p:cNvPr id="45059" name="Rectangle 3"/>
          <p:cNvSpPr>
            <a:spLocks noGrp="1" noChangeArrowheads="1"/>
          </p:cNvSpPr>
          <p:nvPr>
            <p:ph idx="1"/>
          </p:nvPr>
        </p:nvSpPr>
        <p:spPr>
          <a:xfrm>
            <a:off x="395536" y="2132856"/>
            <a:ext cx="8229600" cy="2376264"/>
          </a:xfrm>
        </p:spPr>
        <p:txBody>
          <a:bodyPr/>
          <a:lstStyle/>
          <a:p>
            <a:pPr marL="0" indent="0" algn="just">
              <a:buNone/>
            </a:pPr>
            <a:r>
              <a:rPr lang="tr-TR" sz="2000" b="1" dirty="0"/>
              <a:t>Amaç	</a:t>
            </a:r>
          </a:p>
          <a:p>
            <a:pPr marL="0" indent="0" algn="just">
              <a:buNone/>
            </a:pPr>
            <a:r>
              <a:rPr lang="tr-TR" sz="2000" b="1" dirty="0" smtClean="0"/>
              <a:t>Madde </a:t>
            </a:r>
            <a:r>
              <a:rPr lang="tr-TR" sz="2000" b="1" dirty="0"/>
              <a:t>1</a:t>
            </a:r>
            <a:r>
              <a:rPr lang="tr-TR" sz="2000" dirty="0"/>
              <a:t>- Bu Tebliğin amacı, 09/02/2004 tarihinde Resmi Gazete’de yayımlanan ve 09/02/2005 tarihinde yürürlüğe girecek olan “Kişisel Koruyucu Donanım Yönetmeliği” kapsamındaki kişisel koruyucu donanımların CE belgelendirme işlemlerinin yapılabilmesi için hangi kategoriye dahil olduklarını belirlemektir.</a:t>
            </a:r>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71</a:t>
            </a:fld>
            <a:endParaRPr lang="tr-TR" smtClean="0"/>
          </a:p>
        </p:txBody>
      </p:sp>
      <p:pic>
        <p:nvPicPr>
          <p:cNvPr id="21506" name="Picture 2" descr="F:\platin\Faydalı\arşivleme resm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19872" y="4572000"/>
            <a:ext cx="2316088" cy="173706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7289978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t>Kişisel Koruyucu Donanımların Kategorizasyon Rehberine Dair Tebliğ</a:t>
            </a:r>
            <a:endParaRPr lang="tr-TR" sz="4000" dirty="0"/>
          </a:p>
        </p:txBody>
      </p:sp>
      <p:sp>
        <p:nvSpPr>
          <p:cNvPr id="45059" name="Rectangle 3"/>
          <p:cNvSpPr>
            <a:spLocks noGrp="1" noChangeArrowheads="1"/>
          </p:cNvSpPr>
          <p:nvPr>
            <p:ph idx="1"/>
          </p:nvPr>
        </p:nvSpPr>
        <p:spPr>
          <a:xfrm>
            <a:off x="395536" y="2132856"/>
            <a:ext cx="8229600" cy="3867912"/>
          </a:xfrm>
        </p:spPr>
        <p:txBody>
          <a:bodyPr>
            <a:normAutofit/>
          </a:bodyPr>
          <a:lstStyle/>
          <a:p>
            <a:pPr marL="0" indent="0" algn="just">
              <a:buNone/>
            </a:pPr>
            <a:r>
              <a:rPr lang="tr-TR" sz="2000" b="1" dirty="0"/>
              <a:t>Kategori-0</a:t>
            </a:r>
            <a:endParaRPr lang="tr-TR" sz="2000" dirty="0"/>
          </a:p>
          <a:p>
            <a:pPr marL="0" indent="0" algn="just">
              <a:buNone/>
            </a:pPr>
            <a:r>
              <a:rPr lang="tr-TR" sz="2000" b="1" dirty="0" smtClean="0"/>
              <a:t>Madde </a:t>
            </a:r>
            <a:r>
              <a:rPr lang="tr-TR" sz="2000" b="1" dirty="0"/>
              <a:t>3-“</a:t>
            </a:r>
            <a:r>
              <a:rPr lang="tr-TR" sz="2000" dirty="0"/>
              <a:t>Kişisel Koruyucu Donanım Yönetmeliği” kapsamına girmeyen kişisel koruyucu donanımlar, Kategori-0 olarak sınıflandırılır.</a:t>
            </a:r>
            <a:r>
              <a:rPr lang="tr-TR" sz="2000" b="1" dirty="0"/>
              <a:t> 	</a:t>
            </a:r>
            <a:endParaRPr lang="tr-TR" sz="2000" dirty="0"/>
          </a:p>
          <a:p>
            <a:pPr marL="0" indent="0" algn="just">
              <a:buNone/>
            </a:pPr>
            <a:r>
              <a:rPr lang="tr-TR" sz="2000" dirty="0"/>
              <a:t>	</a:t>
            </a:r>
          </a:p>
          <a:p>
            <a:pPr marL="0" indent="0" algn="just">
              <a:buNone/>
            </a:pPr>
            <a:r>
              <a:rPr lang="tr-TR" sz="2000" b="1" dirty="0" smtClean="0"/>
              <a:t>Kategori- </a:t>
            </a:r>
            <a:r>
              <a:rPr lang="tr-TR" sz="2000" b="1" dirty="0"/>
              <a:t>I</a:t>
            </a:r>
            <a:endParaRPr lang="tr-TR" sz="2000" dirty="0"/>
          </a:p>
          <a:p>
            <a:pPr marL="0" indent="0" algn="just">
              <a:buNone/>
            </a:pPr>
            <a:r>
              <a:rPr lang="tr-TR" sz="2000" b="1" dirty="0" smtClean="0"/>
              <a:t>Madde </a:t>
            </a:r>
            <a:r>
              <a:rPr lang="tr-TR" sz="2000" b="1" dirty="0"/>
              <a:t>4-</a:t>
            </a:r>
            <a:r>
              <a:rPr lang="tr-TR" sz="2000" dirty="0"/>
              <a:t> Tasarımcı tarafından, kullanıcının kendisinin değerlendirebileceği kabul edilen, tedrici olarak ortaya çıkan ve zamanında </a:t>
            </a:r>
            <a:r>
              <a:rPr lang="tr-TR" sz="2000" dirty="0" err="1"/>
              <a:t>farkedilebilir</a:t>
            </a:r>
            <a:r>
              <a:rPr lang="tr-TR" sz="2000" dirty="0"/>
              <a:t> derecede düşük düzeydeki risklere karşı koruma sağlayan basit yapıdaki kişisel koruyucu donanımlar, Kategori-I olarak sınıflandırılır</a:t>
            </a:r>
            <a:r>
              <a:rPr lang="tr-TR" sz="2000" dirty="0" smtClean="0"/>
              <a:t>.</a:t>
            </a:r>
            <a:endParaRPr lang="tr-TR" sz="2000" dirty="0"/>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72</a:t>
            </a:fld>
            <a:endParaRPr lang="tr-TR" smtClean="0"/>
          </a:p>
        </p:txBody>
      </p:sp>
    </p:spTree>
    <p:extLst>
      <p:ext uri="{BB962C8B-B14F-4D97-AF65-F5344CB8AC3E}">
        <p14:creationId xmlns:p14="http://schemas.microsoft.com/office/powerpoint/2010/main" xmlns="" val="400249864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t>Kişisel Koruyucu Donanımların Kategorizasyon Rehberine Dair Tebliğ</a:t>
            </a:r>
            <a:endParaRPr lang="tr-TR" sz="4000" dirty="0"/>
          </a:p>
        </p:txBody>
      </p:sp>
      <p:sp>
        <p:nvSpPr>
          <p:cNvPr id="45059" name="Rectangle 3"/>
          <p:cNvSpPr>
            <a:spLocks noGrp="1" noChangeArrowheads="1"/>
          </p:cNvSpPr>
          <p:nvPr>
            <p:ph idx="1"/>
          </p:nvPr>
        </p:nvSpPr>
        <p:spPr>
          <a:xfrm>
            <a:off x="395536" y="1916832"/>
            <a:ext cx="8229600" cy="4083936"/>
          </a:xfrm>
        </p:spPr>
        <p:txBody>
          <a:bodyPr>
            <a:normAutofit/>
          </a:bodyPr>
          <a:lstStyle/>
          <a:p>
            <a:pPr marL="0" indent="0" algn="just">
              <a:buNone/>
            </a:pPr>
            <a:r>
              <a:rPr lang="tr-TR" sz="2000" b="1" dirty="0" smtClean="0"/>
              <a:t>Kategori- </a:t>
            </a:r>
            <a:r>
              <a:rPr lang="tr-TR" sz="2000" b="1" dirty="0"/>
              <a:t>II</a:t>
            </a:r>
            <a:endParaRPr lang="tr-TR" sz="2000" dirty="0"/>
          </a:p>
          <a:p>
            <a:pPr marL="0" indent="0" algn="just">
              <a:buNone/>
            </a:pPr>
            <a:r>
              <a:rPr lang="tr-TR" sz="2000" b="1" dirty="0" smtClean="0"/>
              <a:t>Madde </a:t>
            </a:r>
            <a:r>
              <a:rPr lang="tr-TR" sz="2000" b="1" dirty="0"/>
              <a:t>5-</a:t>
            </a:r>
            <a:r>
              <a:rPr lang="tr-TR" sz="2000" dirty="0"/>
              <a:t> Kategori-I ve Kategori-</a:t>
            </a:r>
            <a:r>
              <a:rPr lang="tr-TR" sz="2000" dirty="0" err="1"/>
              <a:t>III’ün</a:t>
            </a:r>
            <a:r>
              <a:rPr lang="tr-TR" sz="2000" dirty="0"/>
              <a:t> dışında kalan tüm kişisel koruyucu donanımlar, Kategori-II olarak sınıflandırılır.</a:t>
            </a:r>
          </a:p>
          <a:p>
            <a:pPr marL="0" indent="0" algn="just">
              <a:buNone/>
            </a:pPr>
            <a:r>
              <a:rPr lang="tr-TR" sz="2000" dirty="0"/>
              <a:t>		</a:t>
            </a:r>
          </a:p>
          <a:p>
            <a:pPr marL="0" indent="0" algn="just">
              <a:buNone/>
            </a:pPr>
            <a:r>
              <a:rPr lang="tr-TR" sz="2000" b="1" dirty="0" smtClean="0"/>
              <a:t>Kategori-III</a:t>
            </a:r>
            <a:endParaRPr lang="tr-TR" sz="2000" dirty="0"/>
          </a:p>
          <a:p>
            <a:pPr marL="0" indent="0" algn="just">
              <a:buNone/>
            </a:pPr>
            <a:r>
              <a:rPr lang="tr-TR" sz="2000" b="1" dirty="0" smtClean="0"/>
              <a:t>Madde </a:t>
            </a:r>
            <a:r>
              <a:rPr lang="tr-TR" sz="2000" b="1" dirty="0"/>
              <a:t>6</a:t>
            </a:r>
            <a:r>
              <a:rPr lang="tr-TR" sz="2000" dirty="0"/>
              <a:t>- Tasarımcı tarafından, ani olarak ortaya çıkabilecek tehlikeleri, kullanıcının zamanında fark edemeyeceği düşünülen durumlarda ve hayati tehlike oluşturarak, sağlığa ciddi şekilde ve geriye dönüşü mümkün olmayacak derecede zarar verebilecek risklere karşı koruma sağlayan karmaşık yapıdaki kişisel koruyucu donanımlar, Kategori III olarak sınıflandırılır. </a:t>
            </a:r>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73</a:t>
            </a:fld>
            <a:endParaRPr lang="tr-TR" smtClean="0"/>
          </a:p>
        </p:txBody>
      </p:sp>
    </p:spTree>
    <p:extLst>
      <p:ext uri="{BB962C8B-B14F-4D97-AF65-F5344CB8AC3E}">
        <p14:creationId xmlns:p14="http://schemas.microsoft.com/office/powerpoint/2010/main" xmlns="" val="17510513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116632"/>
            <a:ext cx="8229600" cy="1143000"/>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t>Kişisel Koruyucu Donanımların Kategorizasyon Rehberine Dair Tebliğ</a:t>
            </a:r>
            <a:endParaRPr lang="tr-TR" sz="4000" dirty="0"/>
          </a:p>
        </p:txBody>
      </p:sp>
      <p:sp>
        <p:nvSpPr>
          <p:cNvPr id="45059" name="Rectangle 3"/>
          <p:cNvSpPr>
            <a:spLocks noGrp="1" noChangeArrowheads="1"/>
          </p:cNvSpPr>
          <p:nvPr>
            <p:ph idx="1"/>
          </p:nvPr>
        </p:nvSpPr>
        <p:spPr>
          <a:xfrm>
            <a:off x="395536" y="1916832"/>
            <a:ext cx="8229600" cy="2376264"/>
          </a:xfrm>
        </p:spPr>
        <p:txBody>
          <a:bodyPr/>
          <a:lstStyle/>
          <a:p>
            <a:pPr marL="0" indent="0" algn="just">
              <a:buNone/>
            </a:pPr>
            <a:r>
              <a:rPr lang="tr-TR" sz="2000" b="1" dirty="0"/>
              <a:t>Kategorizasyon Tablosu</a:t>
            </a:r>
            <a:endParaRPr lang="tr-TR" sz="2000" dirty="0"/>
          </a:p>
          <a:p>
            <a:pPr marL="0" indent="0" algn="just">
              <a:buNone/>
            </a:pPr>
            <a:r>
              <a:rPr lang="tr-TR" sz="2000" b="1" dirty="0" smtClean="0"/>
              <a:t>Madde </a:t>
            </a:r>
            <a:r>
              <a:rPr lang="tr-TR" sz="2000" b="1" dirty="0"/>
              <a:t>9- </a:t>
            </a:r>
            <a:r>
              <a:rPr lang="tr-TR" sz="2000" dirty="0"/>
              <a:t>“Kişisel Koruyucu Donanım Yönetmeliği” kapsamında bulunan ve tüm tasarımcı ve üretici, gerçek ve tüzel kişilerin dikkate almaları gereken ve kişisel koruyucu donanımlar ile ilgili olan Kategorizasyon Tablosu aşağıda verildiği gibidir: </a:t>
            </a:r>
          </a:p>
        </p:txBody>
      </p:sp>
      <p:sp>
        <p:nvSpPr>
          <p:cNvPr id="45060"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DA91C1B-478A-4F33-B36B-F2011EA889E8}" type="slidenum">
              <a:rPr lang="tr-TR" smtClean="0"/>
              <a:pPr eaLnBrk="1" hangingPunct="1"/>
              <a:t>74</a:t>
            </a:fld>
            <a:endParaRPr lang="tr-TR" smtClean="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63888" y="4149080"/>
            <a:ext cx="1449511" cy="1085734"/>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572478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0"/>
            <a:ext cx="8229600" cy="535681"/>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solidFill>
                  <a:srgbClr val="0070C0"/>
                </a:solidFill>
              </a:rPr>
              <a:t>Kategorizasyon Tablosu - ÖRNEK</a:t>
            </a:r>
            <a:endParaRPr lang="tr-TR" sz="4000" dirty="0">
              <a:solidFill>
                <a:srgbClr val="0070C0"/>
              </a:solidFill>
            </a:endParaRPr>
          </a:p>
        </p:txBody>
      </p:sp>
      <p:sp>
        <p:nvSpPr>
          <p:cNvPr id="4" name="Slayt Numarası Yer Tutucusu 3"/>
          <p:cNvSpPr>
            <a:spLocks noGrp="1"/>
          </p:cNvSpPr>
          <p:nvPr>
            <p:ph type="sldNum" sz="quarter" idx="12"/>
          </p:nvPr>
        </p:nvSpPr>
        <p:spPr/>
        <p:txBody>
          <a:bodyPr/>
          <a:lstStyle/>
          <a:p>
            <a:pPr>
              <a:defRPr/>
            </a:pPr>
            <a:fld id="{72D1CCE9-56BD-430D-B890-AE1E3B56EAAA}" type="slidenum">
              <a:rPr lang="tr-TR" smtClean="0"/>
              <a:pPr>
                <a:defRPr/>
              </a:pPr>
              <a:t>75</a:t>
            </a:fld>
            <a:endParaRPr lang="tr-T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27584" y="535681"/>
            <a:ext cx="7200800" cy="6349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160922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0"/>
            <a:ext cx="8229600" cy="535681"/>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solidFill>
                  <a:srgbClr val="0070C0"/>
                </a:solidFill>
              </a:rPr>
              <a:t>Kategorizasyon Tablosu - ÖRNEK</a:t>
            </a:r>
            <a:endParaRPr lang="tr-TR" sz="4000" dirty="0">
              <a:solidFill>
                <a:srgbClr val="0070C0"/>
              </a:solidFill>
            </a:endParaRPr>
          </a:p>
        </p:txBody>
      </p:sp>
      <p:sp>
        <p:nvSpPr>
          <p:cNvPr id="4" name="Slayt Numarası Yer Tutucusu 3"/>
          <p:cNvSpPr>
            <a:spLocks noGrp="1"/>
          </p:cNvSpPr>
          <p:nvPr>
            <p:ph type="sldNum" sz="quarter" idx="12"/>
          </p:nvPr>
        </p:nvSpPr>
        <p:spPr/>
        <p:txBody>
          <a:bodyPr/>
          <a:lstStyle/>
          <a:p>
            <a:pPr>
              <a:defRPr/>
            </a:pPr>
            <a:fld id="{72D1CCE9-56BD-430D-B890-AE1E3B56EAAA}" type="slidenum">
              <a:rPr lang="tr-TR" smtClean="0"/>
              <a:pPr>
                <a:defRPr/>
              </a:pPr>
              <a:t>76</a:t>
            </a:fld>
            <a:endParaRPr lang="tr-T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72615" y="757402"/>
            <a:ext cx="7355769" cy="49038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80616575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457200" y="0"/>
            <a:ext cx="8229600" cy="535681"/>
          </a:xfrm>
          <a:noFill/>
          <a:ln w="9525">
            <a:noFill/>
            <a:miter lim="800000"/>
            <a:headEnd/>
            <a:tailEnd/>
          </a:ln>
        </p:spPr>
        <p:txBody>
          <a:bodyPr vert="horz" wrap="square" lIns="91440" tIns="45720" rIns="91440" bIns="45720" numCol="1" anchor="ctr" anchorCtr="0" compatLnSpc="1">
            <a:prstTxWarp prst="textNoShape">
              <a:avLst/>
            </a:prstTxWarp>
            <a:normAutofit fontScale="90000"/>
          </a:bodyPr>
          <a:lstStyle/>
          <a:p>
            <a:pPr eaLnBrk="1" hangingPunct="1"/>
            <a:r>
              <a:rPr lang="tr-TR" sz="4000" dirty="0" smtClean="0">
                <a:solidFill>
                  <a:srgbClr val="0070C0"/>
                </a:solidFill>
              </a:rPr>
              <a:t>Kategorizasyon Tablosu - ÖRNEK</a:t>
            </a:r>
            <a:endParaRPr lang="tr-TR" sz="4000" dirty="0">
              <a:solidFill>
                <a:srgbClr val="0070C0"/>
              </a:solidFill>
            </a:endParaRPr>
          </a:p>
        </p:txBody>
      </p:sp>
      <p:sp>
        <p:nvSpPr>
          <p:cNvPr id="4" name="Slayt Numarası Yer Tutucusu 3"/>
          <p:cNvSpPr>
            <a:spLocks noGrp="1"/>
          </p:cNvSpPr>
          <p:nvPr>
            <p:ph type="sldNum" sz="quarter" idx="12"/>
          </p:nvPr>
        </p:nvSpPr>
        <p:spPr/>
        <p:txBody>
          <a:bodyPr/>
          <a:lstStyle/>
          <a:p>
            <a:pPr>
              <a:defRPr/>
            </a:pPr>
            <a:fld id="{72D1CCE9-56BD-430D-B890-AE1E3B56EAAA}" type="slidenum">
              <a:rPr lang="tr-TR" smtClean="0"/>
              <a:pPr>
                <a:defRPr/>
              </a:pPr>
              <a:t>77</a:t>
            </a:fld>
            <a:endParaRPr lang="tr-T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59632" y="643653"/>
            <a:ext cx="6731124" cy="59536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199010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4624"/>
            <a:ext cx="8229600" cy="1143000"/>
          </a:xfrm>
        </p:spPr>
        <p:txBody>
          <a:bodyPr/>
          <a:lstStyle/>
          <a:p>
            <a:pPr eaLnBrk="1" hangingPunct="1"/>
            <a:r>
              <a:rPr lang="tr-TR" sz="4000" dirty="0" smtClean="0"/>
              <a:t>KKD Sınıflandırma - ÖZET</a:t>
            </a:r>
          </a:p>
        </p:txBody>
      </p:sp>
      <p:sp>
        <p:nvSpPr>
          <p:cNvPr id="46083" name="Rectangle 3"/>
          <p:cNvSpPr>
            <a:spLocks noGrp="1" noChangeArrowheads="1"/>
          </p:cNvSpPr>
          <p:nvPr>
            <p:ph idx="1"/>
          </p:nvPr>
        </p:nvSpPr>
        <p:spPr>
          <a:xfrm>
            <a:off x="457200" y="1340768"/>
            <a:ext cx="8229600" cy="4525963"/>
          </a:xfrm>
        </p:spPr>
        <p:txBody>
          <a:bodyPr/>
          <a:lstStyle/>
          <a:p>
            <a:pPr marL="0" indent="0" algn="just">
              <a:buNone/>
            </a:pPr>
            <a:r>
              <a:rPr lang="tr-TR" sz="2000" b="1" dirty="0" smtClean="0"/>
              <a:t>Kategori-I</a:t>
            </a:r>
            <a:r>
              <a:rPr lang="tr-TR" sz="2000" dirty="0" smtClean="0"/>
              <a:t> : Bu </a:t>
            </a:r>
            <a:r>
              <a:rPr lang="tr-TR" sz="2000" dirty="0"/>
              <a:t>kategoriye giren </a:t>
            </a:r>
            <a:r>
              <a:rPr lang="tr-TR" sz="2000" dirty="0" err="1"/>
              <a:t>KKD’ler</a:t>
            </a:r>
            <a:r>
              <a:rPr lang="tr-TR" sz="2000" dirty="0"/>
              <a:t> kullanıcıyı, özellikle</a:t>
            </a:r>
            <a:r>
              <a:rPr lang="tr-TR" sz="2000" dirty="0" smtClean="0"/>
              <a:t>;</a:t>
            </a:r>
          </a:p>
          <a:p>
            <a:pPr marL="0" indent="0" algn="just">
              <a:buNone/>
            </a:pPr>
            <a:endParaRPr lang="tr-TR" sz="800" dirty="0"/>
          </a:p>
          <a:p>
            <a:pPr algn="just"/>
            <a:r>
              <a:rPr lang="tr-TR" sz="2000" dirty="0" smtClean="0"/>
              <a:t>Yüzeysel </a:t>
            </a:r>
            <a:r>
              <a:rPr lang="tr-TR" sz="2000" dirty="0"/>
              <a:t>mekanik etkiler (bahçıvan eldivenleri, dikiş yüksüğü </a:t>
            </a:r>
            <a:r>
              <a:rPr lang="tr-TR" sz="2000" dirty="0" err="1"/>
              <a:t>v.b</a:t>
            </a:r>
            <a:r>
              <a:rPr lang="tr-TR" sz="2000" dirty="0"/>
              <a:t>),</a:t>
            </a:r>
          </a:p>
          <a:p>
            <a:pPr algn="just"/>
            <a:r>
              <a:rPr lang="tr-TR" sz="2000" dirty="0" smtClean="0"/>
              <a:t>Zayıf </a:t>
            </a:r>
            <a:r>
              <a:rPr lang="tr-TR" sz="2000" dirty="0"/>
              <a:t>ve etkisi kolayca geçebilen temizlik maddeleri (seyreltik deterjan çözeltileri ve benzeri çözeltilere karşı korunan eldivenler),</a:t>
            </a:r>
          </a:p>
          <a:p>
            <a:pPr algn="just"/>
            <a:r>
              <a:rPr lang="tr-TR" sz="2000" dirty="0" smtClean="0"/>
              <a:t>50 </a:t>
            </a:r>
            <a:r>
              <a:rPr lang="tr-TR" sz="2000" baseline="30000" dirty="0" err="1"/>
              <a:t>o</a:t>
            </a:r>
            <a:r>
              <a:rPr lang="tr-TR" sz="2000" dirty="0" err="1"/>
              <a:t>C’nin</a:t>
            </a:r>
            <a:r>
              <a:rPr lang="tr-TR" sz="2000" dirty="0"/>
              <a:t> üzerinde olmayan sıcak maddelerle çalışmalarda oluşan riskler veya tehlike yaratmayan diğer etkiler (mesleki işlerde kullanılan eldivenler, önlükler vb.),</a:t>
            </a:r>
          </a:p>
          <a:p>
            <a:pPr algn="just"/>
            <a:r>
              <a:rPr lang="tr-TR" sz="2000" dirty="0" smtClean="0"/>
              <a:t>Doğal </a:t>
            </a:r>
            <a:r>
              <a:rPr lang="tr-TR" sz="2000" dirty="0"/>
              <a:t>atmosferik etkenler (bulaşıklar, mevsimlik elbiseler, ayakkabılar vb.),</a:t>
            </a:r>
          </a:p>
          <a:p>
            <a:pPr algn="just"/>
            <a:r>
              <a:rPr lang="tr-TR" sz="2000" dirty="0" smtClean="0"/>
              <a:t>Vücudun </a:t>
            </a:r>
            <a:r>
              <a:rPr lang="tr-TR" sz="2000" dirty="0"/>
              <a:t>hayati bölgelerini etkileyen ve etkileri kalıcı lezyonlara neden olmayan küçük darbeler ve titreşimler (kafa derisini koruyan hafif baretler, eldivenler, hafif ayakkabılar vb.),</a:t>
            </a:r>
          </a:p>
          <a:p>
            <a:pPr algn="just"/>
            <a:r>
              <a:rPr lang="tr-TR" sz="2000" dirty="0" smtClean="0"/>
              <a:t>Güneş </a:t>
            </a:r>
            <a:r>
              <a:rPr lang="tr-TR" sz="2000" dirty="0"/>
              <a:t>ışığı (güneş gözlükleri</a:t>
            </a:r>
            <a:r>
              <a:rPr lang="tr-TR" sz="2000" dirty="0" smtClean="0"/>
              <a:t>), risklerine </a:t>
            </a:r>
            <a:r>
              <a:rPr lang="tr-TR" sz="2000" dirty="0"/>
              <a:t>karşı korurlar.</a:t>
            </a:r>
          </a:p>
          <a:p>
            <a:pPr marL="0" indent="0" algn="just" eaLnBrk="1" hangingPunct="1">
              <a:lnSpc>
                <a:spcPct val="90000"/>
              </a:lnSpc>
              <a:buNone/>
            </a:pPr>
            <a:endParaRPr lang="tr-TR" sz="2000" dirty="0" smtClean="0"/>
          </a:p>
        </p:txBody>
      </p:sp>
      <p:sp>
        <p:nvSpPr>
          <p:cNvPr id="4608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D11D20-0C78-4822-B463-F4596AF42E44}" type="slidenum">
              <a:rPr lang="tr-TR" smtClean="0"/>
              <a:pPr eaLnBrk="1" hangingPunct="1"/>
              <a:t>78</a:t>
            </a:fld>
            <a:endParaRPr lang="tr-TR" smtClean="0"/>
          </a:p>
        </p:txBody>
      </p:sp>
    </p:spTree>
    <p:extLst>
      <p:ext uri="{BB962C8B-B14F-4D97-AF65-F5344CB8AC3E}">
        <p14:creationId xmlns:p14="http://schemas.microsoft.com/office/powerpoint/2010/main" xmlns="" val="41260352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4624"/>
            <a:ext cx="8229600" cy="1143000"/>
          </a:xfrm>
        </p:spPr>
        <p:txBody>
          <a:bodyPr/>
          <a:lstStyle/>
          <a:p>
            <a:pPr eaLnBrk="1" hangingPunct="1"/>
            <a:r>
              <a:rPr lang="tr-TR" sz="4000" dirty="0" smtClean="0"/>
              <a:t>KKD Sınıflandırma - ÖZET</a:t>
            </a:r>
          </a:p>
        </p:txBody>
      </p:sp>
      <p:sp>
        <p:nvSpPr>
          <p:cNvPr id="46083" name="Rectangle 3"/>
          <p:cNvSpPr>
            <a:spLocks noGrp="1" noChangeArrowheads="1"/>
          </p:cNvSpPr>
          <p:nvPr>
            <p:ph idx="1"/>
          </p:nvPr>
        </p:nvSpPr>
        <p:spPr>
          <a:xfrm>
            <a:off x="467544" y="1124744"/>
            <a:ext cx="8064896" cy="5161776"/>
          </a:xfrm>
        </p:spPr>
        <p:txBody>
          <a:bodyPr/>
          <a:lstStyle/>
          <a:p>
            <a:pPr marL="0" indent="0" algn="just">
              <a:buNone/>
            </a:pPr>
            <a:r>
              <a:rPr lang="tr-TR" sz="2400" b="1" dirty="0" smtClean="0"/>
              <a:t>Kategori-III:</a:t>
            </a:r>
            <a:r>
              <a:rPr lang="tr-TR" sz="2400" dirty="0" smtClean="0"/>
              <a:t> </a:t>
            </a:r>
            <a:r>
              <a:rPr lang="tr-TR" sz="2400" dirty="0"/>
              <a:t>Bu kategoriye giren </a:t>
            </a:r>
            <a:r>
              <a:rPr lang="tr-TR" sz="2400" dirty="0" err="1"/>
              <a:t>KKD’ler</a:t>
            </a:r>
            <a:r>
              <a:rPr lang="tr-TR" sz="2400" dirty="0"/>
              <a:t> şunlardır</a:t>
            </a:r>
            <a:r>
              <a:rPr lang="tr-TR" sz="2400" dirty="0" smtClean="0"/>
              <a:t>:</a:t>
            </a:r>
          </a:p>
          <a:p>
            <a:pPr marL="0" indent="0" algn="just">
              <a:buNone/>
            </a:pPr>
            <a:endParaRPr lang="tr-TR" sz="2400" dirty="0"/>
          </a:p>
          <a:p>
            <a:pPr marL="271463" indent="-271463" algn="just"/>
            <a:r>
              <a:rPr lang="tr-TR" sz="2400" dirty="0" smtClean="0"/>
              <a:t>Katı </a:t>
            </a:r>
            <a:r>
              <a:rPr lang="tr-TR" sz="2400" dirty="0"/>
              <a:t>partikül ve sıvı </a:t>
            </a:r>
            <a:r>
              <a:rPr lang="tr-TR" sz="2400" dirty="0" err="1" smtClean="0"/>
              <a:t>aerosollardan</a:t>
            </a:r>
            <a:r>
              <a:rPr lang="tr-TR" sz="2400" dirty="0" smtClean="0"/>
              <a:t> </a:t>
            </a:r>
            <a:r>
              <a:rPr lang="tr-TR" sz="2400" dirty="0"/>
              <a:t>veya tahriş edici, tehlikeli, zehirli </a:t>
            </a:r>
            <a:r>
              <a:rPr lang="tr-TR" sz="2400" dirty="0" smtClean="0"/>
              <a:t>gazlardan </a:t>
            </a:r>
            <a:r>
              <a:rPr lang="tr-TR" sz="2400" dirty="0"/>
              <a:t>korunmak için kullanılan filtreli solunum sistemi koruyucuları</a:t>
            </a:r>
            <a:r>
              <a:rPr lang="tr-TR" sz="2400" dirty="0" smtClean="0"/>
              <a:t>,</a:t>
            </a:r>
          </a:p>
          <a:p>
            <a:pPr marL="271463" indent="-271463" algn="just"/>
            <a:endParaRPr lang="tr-TR" sz="2400" dirty="0"/>
          </a:p>
          <a:p>
            <a:pPr marL="271463" indent="-271463" algn="just"/>
            <a:r>
              <a:rPr lang="tr-TR" sz="2400" dirty="0" smtClean="0"/>
              <a:t>Su </a:t>
            </a:r>
            <a:r>
              <a:rPr lang="tr-TR" sz="2400" dirty="0"/>
              <a:t>altına dalmada kullanılanları da içeren, atmosferden tam yalıtım sağlayan koruyucu solunum araçları,</a:t>
            </a:r>
          </a:p>
          <a:p>
            <a:pPr marL="271463" indent="-271463" algn="just"/>
            <a:r>
              <a:rPr lang="tr-TR" sz="2400" dirty="0" smtClean="0"/>
              <a:t>Kimyasal </a:t>
            </a:r>
            <a:r>
              <a:rPr lang="tr-TR" sz="2400" dirty="0"/>
              <a:t>maddelere veya iyonlaştırıcı radyasyona karşı sınırlı bir koruma </a:t>
            </a:r>
            <a:r>
              <a:rPr lang="tr-TR" sz="2400" dirty="0" smtClean="0"/>
              <a:t>sağlayanlar,</a:t>
            </a:r>
          </a:p>
          <a:p>
            <a:pPr marL="271463" indent="-271463" algn="just">
              <a:buNone/>
            </a:pPr>
            <a:endParaRPr lang="tr-TR" sz="2000" dirty="0" smtClean="0"/>
          </a:p>
        </p:txBody>
      </p:sp>
      <p:sp>
        <p:nvSpPr>
          <p:cNvPr id="4608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D11D20-0C78-4822-B463-F4596AF42E44}" type="slidenum">
              <a:rPr lang="tr-TR" smtClean="0"/>
              <a:pPr eaLnBrk="1" hangingPunct="1"/>
              <a:t>79</a:t>
            </a:fld>
            <a:endParaRPr lang="tr-TR" smtClean="0"/>
          </a:p>
        </p:txBody>
      </p:sp>
    </p:spTree>
    <p:extLst>
      <p:ext uri="{BB962C8B-B14F-4D97-AF65-F5344CB8AC3E}">
        <p14:creationId xmlns:p14="http://schemas.microsoft.com/office/powerpoint/2010/main" xmlns="" val="3949829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338" name="Picture 4"/>
          <p:cNvPicPr>
            <a:picLocks noChangeAspect="1" noChangeArrowheads="1"/>
          </p:cNvPicPr>
          <p:nvPr/>
        </p:nvPicPr>
        <p:blipFill>
          <a:blip r:embed="rId2" cstate="print"/>
          <a:srcRect/>
          <a:stretch>
            <a:fillRect/>
          </a:stretch>
        </p:blipFill>
        <p:spPr bwMode="auto">
          <a:xfrm>
            <a:off x="457200" y="533400"/>
            <a:ext cx="8382000" cy="5287963"/>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44624"/>
            <a:ext cx="8229600" cy="1143000"/>
          </a:xfrm>
        </p:spPr>
        <p:txBody>
          <a:bodyPr/>
          <a:lstStyle/>
          <a:p>
            <a:pPr eaLnBrk="1" hangingPunct="1"/>
            <a:r>
              <a:rPr lang="tr-TR" sz="4000" dirty="0" smtClean="0"/>
              <a:t>KKD Sınıflandırma - ÖZET</a:t>
            </a:r>
          </a:p>
        </p:txBody>
      </p:sp>
      <p:sp>
        <p:nvSpPr>
          <p:cNvPr id="46083" name="Rectangle 3"/>
          <p:cNvSpPr>
            <a:spLocks noGrp="1" noChangeArrowheads="1"/>
          </p:cNvSpPr>
          <p:nvPr>
            <p:ph idx="1"/>
          </p:nvPr>
        </p:nvSpPr>
        <p:spPr>
          <a:xfrm>
            <a:off x="467544" y="1124744"/>
            <a:ext cx="8064896" cy="4525963"/>
          </a:xfrm>
        </p:spPr>
        <p:txBody>
          <a:bodyPr>
            <a:normAutofit lnSpcReduction="10000"/>
          </a:bodyPr>
          <a:lstStyle/>
          <a:p>
            <a:pPr marL="0" indent="0" algn="just">
              <a:buNone/>
            </a:pPr>
            <a:r>
              <a:rPr lang="tr-TR" sz="2000" b="1" dirty="0" smtClean="0"/>
              <a:t>Kategori-III:</a:t>
            </a:r>
            <a:r>
              <a:rPr lang="tr-TR" sz="2000" dirty="0" smtClean="0"/>
              <a:t> </a:t>
            </a:r>
            <a:r>
              <a:rPr lang="tr-TR" sz="2000" dirty="0"/>
              <a:t>Bu kategoriye giren </a:t>
            </a:r>
            <a:r>
              <a:rPr lang="tr-TR" sz="2000" dirty="0" err="1"/>
              <a:t>KKD’ler</a:t>
            </a:r>
            <a:r>
              <a:rPr lang="tr-TR" sz="2000" dirty="0"/>
              <a:t> şunlardır</a:t>
            </a:r>
            <a:r>
              <a:rPr lang="tr-TR" sz="2000" dirty="0" smtClean="0"/>
              <a:t>:</a:t>
            </a:r>
          </a:p>
          <a:p>
            <a:pPr marL="0" indent="0" algn="just">
              <a:buNone/>
            </a:pPr>
            <a:r>
              <a:rPr lang="tr-TR" sz="2000" dirty="0">
                <a:solidFill>
                  <a:srgbClr val="FF0000"/>
                </a:solidFill>
                <a:effectLst>
                  <a:outerShdw blurRad="38100" dist="38100" dir="2700000" algn="tl">
                    <a:srgbClr val="000000">
                      <a:alpha val="43137"/>
                    </a:srgbClr>
                  </a:outerShdw>
                </a:effectLst>
              </a:rPr>
              <a:t>… (devamı)</a:t>
            </a:r>
            <a:endParaRPr lang="tr-TR" sz="2000" dirty="0"/>
          </a:p>
          <a:p>
            <a:pPr marL="0" indent="0" algn="just">
              <a:buNone/>
            </a:pPr>
            <a:endParaRPr lang="tr-TR" sz="800" dirty="0"/>
          </a:p>
          <a:p>
            <a:pPr marL="271463" indent="-271463" algn="just"/>
            <a:r>
              <a:rPr lang="tr-TR" sz="2000" dirty="0" smtClean="0"/>
              <a:t>Etkisi </a:t>
            </a:r>
            <a:r>
              <a:rPr lang="tr-TR" sz="2000" dirty="0"/>
              <a:t>100 </a:t>
            </a:r>
            <a:r>
              <a:rPr lang="tr-TR" sz="2000" baseline="30000" dirty="0" err="1"/>
              <a:t>o</a:t>
            </a:r>
            <a:r>
              <a:rPr lang="tr-TR" sz="2000" dirty="0" err="1"/>
              <a:t>C</a:t>
            </a:r>
            <a:r>
              <a:rPr lang="tr-TR" sz="2000" dirty="0"/>
              <a:t> veya daha fazla olan hava sıcaklığı ile kıyaslanabilen, kızıl ötesi ışın yayılması, alev veya büyük miktarda ergimiş materyalin varlığı ile karakterize edilebilen veya edilemeyen, yüksek sıcaklıktaki ortamlarda kullanılacak acil durum ekipmanları,</a:t>
            </a:r>
          </a:p>
          <a:p>
            <a:pPr marL="271463" indent="-271463" algn="just"/>
            <a:r>
              <a:rPr lang="tr-TR" sz="2000" dirty="0" smtClean="0"/>
              <a:t>Eksi </a:t>
            </a:r>
            <a:r>
              <a:rPr lang="tr-TR" sz="2000" dirty="0"/>
              <a:t>50 </a:t>
            </a:r>
            <a:r>
              <a:rPr lang="tr-TR" sz="2000" baseline="30000" dirty="0" err="1"/>
              <a:t>o</a:t>
            </a:r>
            <a:r>
              <a:rPr lang="tr-TR" sz="2000" dirty="0" err="1"/>
              <a:t>C</a:t>
            </a:r>
            <a:r>
              <a:rPr lang="tr-TR" sz="2000" dirty="0"/>
              <a:t> veya daha düşük hava sıcaklığı ile kıyaslanabilen düşük sıcaklıktaki ortamlarda kullanılacak acil durum ekipmanları,</a:t>
            </a:r>
          </a:p>
          <a:p>
            <a:pPr marL="271463" indent="-271463" algn="just"/>
            <a:r>
              <a:rPr lang="tr-TR" sz="2000" dirty="0" smtClean="0"/>
              <a:t>Yüksekten </a:t>
            </a:r>
            <a:r>
              <a:rPr lang="tr-TR" sz="2000" dirty="0"/>
              <a:t>düşmelere karşı kullanılan donanımlar,</a:t>
            </a:r>
          </a:p>
          <a:p>
            <a:pPr marL="271463" indent="-271463" algn="just"/>
            <a:r>
              <a:rPr lang="tr-TR" sz="2000" dirty="0" smtClean="0"/>
              <a:t>Elektrik </a:t>
            </a:r>
            <a:r>
              <a:rPr lang="tr-TR" sz="2000" dirty="0"/>
              <a:t>tehlikesi ve tehlikeli voltaja karşı veya yüksek gerilin işlerinde kullanılan yalıtıcı özellikli donanımlar.</a:t>
            </a:r>
          </a:p>
          <a:p>
            <a:pPr marL="0" indent="0" algn="just" eaLnBrk="1" hangingPunct="1">
              <a:lnSpc>
                <a:spcPct val="90000"/>
              </a:lnSpc>
              <a:buNone/>
            </a:pPr>
            <a:endParaRPr lang="tr-TR" sz="2000" dirty="0" smtClean="0"/>
          </a:p>
          <a:p>
            <a:pPr marL="0" indent="0" algn="just" eaLnBrk="1" hangingPunct="1">
              <a:lnSpc>
                <a:spcPct val="90000"/>
              </a:lnSpc>
              <a:buNone/>
            </a:pPr>
            <a:r>
              <a:rPr lang="tr-TR" sz="2000" b="1" dirty="0" smtClean="0"/>
              <a:t>Kategori-II: </a:t>
            </a:r>
            <a:r>
              <a:rPr lang="tr-TR" sz="2000" dirty="0" smtClean="0"/>
              <a:t>Kategori-I </a:t>
            </a:r>
            <a:r>
              <a:rPr lang="tr-TR" sz="2000" dirty="0"/>
              <a:t>ve </a:t>
            </a:r>
            <a:r>
              <a:rPr lang="tr-TR" sz="2000" dirty="0" smtClean="0"/>
              <a:t>Kategori-</a:t>
            </a:r>
            <a:r>
              <a:rPr lang="tr-TR" sz="2000" dirty="0" err="1" smtClean="0"/>
              <a:t>III’ün</a:t>
            </a:r>
            <a:r>
              <a:rPr lang="tr-TR" sz="2000" dirty="0" smtClean="0"/>
              <a:t> </a:t>
            </a:r>
            <a:r>
              <a:rPr lang="tr-TR" sz="2000" dirty="0"/>
              <a:t>dışında kalan tüm </a:t>
            </a:r>
            <a:r>
              <a:rPr lang="tr-TR" sz="2000" dirty="0" err="1" smtClean="0"/>
              <a:t>KKD’ler</a:t>
            </a:r>
            <a:endParaRPr lang="tr-TR" sz="2000" dirty="0" smtClean="0"/>
          </a:p>
        </p:txBody>
      </p:sp>
      <p:sp>
        <p:nvSpPr>
          <p:cNvPr id="4608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D11D20-0C78-4822-B463-F4596AF42E44}" type="slidenum">
              <a:rPr lang="tr-TR" smtClean="0"/>
              <a:pPr eaLnBrk="1" hangingPunct="1"/>
              <a:t>80</a:t>
            </a:fld>
            <a:endParaRPr lang="tr-TR" smtClean="0"/>
          </a:p>
        </p:txBody>
      </p:sp>
    </p:spTree>
    <p:extLst>
      <p:ext uri="{BB962C8B-B14F-4D97-AF65-F5344CB8AC3E}">
        <p14:creationId xmlns:p14="http://schemas.microsoft.com/office/powerpoint/2010/main" xmlns="" val="246175505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eaLnBrk="1" hangingPunct="1"/>
            <a:r>
              <a:rPr lang="tr-TR" sz="4000" dirty="0" smtClean="0"/>
              <a:t>SONUÇ</a:t>
            </a:r>
          </a:p>
        </p:txBody>
      </p:sp>
      <p:sp>
        <p:nvSpPr>
          <p:cNvPr id="46083" name="Rectangle 3"/>
          <p:cNvSpPr>
            <a:spLocks noGrp="1" noChangeArrowheads="1"/>
          </p:cNvSpPr>
          <p:nvPr>
            <p:ph idx="1"/>
          </p:nvPr>
        </p:nvSpPr>
        <p:spPr>
          <a:xfrm>
            <a:off x="251520" y="1600201"/>
            <a:ext cx="8784976" cy="3917032"/>
          </a:xfrm>
        </p:spPr>
        <p:txBody>
          <a:bodyPr/>
          <a:lstStyle/>
          <a:p>
            <a:pPr marL="174625" indent="-174625" eaLnBrk="1" hangingPunct="1">
              <a:lnSpc>
                <a:spcPct val="140000"/>
              </a:lnSpc>
            </a:pPr>
            <a:r>
              <a:rPr lang="tr-TR" sz="2000" dirty="0" smtClean="0"/>
              <a:t>KKD doğru ve gerektiği her zaman kullanılmalı,</a:t>
            </a:r>
          </a:p>
          <a:p>
            <a:pPr marL="174625" indent="-174625" eaLnBrk="1" hangingPunct="1">
              <a:lnSpc>
                <a:spcPct val="140000"/>
              </a:lnSpc>
            </a:pPr>
            <a:r>
              <a:rPr lang="tr-TR" sz="2000" dirty="0" smtClean="0"/>
              <a:t>CE uygunluk işareti ve kullanım kılavuzu taşımalı,</a:t>
            </a:r>
          </a:p>
          <a:p>
            <a:pPr marL="174625" indent="-174625" eaLnBrk="1" hangingPunct="1">
              <a:lnSpc>
                <a:spcPct val="140000"/>
              </a:lnSpc>
            </a:pPr>
            <a:r>
              <a:rPr lang="tr-TR" sz="2000" dirty="0" smtClean="0"/>
              <a:t>Kullanılmadan önce sağlamlığı  kontrol edilmeli,</a:t>
            </a:r>
          </a:p>
          <a:p>
            <a:pPr marL="174625" indent="-174625" eaLnBrk="1" hangingPunct="1">
              <a:lnSpc>
                <a:spcPct val="140000"/>
              </a:lnSpc>
            </a:pPr>
            <a:r>
              <a:rPr lang="tr-TR" sz="2000" dirty="0" smtClean="0"/>
              <a:t>Gerektiğinde yenisiyle değiştirilmeli,</a:t>
            </a:r>
          </a:p>
          <a:p>
            <a:pPr marL="174625" indent="-174625" eaLnBrk="1" hangingPunct="1">
              <a:lnSpc>
                <a:spcPct val="140000"/>
              </a:lnSpc>
            </a:pPr>
            <a:r>
              <a:rPr lang="tr-TR" sz="2000" dirty="0" smtClean="0"/>
              <a:t>Bakımı, temizliği ve saklanması kullanım kılavuzunda belirtildiği şekilde yapılmalı, </a:t>
            </a:r>
          </a:p>
          <a:p>
            <a:pPr marL="174625" indent="-174625" eaLnBrk="1" hangingPunct="1">
              <a:lnSpc>
                <a:spcPct val="140000"/>
              </a:lnSpc>
            </a:pPr>
            <a:r>
              <a:rPr lang="tr-TR" sz="2000" dirty="0" smtClean="0"/>
              <a:t>KKD kullanımından daha öncelikli önlemler olduğu bilinmeli,</a:t>
            </a:r>
          </a:p>
          <a:p>
            <a:pPr marL="174625" indent="-174625" eaLnBrk="1" hangingPunct="1">
              <a:lnSpc>
                <a:spcPct val="140000"/>
              </a:lnSpc>
            </a:pPr>
            <a:r>
              <a:rPr lang="tr-TR" sz="2000" dirty="0" smtClean="0"/>
              <a:t>KKD kullanımından önce, toplu korumaya önem verilmelidir. </a:t>
            </a:r>
          </a:p>
          <a:p>
            <a:pPr eaLnBrk="1" hangingPunct="1">
              <a:lnSpc>
                <a:spcPct val="90000"/>
              </a:lnSpc>
            </a:pPr>
            <a:endParaRPr lang="tr-TR" sz="2000" dirty="0" smtClean="0"/>
          </a:p>
        </p:txBody>
      </p:sp>
      <p:sp>
        <p:nvSpPr>
          <p:cNvPr id="46084" name="3 Slayt Numarası Yer Tutucusu"/>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7D11D20-0C78-4822-B463-F4596AF42E44}" type="slidenum">
              <a:rPr lang="tr-TR" smtClean="0"/>
              <a:pPr eaLnBrk="1" hangingPunct="1"/>
              <a:t>81</a:t>
            </a:fld>
            <a:endParaRPr lang="tr-TR" smtClean="0"/>
          </a:p>
        </p:txBody>
      </p:sp>
      <p:pic>
        <p:nvPicPr>
          <p:cNvPr id="23554"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30282" y="0"/>
            <a:ext cx="1613718" cy="1495979"/>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1505539" cy="1498848"/>
          </a:xfrm>
          <a:prstGeom prst="rect">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00794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print"/>
          <a:srcRect/>
          <a:stretch>
            <a:fillRect/>
          </a:stretch>
        </p:blipFill>
        <p:spPr bwMode="auto">
          <a:xfrm>
            <a:off x="228600" y="381000"/>
            <a:ext cx="8534400" cy="54102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2233</TotalTime>
  <Words>3001</Words>
  <Application>Microsoft Office PowerPoint</Application>
  <PresentationFormat>Ekran Gösterisi (4:3)</PresentationFormat>
  <Paragraphs>506</Paragraphs>
  <Slides>81</Slides>
  <Notes>4</Notes>
  <HiddenSlides>11</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81</vt:i4>
      </vt:variant>
    </vt:vector>
  </HeadingPairs>
  <TitlesOfParts>
    <vt:vector size="83" baseType="lpstr">
      <vt:lpstr>Ofis Teması</vt:lpstr>
      <vt:lpstr>Photo Editor Photo</vt:lpstr>
      <vt:lpstr>KİŞİSEL KORUYUCU DONANIMLAR (KKD)</vt:lpstr>
      <vt:lpstr>Slayt 2</vt:lpstr>
      <vt:lpstr>Kişisel Koruyucu Donanımların İşyerlerinde Kullanılması</vt:lpstr>
      <vt:lpstr>Kişisel Koruyucu Donanımların İşyerlerinde Kullanılması</vt:lpstr>
      <vt:lpstr>Kişisel Koruyucu Donanımların İşyerlerinde Kullanılması</vt:lpstr>
      <vt:lpstr>Kişisel Koruyucu Donanımların İşyerlerinde Kullanılması</vt:lpstr>
      <vt:lpstr>Slayt 7</vt:lpstr>
      <vt:lpstr>Slayt 8</vt:lpstr>
      <vt:lpstr>Slayt 9</vt:lpstr>
      <vt:lpstr>Slayt 10</vt:lpstr>
      <vt:lpstr>Slayt 11</vt:lpstr>
      <vt:lpstr>Slayt 12</vt:lpstr>
      <vt:lpstr>TANIMLAR</vt:lpstr>
      <vt:lpstr>TANIMLAR</vt:lpstr>
      <vt:lpstr>KKD KATEGORİZASYONU</vt:lpstr>
      <vt:lpstr>Onaylanmış kuruluşlar</vt:lpstr>
      <vt:lpstr>Slayt 17</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Kişisel Koruyucu Donanımların İşyerlerinde Kullanılması Hakkında Yönetmelik</vt:lpstr>
      <vt:lpstr>Bütün KKD’lerde bulunması gereken özellikler</vt:lpstr>
      <vt:lpstr>Kişisel Koruyucu Donanımların İşyerlerinde Kullanılması Hakkında Yönetmelik   EK-II KİŞİSEL KORUYUCU DONANIM LİSTESİ</vt:lpstr>
      <vt:lpstr>1- Baş Koruyucular</vt:lpstr>
      <vt:lpstr>Slayt 27</vt:lpstr>
      <vt:lpstr>2- Kulak Koruyucuları</vt:lpstr>
      <vt:lpstr>Kulak Koruyucuları</vt:lpstr>
      <vt:lpstr>Kulak Koruyucu Türleri</vt:lpstr>
      <vt:lpstr>Kulak Koruyucuları – İşçi Yorumları</vt:lpstr>
      <vt:lpstr>Slayt 32</vt:lpstr>
      <vt:lpstr>3- Göz ve Yüz Koruyucular</vt:lpstr>
      <vt:lpstr>Göz ve Yüz Koruyucular</vt:lpstr>
      <vt:lpstr>Slayt 35</vt:lpstr>
      <vt:lpstr>Slayt 36</vt:lpstr>
      <vt:lpstr>4- Solunum Sistemi Koruyucuları</vt:lpstr>
      <vt:lpstr>Solunum Sistemi Koruyucuları</vt:lpstr>
      <vt:lpstr>Solunum Sistemi Koruyucuları</vt:lpstr>
      <vt:lpstr>Gaz - Buhar Maskeleri</vt:lpstr>
      <vt:lpstr>Diğer Solunum Sistemi Koruyucuları</vt:lpstr>
      <vt:lpstr>5- El ve Kol Koruyucular</vt:lpstr>
      <vt:lpstr>İşe Uygun Eldiven Kullanımı</vt:lpstr>
      <vt:lpstr>6- Ayak ve Bacak Koruyucuları</vt:lpstr>
      <vt:lpstr>Uygun İş Ayakkabısının Seçimi</vt:lpstr>
      <vt:lpstr>Slayt 46</vt:lpstr>
      <vt:lpstr>7- Cilt Koruyucuları</vt:lpstr>
      <vt:lpstr>8- Gövde ve Karın Koruyucular</vt:lpstr>
      <vt:lpstr>8- Gövde ve Karın Koruyucular</vt:lpstr>
      <vt:lpstr>9- Vücut Koruyucular</vt:lpstr>
      <vt:lpstr>9- Vücut Koruyucular</vt:lpstr>
      <vt:lpstr>Emniyet Kemeri</vt:lpstr>
      <vt:lpstr>Slayt 53</vt:lpstr>
      <vt:lpstr>Emniyet Kemeri Kullanımı</vt:lpstr>
      <vt:lpstr>Slayt 55</vt:lpstr>
      <vt:lpstr>Slayt 56</vt:lpstr>
      <vt:lpstr>Slayt 57</vt:lpstr>
      <vt:lpstr>Slayt 58</vt:lpstr>
      <vt:lpstr>Slayt 59</vt:lpstr>
      <vt:lpstr>Slayt 60</vt:lpstr>
      <vt:lpstr>Slayt 61</vt:lpstr>
      <vt:lpstr>Slayt 62</vt:lpstr>
      <vt:lpstr>Slayt 63</vt:lpstr>
      <vt:lpstr>Slayt 64</vt:lpstr>
      <vt:lpstr>Slayt 65</vt:lpstr>
      <vt:lpstr>KKD Mevzuatı</vt:lpstr>
      <vt:lpstr>Kişisel Koruyucu Donanım Yönetmeliği</vt:lpstr>
      <vt:lpstr>Kişisel Koruyucu Donanım Yönetmeliği</vt:lpstr>
      <vt:lpstr>Kişisel Koruyucu Donanım Yönetmeliği</vt:lpstr>
      <vt:lpstr>KKD Mevzuatı</vt:lpstr>
      <vt:lpstr>Kişisel Koruyucu Donanımların Kategorizasyon Rehberine Dair Tebliğ</vt:lpstr>
      <vt:lpstr>Kişisel Koruyucu Donanımların Kategorizasyon Rehberine Dair Tebliğ</vt:lpstr>
      <vt:lpstr>Kişisel Koruyucu Donanımların Kategorizasyon Rehberine Dair Tebliğ</vt:lpstr>
      <vt:lpstr>Kişisel Koruyucu Donanımların Kategorizasyon Rehberine Dair Tebliğ</vt:lpstr>
      <vt:lpstr>Kategorizasyon Tablosu - ÖRNEK</vt:lpstr>
      <vt:lpstr>Kategorizasyon Tablosu - ÖRNEK</vt:lpstr>
      <vt:lpstr>Kategorizasyon Tablosu - ÖRNEK</vt:lpstr>
      <vt:lpstr>KKD Sınıflandırma - ÖZET</vt:lpstr>
      <vt:lpstr>KKD Sınıflandırma - ÖZET</vt:lpstr>
      <vt:lpstr>KKD Sınıflandırma - ÖZET</vt:lpstr>
      <vt:lpstr>SONUÇ</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İŞ SAĞLIĞI VE GÜVENLİĞİ HİZMETLERİ</dc:title>
  <dc:creator>İsmail ÇELİK</dc:creator>
  <cp:lastModifiedBy>Akay</cp:lastModifiedBy>
  <cp:revision>127</cp:revision>
  <dcterms:created xsi:type="dcterms:W3CDTF">2012-11-30T19:09:32Z</dcterms:created>
  <dcterms:modified xsi:type="dcterms:W3CDTF">2020-01-28T22:07:14Z</dcterms:modified>
</cp:coreProperties>
</file>