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1000">
              <a:srgbClr val="DDEBCF">
                <a:alpha val="86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520" y="188640"/>
            <a:ext cx="5576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/>
              <a:t>Fundamentals of </a:t>
            </a:r>
            <a:r>
              <a:rPr lang="tr-TR" sz="2800" b="1" dirty="0" err="1" smtClean="0"/>
              <a:t>thermodynamics</a:t>
            </a:r>
            <a:r>
              <a:rPr lang="tr-TR" sz="2800" b="1" dirty="0" smtClean="0"/>
              <a:t>-2</a:t>
            </a:r>
            <a:endParaRPr lang="tr-TR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908720"/>
            <a:ext cx="2946484" cy="51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251520" y="155679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Similarly as internal energy, enthalpy is defined up to the additive constant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10" name="9 Dikdörtgen"/>
          <p:cNvSpPr/>
          <p:nvPr/>
        </p:nvSpPr>
        <p:spPr>
          <a:xfrm>
            <a:off x="251520" y="249289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If a system exchanges only heat and reversible volume work with its surroundings during a</a:t>
            </a:r>
            <a:r>
              <a:rPr lang="tr-TR" sz="2400" dirty="0" smtClean="0"/>
              <a:t> </a:t>
            </a:r>
            <a:r>
              <a:rPr lang="en-US" sz="2400" dirty="0" smtClean="0"/>
              <a:t>thermodynamic process </a:t>
            </a:r>
            <a:endParaRPr lang="tr-TR" sz="2400" dirty="0"/>
          </a:p>
        </p:txBody>
      </p:sp>
      <p:sp>
        <p:nvSpPr>
          <p:cNvPr id="11" name="10 Dikdörtgen"/>
          <p:cNvSpPr/>
          <p:nvPr/>
        </p:nvSpPr>
        <p:spPr>
          <a:xfrm>
            <a:off x="395536" y="3501008"/>
            <a:ext cx="2268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dH</a:t>
            </a:r>
            <a:r>
              <a:rPr lang="tr-TR" sz="2400" dirty="0" smtClean="0"/>
              <a:t> = </a:t>
            </a:r>
            <a:r>
              <a:rPr lang="tr-TR" sz="2400" dirty="0" err="1" smtClean="0"/>
              <a:t>dQ</a:t>
            </a:r>
            <a:r>
              <a:rPr lang="tr-TR" sz="2400" dirty="0" smtClean="0"/>
              <a:t> + V </a:t>
            </a:r>
            <a:r>
              <a:rPr lang="tr-TR" sz="2400" dirty="0" err="1" smtClean="0"/>
              <a:t>dp</a:t>
            </a:r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12" name="11 Dikdörtgen"/>
          <p:cNvSpPr/>
          <p:nvPr/>
        </p:nvSpPr>
        <p:spPr>
          <a:xfrm>
            <a:off x="323528" y="422108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If this process is isobaric (</a:t>
            </a:r>
            <a:r>
              <a:rPr lang="en-US" sz="2400" dirty="0" err="1" smtClean="0"/>
              <a:t>dp</a:t>
            </a:r>
            <a:r>
              <a:rPr lang="en-US" sz="2400" dirty="0" smtClean="0"/>
              <a:t> = 0), the change in the enthalpy of a system is equal to the heat</a:t>
            </a:r>
            <a:r>
              <a:rPr lang="tr-TR" sz="2400" dirty="0" smtClean="0"/>
              <a:t> </a:t>
            </a:r>
            <a:r>
              <a:rPr lang="tr-TR" sz="2400" dirty="0" err="1" smtClean="0"/>
              <a:t>supplied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system</a:t>
            </a:r>
            <a:endParaRPr lang="tr-TR" sz="2400" dirty="0" smtClean="0"/>
          </a:p>
        </p:txBody>
      </p:sp>
      <p:sp>
        <p:nvSpPr>
          <p:cNvPr id="13" name="12 Dikdörtgen"/>
          <p:cNvSpPr/>
          <p:nvPr/>
        </p:nvSpPr>
        <p:spPr>
          <a:xfrm>
            <a:off x="467544" y="5229200"/>
            <a:ext cx="875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/>
              <a:t>H = Q</a:t>
            </a:r>
            <a:endParaRPr lang="tr-T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71800" y="3501008"/>
            <a:ext cx="167058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51720" y="5301208"/>
            <a:ext cx="5018906" cy="1214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26064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Furthermore we derived the simple relation between the Helmholtz free </a:t>
            </a:r>
            <a:r>
              <a:rPr lang="en-US" sz="2400" dirty="0" smtClean="0"/>
              <a:t>energy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the canonical partition function as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3528" y="1772816"/>
            <a:ext cx="2533624" cy="54291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" y="3357911"/>
            <a:ext cx="4427984" cy="1116624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80006" y="255943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Since U, A, and T are state functions, S is also a state function</a:t>
            </a:r>
            <a:endParaRPr lang="tr-TR" sz="24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7659" y="4943427"/>
            <a:ext cx="3468238" cy="1187941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4860032" y="3573016"/>
            <a:ext cx="33504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/>
              <a:t>for</a:t>
            </a:r>
            <a:r>
              <a:rPr lang="tr-TR" sz="2400" dirty="0"/>
              <a:t> an </a:t>
            </a:r>
            <a:r>
              <a:rPr lang="tr-TR" sz="2400" dirty="0" err="1"/>
              <a:t>isothermal</a:t>
            </a:r>
            <a:r>
              <a:rPr lang="tr-TR" sz="2400" dirty="0"/>
              <a:t> </a:t>
            </a:r>
            <a:r>
              <a:rPr lang="tr-TR" sz="2400" dirty="0" err="1" smtClean="0"/>
              <a:t>process</a:t>
            </a:r>
            <a:endParaRPr lang="tr-TR" sz="2400" dirty="0"/>
          </a:p>
        </p:txBody>
      </p:sp>
      <p:sp>
        <p:nvSpPr>
          <p:cNvPr id="10" name="Dikdörtgen 9"/>
          <p:cNvSpPr/>
          <p:nvPr/>
        </p:nvSpPr>
        <p:spPr>
          <a:xfrm>
            <a:off x="3779912" y="4365104"/>
            <a:ext cx="50755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maximum amount of work one can extract </a:t>
            </a:r>
            <a:r>
              <a:rPr lang="en-US" sz="2400" dirty="0" smtClean="0"/>
              <a:t>from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system is the work done during a reversible process. Hence </a:t>
            </a:r>
            <a:r>
              <a:rPr lang="en-US" sz="2400" dirty="0" err="1"/>
              <a:t>dA</a:t>
            </a:r>
            <a:r>
              <a:rPr lang="en-US" sz="2400" dirty="0"/>
              <a:t> = </a:t>
            </a:r>
            <a:r>
              <a:rPr lang="en-US" sz="2400" dirty="0" err="1"/>
              <a:t>dwrev</a:t>
            </a:r>
            <a:r>
              <a:rPr lang="en-US" sz="2400" dirty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075473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1520" y="260648"/>
            <a:ext cx="7280959" cy="1656184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251520" y="2060848"/>
            <a:ext cx="8496944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An alternative approach to thermodynamics which makes no reference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molecules </a:t>
            </a:r>
            <a:r>
              <a:rPr lang="en-US" sz="2400" dirty="0"/>
              <a:t>or statistical mechanics is to simply begin by defining entropy as </a:t>
            </a:r>
            <a:r>
              <a:rPr lang="en-US" sz="2400" dirty="0" err="1"/>
              <a:t>dS</a:t>
            </a:r>
            <a:r>
              <a:rPr lang="en-US" sz="2400" dirty="0"/>
              <a:t> ≡ </a:t>
            </a:r>
            <a:r>
              <a:rPr lang="en-US" sz="2400" dirty="0" err="1" smtClean="0"/>
              <a:t>dqrev</a:t>
            </a:r>
            <a:r>
              <a:rPr lang="tr-TR" sz="2400" dirty="0" smtClean="0"/>
              <a:t>/T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221761" y="4279504"/>
            <a:ext cx="3284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>
                <a:latin typeface="Calibri" panose="020F0502020204030204" pitchFamily="34" charset="0"/>
              </a:rPr>
              <a:t>The</a:t>
            </a:r>
            <a:r>
              <a:rPr lang="tr-TR" sz="2400" b="1" dirty="0">
                <a:latin typeface="Calibri" panose="020F0502020204030204" pitchFamily="34" charset="0"/>
              </a:rPr>
              <a:t> </a:t>
            </a:r>
            <a:r>
              <a:rPr lang="tr-TR" sz="2400" b="1" dirty="0" err="1">
                <a:latin typeface="Calibri" panose="020F0502020204030204" pitchFamily="34" charset="0"/>
              </a:rPr>
              <a:t>principle</a:t>
            </a:r>
            <a:r>
              <a:rPr lang="tr-TR" sz="2400" b="1" dirty="0">
                <a:latin typeface="Calibri" panose="020F0502020204030204" pitchFamily="34" charset="0"/>
              </a:rPr>
              <a:t> of </a:t>
            </a:r>
            <a:r>
              <a:rPr lang="tr-TR" sz="2400" b="1" dirty="0" err="1">
                <a:latin typeface="Calibri" panose="020F0502020204030204" pitchFamily="34" charset="0"/>
              </a:rPr>
              <a:t>Clausius</a:t>
            </a:r>
            <a:endParaRPr lang="tr-TR" sz="2400" b="1" dirty="0">
              <a:latin typeface="Calibri" panose="020F0502020204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19405" y="4920259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“The entropy of an isolated system will always increase in a </a:t>
            </a:r>
            <a:r>
              <a:rPr lang="en-US" sz="2400" dirty="0" smtClean="0"/>
              <a:t>spontaneous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• Mathematical </a:t>
            </a:r>
            <a:r>
              <a:rPr lang="tr-TR" sz="2400" dirty="0" err="1"/>
              <a:t>statement</a:t>
            </a:r>
            <a:r>
              <a:rPr lang="tr-TR" sz="2400" dirty="0"/>
              <a:t>: (</a:t>
            </a:r>
            <a:r>
              <a:rPr lang="tr-TR" sz="2400" dirty="0" err="1"/>
              <a:t>dS</a:t>
            </a:r>
            <a:r>
              <a:rPr lang="tr-TR" sz="2400" dirty="0"/>
              <a:t>)U,V ≥ 0</a:t>
            </a:r>
          </a:p>
        </p:txBody>
      </p:sp>
    </p:spTree>
    <p:extLst>
      <p:ext uri="{BB962C8B-B14F-4D97-AF65-F5344CB8AC3E}">
        <p14:creationId xmlns="" xmlns:p14="http://schemas.microsoft.com/office/powerpoint/2010/main" val="423615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1520" y="26064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/>
              <a:t>For</a:t>
            </a:r>
            <a:r>
              <a:rPr lang="tr-TR" sz="2400" dirty="0"/>
              <a:t> a general </a:t>
            </a:r>
            <a:r>
              <a:rPr lang="tr-TR" sz="2400" dirty="0" err="1"/>
              <a:t>process</a:t>
            </a:r>
            <a:r>
              <a:rPr lang="tr-TR" sz="2400" dirty="0"/>
              <a:t>: </a:t>
            </a:r>
            <a:r>
              <a:rPr lang="tr-TR" sz="2400" dirty="0" err="1"/>
              <a:t>dU</a:t>
            </a:r>
            <a:r>
              <a:rPr lang="tr-TR" sz="2400" dirty="0"/>
              <a:t> = </a:t>
            </a:r>
            <a:r>
              <a:rPr lang="tr-TR" sz="2400" dirty="0" err="1"/>
              <a:t>dq</a:t>
            </a:r>
            <a:r>
              <a:rPr lang="tr-TR" sz="2400" dirty="0"/>
              <a:t> − </a:t>
            </a:r>
            <a:r>
              <a:rPr lang="tr-TR" sz="2400" dirty="0" err="1"/>
              <a:t>PexdV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 err="1"/>
              <a:t>For</a:t>
            </a:r>
            <a:r>
              <a:rPr lang="tr-TR" sz="2400" dirty="0"/>
              <a:t> a </a:t>
            </a:r>
            <a:r>
              <a:rPr lang="tr-TR" sz="2400" dirty="0" err="1"/>
              <a:t>reversible</a:t>
            </a:r>
            <a:r>
              <a:rPr lang="tr-TR" sz="2400" dirty="0"/>
              <a:t> </a:t>
            </a:r>
            <a:r>
              <a:rPr lang="tr-TR" sz="2400" dirty="0" err="1"/>
              <a:t>process</a:t>
            </a:r>
            <a:r>
              <a:rPr lang="tr-TR" sz="2400" dirty="0"/>
              <a:t> </a:t>
            </a:r>
            <a:r>
              <a:rPr lang="tr-TR" sz="2400" dirty="0" err="1"/>
              <a:t>Pex</a:t>
            </a:r>
            <a:r>
              <a:rPr lang="tr-TR" sz="2400" dirty="0"/>
              <a:t> = P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dq</a:t>
            </a:r>
            <a:r>
              <a:rPr lang="tr-TR" sz="2400" dirty="0"/>
              <a:t> = T </a:t>
            </a:r>
            <a:r>
              <a:rPr lang="tr-TR" sz="2400" dirty="0" err="1"/>
              <a:t>dS</a:t>
            </a:r>
            <a:r>
              <a:rPr lang="tr-TR" sz="2400" dirty="0"/>
              <a:t> </a:t>
            </a:r>
            <a:r>
              <a:rPr lang="tr-TR" sz="2400" dirty="0" smtClean="0"/>
              <a:t> </a:t>
            </a:r>
            <a:r>
              <a:rPr lang="tr-TR" sz="2400" dirty="0" err="1" smtClean="0"/>
              <a:t>so</a:t>
            </a:r>
            <a:r>
              <a:rPr lang="tr-TR" sz="2400" dirty="0" smtClean="0"/>
              <a:t>   </a:t>
            </a:r>
            <a:r>
              <a:rPr lang="tr-TR" sz="2400" dirty="0" err="1" smtClean="0"/>
              <a:t>dU</a:t>
            </a:r>
            <a:r>
              <a:rPr lang="tr-TR" sz="2400" dirty="0" smtClean="0"/>
              <a:t> </a:t>
            </a:r>
            <a:r>
              <a:rPr lang="tr-TR" sz="2400" dirty="0"/>
              <a:t>= T </a:t>
            </a:r>
            <a:r>
              <a:rPr lang="tr-TR" sz="2400" dirty="0" err="1"/>
              <a:t>dS</a:t>
            </a:r>
            <a:r>
              <a:rPr lang="tr-TR" sz="2400" dirty="0"/>
              <a:t> − P </a:t>
            </a:r>
            <a:r>
              <a:rPr lang="tr-TR" sz="2400" dirty="0" err="1"/>
              <a:t>dV</a:t>
            </a:r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251520" y="1628800"/>
            <a:ext cx="8568952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</a:rPr>
              <a:t>Since U, S, T, P, and V are state functions,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Calibri" panose="020F0502020204030204" pitchFamily="34" charset="0"/>
              </a:rPr>
              <a:t>dU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= T </a:t>
            </a:r>
            <a:r>
              <a:rPr lang="en-US" sz="2400" dirty="0" err="1">
                <a:latin typeface="Calibri" panose="020F0502020204030204" pitchFamily="34" charset="0"/>
              </a:rPr>
              <a:t>dS</a:t>
            </a:r>
            <a:r>
              <a:rPr lang="en-US" sz="2400" dirty="0">
                <a:latin typeface="Calibri" panose="020F0502020204030204" pitchFamily="34" charset="0"/>
              </a:rPr>
              <a:t> − P </a:t>
            </a:r>
            <a:r>
              <a:rPr lang="en-US" sz="2400" dirty="0" err="1">
                <a:latin typeface="Calibri" panose="020F0502020204030204" pitchFamily="34" charset="0"/>
              </a:rPr>
              <a:t>dV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holds </a:t>
            </a:r>
            <a:r>
              <a:rPr lang="en-US" sz="2400" dirty="0">
                <a:latin typeface="Calibri" panose="020F0502020204030204" pitchFamily="34" charset="0"/>
              </a:rPr>
              <a:t>for </a:t>
            </a:r>
            <a:r>
              <a:rPr lang="en-US" sz="2400" dirty="0" smtClean="0">
                <a:latin typeface="Calibri" panose="020F0502020204030204" pitchFamily="34" charset="0"/>
              </a:rPr>
              <a:t>any</a:t>
            </a:r>
            <a:r>
              <a:rPr lang="tr-TR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process</a:t>
            </a:r>
            <a:r>
              <a:rPr lang="en-US" sz="2400" dirty="0">
                <a:latin typeface="Calibri" panose="020F0502020204030204" pitchFamily="34" charset="0"/>
              </a:rPr>
              <a:t>, but in general, T </a:t>
            </a:r>
            <a:r>
              <a:rPr lang="en-US" sz="2400" dirty="0" err="1">
                <a:latin typeface="Calibri" panose="020F0502020204030204" pitchFamily="34" charset="0"/>
              </a:rPr>
              <a:t>dS</a:t>
            </a:r>
            <a:r>
              <a:rPr lang="en-US" sz="2400" dirty="0">
                <a:latin typeface="Calibri" panose="020F0502020204030204" pitchFamily="34" charset="0"/>
              </a:rPr>
              <a:t> is not heat and −P </a:t>
            </a:r>
            <a:r>
              <a:rPr lang="en-US" sz="2400" dirty="0" err="1">
                <a:latin typeface="Calibri" panose="020F0502020204030204" pitchFamily="34" charset="0"/>
              </a:rPr>
              <a:t>dV</a:t>
            </a:r>
            <a:r>
              <a:rPr lang="en-US" sz="2400" dirty="0">
                <a:latin typeface="Calibri" panose="020F0502020204030204" pitchFamily="34" charset="0"/>
              </a:rPr>
              <a:t> is not work. </a:t>
            </a:r>
            <a:r>
              <a:rPr lang="tr-TR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T </a:t>
            </a:r>
            <a:r>
              <a:rPr lang="en-US" sz="2400" dirty="0" err="1">
                <a:latin typeface="Calibri" panose="020F0502020204030204" pitchFamily="34" charset="0"/>
              </a:rPr>
              <a:t>dS</a:t>
            </a:r>
            <a:r>
              <a:rPr lang="en-US" sz="2400" dirty="0">
                <a:latin typeface="Calibri" panose="020F0502020204030204" pitchFamily="34" charset="0"/>
              </a:rPr>
              <a:t> is heat and −P </a:t>
            </a:r>
            <a:r>
              <a:rPr lang="en-US" sz="2400" dirty="0" err="1">
                <a:latin typeface="Calibri" panose="020F0502020204030204" pitchFamily="34" charset="0"/>
              </a:rPr>
              <a:t>dV</a:t>
            </a:r>
            <a:r>
              <a:rPr lang="en-US" sz="2400" dirty="0">
                <a:latin typeface="Calibri" panose="020F0502020204030204" pitchFamily="34" charset="0"/>
              </a:rPr>
              <a:t> is work only for reversible processes.</a:t>
            </a:r>
            <a:endParaRPr lang="tr-TR" sz="2400" dirty="0">
              <a:latin typeface="Calibri" panose="020F050202020403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76529" y="451989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some</a:t>
            </a:r>
            <a:r>
              <a:rPr lang="tr-TR" sz="2400" dirty="0"/>
              <a:t> </a:t>
            </a:r>
            <a:r>
              <a:rPr lang="tr-TR" sz="2400" dirty="0" err="1"/>
              <a:t>dU</a:t>
            </a:r>
            <a:r>
              <a:rPr lang="tr-TR" sz="2400" dirty="0"/>
              <a:t>,</a:t>
            </a:r>
          </a:p>
          <a:p>
            <a:pPr algn="just"/>
            <a:r>
              <a:rPr lang="tr-TR" sz="2400" dirty="0" err="1"/>
              <a:t>dq</a:t>
            </a:r>
            <a:r>
              <a:rPr lang="tr-TR" sz="2400" dirty="0"/>
              <a:t> − </a:t>
            </a:r>
            <a:r>
              <a:rPr lang="tr-TR" sz="2400" dirty="0" err="1"/>
              <a:t>PexdV</a:t>
            </a:r>
            <a:r>
              <a:rPr lang="tr-TR" sz="2400" dirty="0"/>
              <a:t> = T </a:t>
            </a:r>
            <a:r>
              <a:rPr lang="tr-TR" sz="2400" dirty="0" err="1"/>
              <a:t>dS</a:t>
            </a:r>
            <a:r>
              <a:rPr lang="tr-TR" sz="2400" dirty="0"/>
              <a:t> − P </a:t>
            </a:r>
            <a:r>
              <a:rPr lang="tr-TR" sz="2400" dirty="0" err="1"/>
              <a:t>dV</a:t>
            </a:r>
            <a:r>
              <a:rPr lang="tr-TR" sz="2400" dirty="0"/>
              <a:t> ⇒ T </a:t>
            </a:r>
            <a:r>
              <a:rPr lang="tr-TR" sz="2400" dirty="0" err="1"/>
              <a:t>dS</a:t>
            </a:r>
            <a:r>
              <a:rPr lang="tr-TR" sz="2400" dirty="0"/>
              <a:t> = </a:t>
            </a:r>
            <a:r>
              <a:rPr lang="tr-TR" sz="2400" dirty="0" err="1"/>
              <a:t>dq</a:t>
            </a:r>
            <a:r>
              <a:rPr lang="tr-TR" sz="2400" dirty="0"/>
              <a:t> − </a:t>
            </a:r>
            <a:r>
              <a:rPr lang="tr-TR" sz="2400" dirty="0" err="1"/>
              <a:t>PexdV</a:t>
            </a:r>
            <a:r>
              <a:rPr lang="tr-TR" sz="2400" dirty="0"/>
              <a:t> + P </a:t>
            </a:r>
            <a:r>
              <a:rPr lang="tr-TR" sz="2400" dirty="0" err="1"/>
              <a:t>dV</a:t>
            </a:r>
            <a:r>
              <a:rPr lang="tr-TR" sz="2400" dirty="0"/>
              <a:t> </a:t>
            </a:r>
          </a:p>
          <a:p>
            <a:pPr algn="just"/>
            <a:r>
              <a:rPr lang="fr-FR" sz="2400" dirty="0"/>
              <a:t>T </a:t>
            </a:r>
            <a:r>
              <a:rPr lang="fr-FR" sz="2400" dirty="0" err="1"/>
              <a:t>dS</a:t>
            </a:r>
            <a:r>
              <a:rPr lang="fr-FR" sz="2400" dirty="0"/>
              <a:t> = </a:t>
            </a:r>
            <a:r>
              <a:rPr lang="fr-FR" sz="2400" dirty="0" err="1"/>
              <a:t>dq</a:t>
            </a:r>
            <a:r>
              <a:rPr lang="fr-FR" sz="2400" dirty="0"/>
              <a:t> + (P − </a:t>
            </a:r>
            <a:r>
              <a:rPr lang="fr-FR" sz="2400" dirty="0" err="1"/>
              <a:t>Pex</a:t>
            </a:r>
            <a:r>
              <a:rPr lang="fr-FR" sz="2400" dirty="0"/>
              <a:t>) </a:t>
            </a:r>
            <a:r>
              <a:rPr lang="fr-FR" sz="2400" dirty="0" err="1" smtClean="0"/>
              <a:t>dV</a:t>
            </a:r>
            <a:endParaRPr lang="tr-TR" sz="2400" dirty="0" smtClean="0"/>
          </a:p>
          <a:p>
            <a:pPr algn="just"/>
            <a:endParaRPr lang="fr-FR" sz="2400" dirty="0"/>
          </a:p>
          <a:p>
            <a:pPr algn="just"/>
            <a:r>
              <a:rPr lang="en-US" sz="2400" dirty="0"/>
              <a:t>• Case </a:t>
            </a:r>
            <a:r>
              <a:rPr lang="en-US" sz="24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Pex</a:t>
            </a:r>
            <a:r>
              <a:rPr lang="en-US" sz="2400" dirty="0"/>
              <a:t> &gt; P then (spontaneous) </a:t>
            </a:r>
            <a:r>
              <a:rPr lang="en-US" sz="2400" dirty="0" err="1"/>
              <a:t>dV</a:t>
            </a:r>
            <a:r>
              <a:rPr lang="en-US" sz="2400" dirty="0"/>
              <a:t> is negative so (P −</a:t>
            </a:r>
            <a:r>
              <a:rPr lang="en-US" sz="2400" dirty="0" err="1"/>
              <a:t>Pex</a:t>
            </a:r>
            <a:r>
              <a:rPr lang="en-US" sz="2400" dirty="0" smtClean="0"/>
              <a:t>)</a:t>
            </a:r>
            <a:r>
              <a:rPr lang="tr-TR" sz="2400" dirty="0" smtClean="0"/>
              <a:t>       </a:t>
            </a:r>
            <a:r>
              <a:rPr lang="en-US" sz="2400" dirty="0" err="1" smtClean="0"/>
              <a:t>dV</a:t>
            </a:r>
            <a:r>
              <a:rPr lang="en-US" sz="2400" dirty="0" smtClean="0"/>
              <a:t> </a:t>
            </a:r>
            <a:r>
              <a:rPr lang="en-US" sz="2400" dirty="0"/>
              <a:t>is positive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177849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8864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• </a:t>
            </a:r>
            <a:r>
              <a:rPr lang="en-US" sz="2400" dirty="0"/>
              <a:t>Case ii) P &gt; </a:t>
            </a:r>
            <a:r>
              <a:rPr lang="en-US" sz="2400" dirty="0" err="1"/>
              <a:t>Pex</a:t>
            </a:r>
            <a:r>
              <a:rPr lang="en-US" sz="2400" dirty="0"/>
              <a:t> then (spontaneous) </a:t>
            </a:r>
            <a:r>
              <a:rPr lang="en-US" sz="2400" dirty="0" err="1"/>
              <a:t>dV</a:t>
            </a:r>
            <a:r>
              <a:rPr lang="en-US" sz="2400" dirty="0"/>
              <a:t> is positive so (P −</a:t>
            </a:r>
            <a:r>
              <a:rPr lang="en-US" sz="2400" dirty="0" err="1"/>
              <a:t>Pex</a:t>
            </a:r>
            <a:r>
              <a:rPr lang="en-US" sz="2400" dirty="0"/>
              <a:t>)</a:t>
            </a:r>
            <a:r>
              <a:rPr lang="en-US" sz="2400" dirty="0" err="1"/>
              <a:t>dV</a:t>
            </a:r>
            <a:r>
              <a:rPr lang="en-US" sz="2400" dirty="0"/>
              <a:t> is positive.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• Case iii) P = </a:t>
            </a:r>
            <a:r>
              <a:rPr lang="en-US" sz="2400" dirty="0" err="1"/>
              <a:t>Pex</a:t>
            </a:r>
            <a:r>
              <a:rPr lang="en-US" sz="2400" dirty="0"/>
              <a:t> then (spontaneous) </a:t>
            </a:r>
            <a:r>
              <a:rPr lang="en-US" sz="2400" dirty="0" err="1"/>
              <a:t>dV</a:t>
            </a:r>
            <a:r>
              <a:rPr lang="en-US" sz="2400" dirty="0"/>
              <a:t> is zero so (P − </a:t>
            </a:r>
            <a:r>
              <a:rPr lang="en-US" sz="2400" dirty="0" err="1"/>
              <a:t>Pex</a:t>
            </a:r>
            <a:r>
              <a:rPr lang="en-US" sz="2400" dirty="0"/>
              <a:t>)</a:t>
            </a:r>
            <a:r>
              <a:rPr lang="en-US" sz="2400" dirty="0" err="1"/>
              <a:t>dV</a:t>
            </a:r>
            <a:r>
              <a:rPr lang="en-US" sz="2400" dirty="0"/>
              <a:t> is zero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Thus for any spontaneous process T </a:t>
            </a:r>
            <a:r>
              <a:rPr lang="en-US" sz="2400" dirty="0" err="1"/>
              <a:t>dS</a:t>
            </a:r>
            <a:r>
              <a:rPr lang="en-US" sz="2400" dirty="0"/>
              <a:t> ≥ </a:t>
            </a:r>
            <a:r>
              <a:rPr lang="en-US" sz="2400" dirty="0" err="1"/>
              <a:t>dq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This is a mathematical statement of the second law of thermodynamics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5009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404664"/>
            <a:ext cx="3075630" cy="133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23927" y="836712"/>
            <a:ext cx="237013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716016" y="298820"/>
            <a:ext cx="360040" cy="425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916832"/>
            <a:ext cx="6521131" cy="1005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79512" y="2996952"/>
            <a:ext cx="8653687" cy="84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077072"/>
            <a:ext cx="4857569" cy="895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23528" y="5373216"/>
            <a:ext cx="2035786" cy="746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59832" y="5301208"/>
            <a:ext cx="1994160" cy="77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012160" y="5085184"/>
            <a:ext cx="1999043" cy="114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23106"/>
            <a:ext cx="4751967" cy="71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1052736"/>
            <a:ext cx="171276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71800" y="1052736"/>
            <a:ext cx="17801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547664" y="2204864"/>
            <a:ext cx="216024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99592" y="3501008"/>
            <a:ext cx="382701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11560" y="4653136"/>
            <a:ext cx="4669111" cy="110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979712" y="5949280"/>
            <a:ext cx="2306234" cy="78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19" y="260648"/>
            <a:ext cx="6829129" cy="43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836712"/>
            <a:ext cx="6792280" cy="125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19" y="2348880"/>
            <a:ext cx="5159161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2996952"/>
            <a:ext cx="1186791" cy="943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5733256"/>
            <a:ext cx="720080" cy="28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71800" y="3068960"/>
            <a:ext cx="2857774" cy="55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4149080"/>
            <a:ext cx="3097176" cy="933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5345832"/>
            <a:ext cx="252028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11960" y="5517232"/>
            <a:ext cx="1543183" cy="929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763688" y="3212976"/>
            <a:ext cx="720080" cy="28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79512" y="260648"/>
            <a:ext cx="5107424" cy="428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980728"/>
            <a:ext cx="1977986" cy="943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55776" y="1052736"/>
            <a:ext cx="1934341" cy="52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716016" y="1052736"/>
            <a:ext cx="3543216" cy="58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2204864"/>
            <a:ext cx="2669398" cy="507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3068960"/>
            <a:ext cx="2996001" cy="924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365104"/>
            <a:ext cx="428774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580112" y="260648"/>
            <a:ext cx="990972" cy="44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332656"/>
            <a:ext cx="2519991" cy="54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59832" y="188640"/>
            <a:ext cx="2182245" cy="746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124744"/>
            <a:ext cx="3273040" cy="81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2276872"/>
            <a:ext cx="2730523" cy="10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707905" y="2420889"/>
            <a:ext cx="1728192" cy="60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3789040"/>
            <a:ext cx="4626818" cy="1005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5157192"/>
            <a:ext cx="2139643" cy="99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71800" y="5250823"/>
            <a:ext cx="3960440" cy="55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876256" y="5661248"/>
            <a:ext cx="2017875" cy="99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79513" y="260648"/>
            <a:ext cx="5040560" cy="46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724128" y="332656"/>
            <a:ext cx="2711463" cy="429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1268760"/>
            <a:ext cx="1234427" cy="416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51720" y="1052736"/>
            <a:ext cx="3039970" cy="84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96136" y="1052736"/>
            <a:ext cx="2617356" cy="51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4725144"/>
            <a:ext cx="3909386" cy="87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1520" y="5877272"/>
            <a:ext cx="6419399" cy="82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2276872"/>
            <a:ext cx="40767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536" y="3140968"/>
            <a:ext cx="46386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79512" y="188640"/>
            <a:ext cx="5184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err="1" smtClean="0"/>
              <a:t>The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Second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Law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Thermodynamics</a:t>
            </a:r>
            <a:endParaRPr lang="tr-TR" b="1" dirty="0"/>
          </a:p>
        </p:txBody>
      </p:sp>
      <p:sp>
        <p:nvSpPr>
          <p:cNvPr id="3" name="Dikdörtgen 2"/>
          <p:cNvSpPr/>
          <p:nvPr/>
        </p:nvSpPr>
        <p:spPr>
          <a:xfrm>
            <a:off x="179512" y="764704"/>
            <a:ext cx="865613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Statements of the Second Law</a:t>
            </a:r>
          </a:p>
          <a:p>
            <a:endParaRPr lang="tr-TR" dirty="0"/>
          </a:p>
          <a:p>
            <a:pPr algn="just">
              <a:lnSpc>
                <a:spcPct val="150000"/>
              </a:lnSpc>
            </a:pPr>
            <a:r>
              <a:rPr lang="en-US" sz="2400" dirty="0"/>
              <a:t>Unlike the first law, the second law has a number of equivalent statements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1</a:t>
            </a:r>
            <a:r>
              <a:rPr lang="en-US" sz="2400" dirty="0"/>
              <a:t>. A cyclic process must transfer heat from a hot to cold reservoir if it is to</a:t>
            </a:r>
            <a:r>
              <a:rPr lang="tr-TR" sz="2400" dirty="0"/>
              <a:t> </a:t>
            </a:r>
            <a:r>
              <a:rPr lang="tr-TR" sz="2400" dirty="0" err="1"/>
              <a:t>convert</a:t>
            </a:r>
            <a:r>
              <a:rPr lang="tr-TR" sz="2400" dirty="0"/>
              <a:t> </a:t>
            </a:r>
            <a:r>
              <a:rPr lang="tr-TR" sz="2400" dirty="0" err="1"/>
              <a:t>heat</a:t>
            </a:r>
            <a:r>
              <a:rPr lang="tr-TR" sz="2400" dirty="0"/>
              <a:t> </a:t>
            </a:r>
            <a:r>
              <a:rPr lang="tr-TR" sz="2400" dirty="0" err="1"/>
              <a:t>into</a:t>
            </a:r>
            <a:r>
              <a:rPr lang="tr-TR" sz="2400" dirty="0"/>
              <a:t> </a:t>
            </a:r>
            <a:r>
              <a:rPr lang="tr-TR" sz="2400" dirty="0" err="1"/>
              <a:t>work</a:t>
            </a:r>
            <a:r>
              <a:rPr lang="tr-T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2. Work must be done to transfer heat from a cold to a hot reservoir.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3. A useful perpetual motion machine does not exist.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4. The entropy of the universe is increasing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5. Spontaneous processes are irreversible in character.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6. The entropy of an isolated system will always increase in a </a:t>
            </a:r>
            <a:r>
              <a:rPr lang="en-US" sz="2400" dirty="0" smtClean="0"/>
              <a:t>spontaneous</a:t>
            </a:r>
            <a:r>
              <a:rPr lang="tr-TR" sz="2400" dirty="0" smtClean="0"/>
              <a:t> </a:t>
            </a:r>
            <a:r>
              <a:rPr lang="en-US" sz="2400" dirty="0" smtClean="0"/>
              <a:t>process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4993" y="17578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Dcbx10"/>
              </a:rPr>
              <a:t>Entropy and the Second Law </a:t>
            </a:r>
            <a:r>
              <a:rPr lang="en-US" sz="2400" b="1" dirty="0" smtClean="0">
                <a:latin typeface="Dcbx10"/>
              </a:rPr>
              <a:t>of</a:t>
            </a:r>
            <a:r>
              <a:rPr lang="tr-TR" sz="2400" b="1" dirty="0" smtClean="0">
                <a:latin typeface="Dcbx10"/>
              </a:rPr>
              <a:t> </a:t>
            </a:r>
            <a:r>
              <a:rPr lang="en-US" sz="2400" b="1" dirty="0" smtClean="0">
                <a:latin typeface="Dcbx10"/>
              </a:rPr>
              <a:t>Thermodynamics</a:t>
            </a:r>
            <a:endParaRPr lang="tr-TR" sz="2400" b="1" dirty="0"/>
          </a:p>
        </p:txBody>
      </p:sp>
      <p:sp>
        <p:nvSpPr>
          <p:cNvPr id="5" name="Dikdörtgen 4"/>
          <p:cNvSpPr/>
          <p:nvPr/>
        </p:nvSpPr>
        <p:spPr>
          <a:xfrm>
            <a:off x="73348" y="794321"/>
            <a:ext cx="8712968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We learned from statistical mechanics that entropy, S, is a measure of the </a:t>
            </a:r>
            <a:r>
              <a:rPr lang="en-US" sz="2400" dirty="0" smtClean="0"/>
              <a:t>disorder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system and is expressed via Boltzmann’s equation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S </a:t>
            </a:r>
            <a:r>
              <a:rPr lang="en-US" sz="2400" dirty="0"/>
              <a:t>= k ln W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(</a:t>
            </a:r>
            <a:r>
              <a:rPr lang="en-US" sz="2400" dirty="0"/>
              <a:t>where W </a:t>
            </a:r>
            <a:r>
              <a:rPr lang="en-US" sz="2400" dirty="0" smtClean="0"/>
              <a:t>is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/>
              <a:t>micocanonical</a:t>
            </a:r>
            <a:r>
              <a:rPr lang="tr-TR" sz="2400" dirty="0"/>
              <a:t> </a:t>
            </a:r>
            <a:r>
              <a:rPr lang="tr-TR" sz="2400" dirty="0" err="1"/>
              <a:t>partition</a:t>
            </a:r>
            <a:r>
              <a:rPr lang="tr-TR" sz="2400" dirty="0"/>
              <a:t> </a:t>
            </a:r>
            <a:r>
              <a:rPr lang="tr-TR" sz="2400" dirty="0" err="1"/>
              <a:t>function</a:t>
            </a:r>
            <a:r>
              <a:rPr lang="tr-TR" sz="24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 smtClean="0"/>
              <a:t>It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/>
              <a:t>expressed Boltzmann’s law in terms of the more convenient canonical </a:t>
            </a:r>
            <a:r>
              <a:rPr lang="en-US" sz="2400" dirty="0" smtClean="0"/>
              <a:t>partition</a:t>
            </a:r>
            <a:r>
              <a:rPr lang="tr-TR" sz="2400" dirty="0" smtClean="0"/>
              <a:t> </a:t>
            </a:r>
            <a:r>
              <a:rPr lang="tr-TR" sz="2400" dirty="0" err="1" smtClean="0"/>
              <a:t>function</a:t>
            </a:r>
            <a:r>
              <a:rPr lang="tr-TR" sz="2400" dirty="0" smtClean="0"/>
              <a:t> </a:t>
            </a:r>
            <a:r>
              <a:rPr lang="tr-TR" sz="2400" dirty="0"/>
              <a:t>as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1520" y="4941168"/>
            <a:ext cx="2727076" cy="1008112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3419872" y="5021131"/>
            <a:ext cx="5544616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Now, the average energy of the system </a:t>
            </a:r>
            <a:r>
              <a:rPr lang="en-US" sz="2400" dirty="0" smtClean="0"/>
              <a:t>E </a:t>
            </a:r>
            <a:r>
              <a:rPr lang="en-US" sz="2400" dirty="0"/>
              <a:t>is in fact what we call internal </a:t>
            </a:r>
            <a:r>
              <a:rPr lang="en-US" sz="2400" dirty="0" smtClean="0"/>
              <a:t>energy:</a:t>
            </a:r>
            <a:r>
              <a:rPr lang="tr-TR" sz="2400" dirty="0" smtClean="0"/>
              <a:t> U </a:t>
            </a:r>
            <a:r>
              <a:rPr lang="tr-TR" sz="2400" dirty="0"/>
              <a:t>≡ </a:t>
            </a:r>
            <a:r>
              <a:rPr lang="tr-TR" sz="2400" dirty="0" smtClean="0"/>
              <a:t>E 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997688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589</Words>
  <Application>Microsoft Office PowerPoint</Application>
  <PresentationFormat>Ekran Gösterisi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39</cp:revision>
  <dcterms:created xsi:type="dcterms:W3CDTF">2018-03-28T15:25:05Z</dcterms:created>
  <dcterms:modified xsi:type="dcterms:W3CDTF">2018-03-31T21:42:29Z</dcterms:modified>
</cp:coreProperties>
</file>