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0" r:id="rId1"/>
  </p:sldMasterIdLst>
  <p:notesMasterIdLst>
    <p:notesMasterId r:id="rId18"/>
  </p:notesMasterIdLst>
  <p:sldIdLst>
    <p:sldId id="256" r:id="rId2"/>
    <p:sldId id="291" r:id="rId3"/>
    <p:sldId id="275" r:id="rId4"/>
    <p:sldId id="276" r:id="rId5"/>
    <p:sldId id="278" r:id="rId6"/>
    <p:sldId id="279" r:id="rId7"/>
    <p:sldId id="281" r:id="rId8"/>
    <p:sldId id="280" r:id="rId9"/>
    <p:sldId id="282" r:id="rId10"/>
    <p:sldId id="290" r:id="rId11"/>
    <p:sldId id="283" r:id="rId12"/>
    <p:sldId id="292" r:id="rId13"/>
    <p:sldId id="285" r:id="rId14"/>
    <p:sldId id="293" r:id="rId15"/>
    <p:sldId id="294" r:id="rId16"/>
    <p:sldId id="286"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2FA935"/>
    <a:srgbClr val="11C7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autoAdjust="0"/>
  </p:normalViewPr>
  <p:slideViewPr>
    <p:cSldViewPr snapToGrid="0">
      <p:cViewPr varScale="1">
        <p:scale>
          <a:sx n="74" d="100"/>
          <a:sy n="74" d="100"/>
        </p:scale>
        <p:origin x="-582" y="-90"/>
      </p:cViewPr>
      <p:guideLst>
        <p:guide orient="horz" pos="2160"/>
        <p:guide pos="3840"/>
      </p:guideLst>
    </p:cSldViewPr>
  </p:slideViewPr>
  <p:outlineViewPr>
    <p:cViewPr>
      <p:scale>
        <a:sx n="33" d="100"/>
        <a:sy n="33" d="100"/>
      </p:scale>
      <p:origin x="0" y="-11982"/>
    </p:cViewPr>
  </p:outlineViewPr>
  <p:notesTextViewPr>
    <p:cViewPr>
      <p:scale>
        <a:sx n="1" d="1"/>
        <a:sy n="1" d="1"/>
      </p:scale>
      <p:origin x="0" y="0"/>
    </p:cViewPr>
  </p:notesTextViewPr>
  <p:sorterViewPr>
    <p:cViewPr>
      <p:scale>
        <a:sx n="100" d="100"/>
        <a:sy n="100" d="100"/>
      </p:scale>
      <p:origin x="0" y="-13524"/>
    </p:cViewPr>
  </p:sorterViewPr>
  <p:notesViewPr>
    <p:cSldViewPr snapToGrid="0">
      <p:cViewPr varScale="1">
        <p:scale>
          <a:sx n="57" d="100"/>
          <a:sy n="57" d="100"/>
        </p:scale>
        <p:origin x="281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9A34D8-8B63-4C90-BD6D-06C70BC2A8AE}" type="datetimeFigureOut">
              <a:rPr lang="tr-TR" smtClean="0"/>
              <a:t>11.03.2018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1AADDB-E50E-41F6-AE7F-BC0F8A19736E}" type="slidenum">
              <a:rPr lang="tr-TR" smtClean="0"/>
              <a:t>‹#›</a:t>
            </a:fld>
            <a:endParaRPr lang="tr-TR"/>
          </a:p>
        </p:txBody>
      </p:sp>
    </p:spTree>
    <p:extLst>
      <p:ext uri="{BB962C8B-B14F-4D97-AF65-F5344CB8AC3E}">
        <p14:creationId xmlns:p14="http://schemas.microsoft.com/office/powerpoint/2010/main" val="77875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D1AADDB-E50E-41F6-AE7F-BC0F8A19736E}" type="slidenum">
              <a:rPr lang="tr-TR" smtClean="0"/>
              <a:t>16</a:t>
            </a:fld>
            <a:endParaRPr lang="tr-TR"/>
          </a:p>
        </p:txBody>
      </p:sp>
    </p:spTree>
    <p:extLst>
      <p:ext uri="{BB962C8B-B14F-4D97-AF65-F5344CB8AC3E}">
        <p14:creationId xmlns:p14="http://schemas.microsoft.com/office/powerpoint/2010/main" val="2681440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0663954A-E5F4-418B-B508-D5855994F734}" type="datetimeFigureOut">
              <a:rPr lang="tr-TR" smtClean="0"/>
              <a:t>11.03.2018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324163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11.03.2018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3760106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11.03.2018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65267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11.03.2018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36637506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11.03.2018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51256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11.03.2018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446393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663954A-E5F4-418B-B508-D5855994F734}" type="datetimeFigureOut">
              <a:rPr lang="tr-TR" smtClean="0"/>
              <a:t>11.03.2018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1392025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663954A-E5F4-418B-B508-D5855994F734}" type="datetimeFigureOut">
              <a:rPr lang="tr-TR" smtClean="0"/>
              <a:t>11.03.2018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1330502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663954A-E5F4-418B-B508-D5855994F734}" type="datetimeFigureOut">
              <a:rPr lang="tr-TR" smtClean="0"/>
              <a:t>11.03.2018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2726785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11.03.2018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3721003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663954A-E5F4-418B-B508-D5855994F734}" type="datetimeFigureOut">
              <a:rPr lang="tr-TR" smtClean="0"/>
              <a:t>11.03.2018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2774012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663954A-E5F4-418B-B508-D5855994F734}" type="datetimeFigureOut">
              <a:rPr lang="tr-TR" smtClean="0"/>
              <a:t>11.03.2018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2726270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0663954A-E5F4-418B-B508-D5855994F734}" type="datetimeFigureOut">
              <a:rPr lang="tr-TR" smtClean="0"/>
              <a:t>11.03.2018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130780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63954A-E5F4-418B-B508-D5855994F734}" type="datetimeFigureOut">
              <a:rPr lang="tr-TR" smtClean="0"/>
              <a:t>11.03.2018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696477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0663954A-E5F4-418B-B508-D5855994F734}" type="datetimeFigureOut">
              <a:rPr lang="tr-TR" smtClean="0"/>
              <a:t>11.03.2018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1634609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92F477-E165-4E01-9A81-C6325D922580}" type="slidenum">
              <a:rPr lang="tr-TR" smtClean="0"/>
              <a:t>‹#›</a:t>
            </a:fld>
            <a:endParaRPr lang="tr-TR"/>
          </a:p>
        </p:txBody>
      </p:sp>
      <p:sp>
        <p:nvSpPr>
          <p:cNvPr id="5" name="Date Placeholder 4"/>
          <p:cNvSpPr>
            <a:spLocks noGrp="1"/>
          </p:cNvSpPr>
          <p:nvPr>
            <p:ph type="dt" sz="half" idx="10"/>
          </p:nvPr>
        </p:nvSpPr>
        <p:spPr/>
        <p:txBody>
          <a:bodyPr/>
          <a:lstStyle/>
          <a:p>
            <a:fld id="{0663954A-E5F4-418B-B508-D5855994F734}" type="datetimeFigureOut">
              <a:rPr lang="tr-TR" smtClean="0"/>
              <a:t>11.03.2018</a:t>
            </a:fld>
            <a:endParaRPr lang="tr-TR"/>
          </a:p>
        </p:txBody>
      </p:sp>
    </p:spTree>
    <p:extLst>
      <p:ext uri="{BB962C8B-B14F-4D97-AF65-F5344CB8AC3E}">
        <p14:creationId xmlns:p14="http://schemas.microsoft.com/office/powerpoint/2010/main" val="989785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63954A-E5F4-418B-B508-D5855994F734}" type="datetimeFigureOut">
              <a:rPr lang="tr-TR" smtClean="0"/>
              <a:t>11.03.2018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292F477-E165-4E01-9A81-C6325D922580}" type="slidenum">
              <a:rPr lang="tr-TR" smtClean="0"/>
              <a:t>‹#›</a:t>
            </a:fld>
            <a:endParaRPr lang="tr-TR"/>
          </a:p>
        </p:txBody>
      </p:sp>
    </p:spTree>
    <p:extLst>
      <p:ext uri="{BB962C8B-B14F-4D97-AF65-F5344CB8AC3E}">
        <p14:creationId xmlns:p14="http://schemas.microsoft.com/office/powerpoint/2010/main" val="3100782499"/>
      </p:ext>
    </p:extLst>
  </p:cSld>
  <p:clrMap bg1="lt1" tx1="dk1" bg2="lt2" tx2="dk2" accent1="accent1" accent2="accent2" accent3="accent3" accent4="accent4" accent5="accent5" accent6="accent6" hlink="hlink" folHlink="folHlink"/>
  <p:sldLayoutIdLst>
    <p:sldLayoutId id="2147484151" r:id="rId1"/>
    <p:sldLayoutId id="2147484152" r:id="rId2"/>
    <p:sldLayoutId id="2147484153" r:id="rId3"/>
    <p:sldLayoutId id="2147484154" r:id="rId4"/>
    <p:sldLayoutId id="2147484155" r:id="rId5"/>
    <p:sldLayoutId id="2147484156" r:id="rId6"/>
    <p:sldLayoutId id="2147484157" r:id="rId7"/>
    <p:sldLayoutId id="2147484158" r:id="rId8"/>
    <p:sldLayoutId id="2147484159" r:id="rId9"/>
    <p:sldLayoutId id="2147484160" r:id="rId10"/>
    <p:sldLayoutId id="2147484161" r:id="rId11"/>
    <p:sldLayoutId id="2147484162" r:id="rId12"/>
    <p:sldLayoutId id="2147484163" r:id="rId13"/>
    <p:sldLayoutId id="2147484164" r:id="rId14"/>
    <p:sldLayoutId id="2147484165" r:id="rId15"/>
    <p:sldLayoutId id="214748416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idx="4294967295"/>
          </p:nvPr>
        </p:nvSpPr>
        <p:spPr>
          <a:xfrm>
            <a:off x="0" y="1338621"/>
            <a:ext cx="10185400" cy="3278187"/>
          </a:xfrm>
        </p:spPr>
        <p:txBody>
          <a:bodyPr>
            <a:normAutofit fontScale="90000"/>
          </a:bodyPr>
          <a:lstStyle/>
          <a:p>
            <a:pPr algn="ctr"/>
            <a:r>
              <a:rPr lang="tr-TR" sz="6600" dirty="0" smtClean="0">
                <a:solidFill>
                  <a:schemeClr val="accent2">
                    <a:lumMod val="75000"/>
                  </a:schemeClr>
                </a:solidFill>
                <a:latin typeface="Comic Sans MS" panose="030F0702030302020204" pitchFamily="66" charset="0"/>
              </a:rPr>
              <a:t/>
            </a:r>
            <a:br>
              <a:rPr lang="tr-TR" sz="6600" dirty="0" smtClean="0">
                <a:solidFill>
                  <a:schemeClr val="accent2">
                    <a:lumMod val="75000"/>
                  </a:schemeClr>
                </a:solidFill>
                <a:latin typeface="Comic Sans MS" panose="030F0702030302020204" pitchFamily="66" charset="0"/>
              </a:rPr>
            </a:br>
            <a:r>
              <a:rPr lang="tr-TR" sz="6600" dirty="0" smtClean="0">
                <a:solidFill>
                  <a:schemeClr val="accent2">
                    <a:lumMod val="75000"/>
                  </a:schemeClr>
                </a:solidFill>
                <a:latin typeface="Comic Sans MS" panose="030F0702030302020204" pitchFamily="66" charset="0"/>
              </a:rPr>
              <a:t>Kur’an-ı </a:t>
            </a:r>
            <a:r>
              <a:rPr lang="tr-TR" sz="6600" dirty="0">
                <a:solidFill>
                  <a:schemeClr val="accent2">
                    <a:lumMod val="75000"/>
                  </a:schemeClr>
                </a:solidFill>
                <a:latin typeface="Comic Sans MS" panose="030F0702030302020204" pitchFamily="66" charset="0"/>
              </a:rPr>
              <a:t>Kerim </a:t>
            </a:r>
            <a:r>
              <a:rPr lang="tr-TR" sz="6600" dirty="0" smtClean="0">
                <a:solidFill>
                  <a:schemeClr val="accent2">
                    <a:lumMod val="75000"/>
                  </a:schemeClr>
                </a:solidFill>
                <a:latin typeface="Comic Sans MS" panose="030F0702030302020204" pitchFamily="66" charset="0"/>
              </a:rPr>
              <a:t>Dersi</a:t>
            </a:r>
            <a:br>
              <a:rPr lang="tr-TR" sz="6600" dirty="0" smtClean="0">
                <a:solidFill>
                  <a:schemeClr val="accent2">
                    <a:lumMod val="75000"/>
                  </a:schemeClr>
                </a:solidFill>
                <a:latin typeface="Comic Sans MS" panose="030F0702030302020204" pitchFamily="66" charset="0"/>
              </a:rPr>
            </a:br>
            <a:r>
              <a:rPr lang="tr-TR" sz="6600" dirty="0" smtClean="0">
                <a:solidFill>
                  <a:schemeClr val="accent2">
                    <a:lumMod val="75000"/>
                  </a:schemeClr>
                </a:solidFill>
                <a:latin typeface="Comic Sans MS" panose="030F0702030302020204" pitchFamily="66" charset="0"/>
              </a:rPr>
              <a:t>8</a:t>
            </a:r>
            <a:r>
              <a:rPr lang="tr-TR" sz="6600" b="1" i="1" dirty="0">
                <a:solidFill>
                  <a:schemeClr val="accent2">
                    <a:lumMod val="75000"/>
                  </a:schemeClr>
                </a:solidFill>
                <a:latin typeface="Comic Sans MS" panose="030F0702030302020204" pitchFamily="66" charset="0"/>
              </a:rPr>
              <a:t/>
            </a:r>
            <a:br>
              <a:rPr lang="tr-TR" sz="6600" b="1" i="1" dirty="0">
                <a:solidFill>
                  <a:schemeClr val="accent2">
                    <a:lumMod val="75000"/>
                  </a:schemeClr>
                </a:solidFill>
                <a:latin typeface="Comic Sans MS" panose="030F0702030302020204" pitchFamily="66" charset="0"/>
              </a:rPr>
            </a:br>
            <a:r>
              <a:rPr lang="tr-TR" sz="6600" b="1" i="1" dirty="0">
                <a:solidFill>
                  <a:schemeClr val="accent2">
                    <a:lumMod val="75000"/>
                  </a:schemeClr>
                </a:solidFill>
                <a:latin typeface="Comic Sans MS" panose="030F0702030302020204" pitchFamily="66" charset="0"/>
              </a:rPr>
              <a:t/>
            </a:r>
            <a:br>
              <a:rPr lang="tr-TR" sz="6600" b="1" i="1" dirty="0">
                <a:solidFill>
                  <a:schemeClr val="accent2">
                    <a:lumMod val="75000"/>
                  </a:schemeClr>
                </a:solidFill>
                <a:latin typeface="Comic Sans MS" panose="030F0702030302020204" pitchFamily="66" charset="0"/>
              </a:rPr>
            </a:br>
            <a:endParaRPr lang="tr-TR" sz="5400" b="1" i="1" dirty="0">
              <a:solidFill>
                <a:schemeClr val="accent2">
                  <a:lumMod val="75000"/>
                </a:schemeClr>
              </a:solidFill>
              <a:latin typeface="Comic Sans MS" panose="030F0702030302020204" pitchFamily="66" charset="0"/>
            </a:endParaRPr>
          </a:p>
        </p:txBody>
      </p:sp>
    </p:spTree>
    <p:extLst>
      <p:ext uri="{BB962C8B-B14F-4D97-AF65-F5344CB8AC3E}">
        <p14:creationId xmlns:p14="http://schemas.microsoft.com/office/powerpoint/2010/main" val="724835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67835" y="1725769"/>
            <a:ext cx="8596668" cy="2801679"/>
          </a:xfrm>
        </p:spPr>
        <p:txBody>
          <a:bodyPr>
            <a:normAutofit fontScale="90000"/>
          </a:bodyPr>
          <a:lstStyle/>
          <a:p>
            <a:r>
              <a:rPr lang="ar-SA" dirty="0">
                <a:solidFill>
                  <a:schemeClr val="accent1">
                    <a:lumMod val="50000"/>
                  </a:schemeClr>
                </a:solidFill>
              </a:rPr>
              <a:t>    </a:t>
            </a:r>
            <a:r>
              <a:rPr lang="ar-SA" dirty="0">
                <a:solidFill>
                  <a:schemeClr val="accent1">
                    <a:lumMod val="50000"/>
                  </a:schemeClr>
                </a:solidFill>
                <a:latin typeface="Times New Roman" panose="02020603050405020304" pitchFamily="18" charset="0"/>
                <a:cs typeface="Times New Roman" panose="02020603050405020304" pitchFamily="18" charset="0"/>
              </a:rPr>
              <a:t>ق  </a:t>
            </a:r>
            <a:r>
              <a:rPr lang="tr-TR" dirty="0">
                <a:solidFill>
                  <a:schemeClr val="accent1">
                    <a:lumMod val="50000"/>
                  </a:schemeClr>
                </a:solidFill>
                <a:latin typeface="Times New Roman" panose="02020603050405020304" pitchFamily="18" charset="0"/>
                <a:cs typeface="Times New Roman" panose="02020603050405020304" pitchFamily="18" charset="0"/>
              </a:rPr>
              <a:t>ve </a:t>
            </a:r>
            <a:r>
              <a:rPr lang="ar-SA" dirty="0">
                <a:solidFill>
                  <a:schemeClr val="accent1">
                    <a:lumMod val="50000"/>
                  </a:schemeClr>
                </a:solidFill>
                <a:latin typeface="Times New Roman" panose="02020603050405020304" pitchFamily="18" charset="0"/>
                <a:cs typeface="Times New Roman" panose="02020603050405020304" pitchFamily="18" charset="0"/>
              </a:rPr>
              <a:t>ك   </a:t>
            </a:r>
            <a:r>
              <a:rPr lang="tr-TR" dirty="0">
                <a:solidFill>
                  <a:schemeClr val="accent1">
                    <a:lumMod val="50000"/>
                  </a:schemeClr>
                </a:solidFill>
                <a:latin typeface="Times New Roman" panose="02020603050405020304" pitchFamily="18" charset="0"/>
                <a:cs typeface="Times New Roman" panose="02020603050405020304" pitchFamily="18" charset="0"/>
              </a:rPr>
              <a:t>   harflerinin </a:t>
            </a:r>
            <a:r>
              <a:rPr lang="tr-TR" dirty="0" err="1" smtClean="0">
                <a:solidFill>
                  <a:schemeClr val="accent1">
                    <a:lumMod val="50000"/>
                  </a:schemeClr>
                </a:solidFill>
                <a:latin typeface="Times New Roman" panose="02020603050405020304" pitchFamily="18" charset="0"/>
                <a:cs typeface="Times New Roman" panose="02020603050405020304" pitchFamily="18" charset="0"/>
              </a:rPr>
              <a:t>ihfâsında</a:t>
            </a:r>
            <a:r>
              <a:rPr lang="tr-TR" dirty="0" smtClean="0">
                <a:solidFill>
                  <a:schemeClr val="accent1">
                    <a:lumMod val="50000"/>
                  </a:schemeClr>
                </a:solidFill>
                <a:latin typeface="Times New Roman" panose="02020603050405020304" pitchFamily="18" charset="0"/>
                <a:cs typeface="Times New Roman" panose="02020603050405020304" pitchFamily="18" charset="0"/>
              </a:rPr>
              <a:t> </a:t>
            </a:r>
            <a:r>
              <a:rPr lang="tr-TR" dirty="0">
                <a:solidFill>
                  <a:schemeClr val="accent1">
                    <a:lumMod val="50000"/>
                  </a:schemeClr>
                </a:solidFill>
                <a:latin typeface="Times New Roman" panose="02020603050405020304" pitchFamily="18" charset="0"/>
                <a:cs typeface="Times New Roman" panose="02020603050405020304" pitchFamily="18" charset="0"/>
              </a:rPr>
              <a:t>dil arkası bu harflerin mahrecine konur,</a:t>
            </a:r>
            <a:r>
              <a:rPr lang="ar-SA" dirty="0">
                <a:solidFill>
                  <a:schemeClr val="accent1">
                    <a:lumMod val="50000"/>
                  </a:schemeClr>
                </a:solidFill>
                <a:latin typeface="Times New Roman" panose="02020603050405020304" pitchFamily="18" charset="0"/>
                <a:cs typeface="Times New Roman" panose="02020603050405020304" pitchFamily="18" charset="0"/>
              </a:rPr>
              <a:t> </a:t>
            </a:r>
            <a:r>
              <a:rPr lang="tr-TR" dirty="0">
                <a:solidFill>
                  <a:schemeClr val="accent1">
                    <a:lumMod val="50000"/>
                  </a:schemeClr>
                </a:solidFill>
                <a:latin typeface="Times New Roman" panose="02020603050405020304" pitchFamily="18" charset="0"/>
                <a:cs typeface="Times New Roman" panose="02020603050405020304" pitchFamily="18" charset="0"/>
              </a:rPr>
              <a:t>böylece mahreç tamamen kapanır.</a:t>
            </a:r>
            <a:r>
              <a:rPr lang="ar-SA" dirty="0">
                <a:solidFill>
                  <a:schemeClr val="accent1">
                    <a:lumMod val="50000"/>
                  </a:schemeClr>
                </a:solidFill>
                <a:latin typeface="Times New Roman" panose="02020603050405020304" pitchFamily="18" charset="0"/>
                <a:cs typeface="Times New Roman" panose="02020603050405020304" pitchFamily="18" charset="0"/>
              </a:rPr>
              <a:t/>
            </a:r>
            <a:br>
              <a:rPr lang="ar-SA" dirty="0">
                <a:solidFill>
                  <a:schemeClr val="accent1">
                    <a:lumMod val="50000"/>
                  </a:schemeClr>
                </a:solidFill>
                <a:latin typeface="Times New Roman" panose="02020603050405020304" pitchFamily="18" charset="0"/>
                <a:cs typeface="Times New Roman" panose="02020603050405020304" pitchFamily="18" charset="0"/>
              </a:rPr>
            </a:br>
            <a:r>
              <a:rPr lang="ar-SA" dirty="0">
                <a:solidFill>
                  <a:schemeClr val="accent1">
                    <a:lumMod val="50000"/>
                  </a:schemeClr>
                </a:solidFill>
                <a:latin typeface="Times New Roman" panose="02020603050405020304" pitchFamily="18" charset="0"/>
                <a:cs typeface="Times New Roman" panose="02020603050405020304" pitchFamily="18" charset="0"/>
              </a:rPr>
              <a:t/>
            </a:r>
            <a:br>
              <a:rPr lang="ar-SA" dirty="0">
                <a:solidFill>
                  <a:schemeClr val="accent1">
                    <a:lumMod val="50000"/>
                  </a:schemeClr>
                </a:solidFill>
                <a:latin typeface="Times New Roman" panose="02020603050405020304" pitchFamily="18" charset="0"/>
                <a:cs typeface="Times New Roman" panose="02020603050405020304" pitchFamily="18" charset="0"/>
              </a:rPr>
            </a:br>
            <a:r>
              <a:rPr lang="ar-SA" dirty="0">
                <a:solidFill>
                  <a:schemeClr val="accent1">
                    <a:lumMod val="50000"/>
                  </a:schemeClr>
                </a:solidFill>
                <a:latin typeface="Times New Roman" panose="02020603050405020304" pitchFamily="18" charset="0"/>
                <a:cs typeface="Times New Roman" panose="02020603050405020304" pitchFamily="18" charset="0"/>
              </a:rPr>
              <a:t>مِنْ قَبْلُ     مَنْ كَانَ      اَنْقَضَ    مِنْكُمْ        </a:t>
            </a:r>
            <a:endParaRPr lang="tr-TR"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2943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8722" y="370738"/>
            <a:ext cx="9228765" cy="6106344"/>
          </a:xfrm>
        </p:spPr>
        <p:style>
          <a:lnRef idx="2">
            <a:schemeClr val="accent2"/>
          </a:lnRef>
          <a:fillRef idx="1">
            <a:schemeClr val="lt1"/>
          </a:fillRef>
          <a:effectRef idx="0">
            <a:schemeClr val="accent2"/>
          </a:effectRef>
          <a:fontRef idx="minor">
            <a:schemeClr val="dk1"/>
          </a:fontRef>
        </p:style>
        <p:txBody>
          <a:bodyPr/>
          <a:lstStyle/>
          <a:p>
            <a:pPr algn="ctr"/>
            <a:r>
              <a:rPr lang="tr-TR" dirty="0">
                <a:solidFill>
                  <a:schemeClr val="accent2">
                    <a:lumMod val="50000"/>
                  </a:schemeClr>
                </a:solidFill>
                <a:latin typeface="Times New Roman" panose="02020603050405020304" pitchFamily="18" charset="0"/>
                <a:cs typeface="Times New Roman" panose="02020603050405020304" pitchFamily="18" charset="0"/>
              </a:rPr>
              <a:t/>
            </a:r>
            <a:br>
              <a:rPr lang="tr-TR" dirty="0">
                <a:solidFill>
                  <a:schemeClr val="accent2">
                    <a:lumMod val="50000"/>
                  </a:schemeClr>
                </a:solidFill>
                <a:latin typeface="Times New Roman" panose="02020603050405020304" pitchFamily="18" charset="0"/>
                <a:cs typeface="Times New Roman" panose="02020603050405020304" pitchFamily="18" charset="0"/>
              </a:rPr>
            </a:br>
            <a:r>
              <a:rPr lang="tr-TR" dirty="0" smtClean="0">
                <a:solidFill>
                  <a:schemeClr val="accent2">
                    <a:lumMod val="50000"/>
                  </a:schemeClr>
                </a:solidFill>
                <a:latin typeface="Times New Roman" panose="02020603050405020304" pitchFamily="18" charset="0"/>
                <a:cs typeface="Times New Roman" panose="02020603050405020304" pitchFamily="18" charset="0"/>
              </a:rPr>
              <a:t/>
            </a:r>
            <a:br>
              <a:rPr lang="tr-TR" dirty="0" smtClean="0">
                <a:solidFill>
                  <a:schemeClr val="accent2">
                    <a:lumMod val="50000"/>
                  </a:schemeClr>
                </a:solidFill>
                <a:latin typeface="Times New Roman" panose="02020603050405020304" pitchFamily="18" charset="0"/>
                <a:cs typeface="Times New Roman" panose="02020603050405020304" pitchFamily="18" charset="0"/>
              </a:rPr>
            </a:br>
            <a:r>
              <a:rPr lang="tr-TR" dirty="0">
                <a:solidFill>
                  <a:schemeClr val="accent2">
                    <a:lumMod val="50000"/>
                  </a:schemeClr>
                </a:solidFill>
                <a:latin typeface="Times New Roman" panose="02020603050405020304" pitchFamily="18" charset="0"/>
                <a:cs typeface="Times New Roman" panose="02020603050405020304" pitchFamily="18" charset="0"/>
              </a:rPr>
              <a:t/>
            </a:r>
            <a:br>
              <a:rPr lang="tr-TR" dirty="0">
                <a:solidFill>
                  <a:schemeClr val="accent2">
                    <a:lumMod val="50000"/>
                  </a:schemeClr>
                </a:solidFill>
                <a:latin typeface="Times New Roman" panose="02020603050405020304" pitchFamily="18" charset="0"/>
                <a:cs typeface="Times New Roman" panose="02020603050405020304" pitchFamily="18" charset="0"/>
              </a:rPr>
            </a:br>
            <a:r>
              <a:rPr lang="tr-TR" dirty="0" err="1" smtClean="0">
                <a:solidFill>
                  <a:schemeClr val="accent2">
                    <a:lumMod val="50000"/>
                  </a:schemeClr>
                </a:solidFill>
                <a:latin typeface="Times New Roman" panose="02020603050405020304" pitchFamily="18" charset="0"/>
                <a:cs typeface="Times New Roman" panose="02020603050405020304" pitchFamily="18" charset="0"/>
              </a:rPr>
              <a:t>İhfâ</a:t>
            </a:r>
            <a:r>
              <a:rPr lang="tr-TR" dirty="0" smtClean="0">
                <a:solidFill>
                  <a:schemeClr val="accent2">
                    <a:lumMod val="50000"/>
                  </a:schemeClr>
                </a:solidFill>
                <a:latin typeface="Times New Roman" panose="02020603050405020304" pitchFamily="18" charset="0"/>
                <a:cs typeface="Times New Roman" panose="02020603050405020304" pitchFamily="18" charset="0"/>
              </a:rPr>
              <a:t> </a:t>
            </a:r>
            <a:r>
              <a:rPr lang="tr-TR" dirty="0">
                <a:solidFill>
                  <a:schemeClr val="accent2">
                    <a:lumMod val="50000"/>
                  </a:schemeClr>
                </a:solidFill>
                <a:latin typeface="Times New Roman" panose="02020603050405020304" pitchFamily="18" charset="0"/>
                <a:cs typeface="Times New Roman" panose="02020603050405020304" pitchFamily="18" charset="0"/>
              </a:rPr>
              <a:t>iki çeşittir:</a:t>
            </a:r>
            <a:br>
              <a:rPr lang="tr-TR" dirty="0">
                <a:solidFill>
                  <a:schemeClr val="accent2">
                    <a:lumMod val="50000"/>
                  </a:schemeClr>
                </a:solidFill>
                <a:latin typeface="Times New Roman" panose="02020603050405020304" pitchFamily="18" charset="0"/>
                <a:cs typeface="Times New Roman" panose="02020603050405020304" pitchFamily="18" charset="0"/>
              </a:rPr>
            </a:br>
            <a:r>
              <a:rPr lang="tr-TR" sz="4000" dirty="0">
                <a:solidFill>
                  <a:schemeClr val="accent2">
                    <a:lumMod val="50000"/>
                  </a:schemeClr>
                </a:solidFill>
                <a:latin typeface="Times New Roman" panose="02020603050405020304" pitchFamily="18" charset="0"/>
                <a:cs typeface="Times New Roman" panose="02020603050405020304" pitchFamily="18" charset="0"/>
              </a:rPr>
              <a:t>1.Harfin </a:t>
            </a:r>
            <a:r>
              <a:rPr lang="tr-TR" sz="4000" dirty="0" err="1">
                <a:solidFill>
                  <a:schemeClr val="accent2">
                    <a:lumMod val="50000"/>
                  </a:schemeClr>
                </a:solidFill>
                <a:latin typeface="Times New Roman" panose="02020603050405020304" pitchFamily="18" charset="0"/>
                <a:cs typeface="Times New Roman" panose="02020603050405020304" pitchFamily="18" charset="0"/>
              </a:rPr>
              <a:t>İhfâsı</a:t>
            </a:r>
            <a:r>
              <a:rPr lang="tr-TR" sz="4000" dirty="0">
                <a:latin typeface="Times New Roman" panose="02020603050405020304" pitchFamily="18" charset="0"/>
                <a:cs typeface="Times New Roman" panose="02020603050405020304" pitchFamily="18" charset="0"/>
              </a:rPr>
              <a:t>:</a:t>
            </a:r>
            <a:br>
              <a:rPr lang="tr-TR" sz="4000" dirty="0">
                <a:latin typeface="Times New Roman" panose="02020603050405020304" pitchFamily="18" charset="0"/>
                <a:cs typeface="Times New Roman" panose="02020603050405020304" pitchFamily="18" charset="0"/>
              </a:rPr>
            </a:br>
            <a:r>
              <a:rPr lang="tr-TR" sz="4000" dirty="0" smtClean="0">
                <a:solidFill>
                  <a:schemeClr val="accent2">
                    <a:lumMod val="50000"/>
                  </a:schemeClr>
                </a:solidFill>
                <a:latin typeface="Times New Roman" panose="02020603050405020304" pitchFamily="18" charset="0"/>
                <a:cs typeface="Times New Roman" panose="02020603050405020304" pitchFamily="18" charset="0"/>
              </a:rPr>
              <a:t>2. Harekenin </a:t>
            </a:r>
            <a:r>
              <a:rPr lang="tr-TR" sz="4000" dirty="0" err="1" smtClean="0">
                <a:solidFill>
                  <a:schemeClr val="accent2">
                    <a:lumMod val="50000"/>
                  </a:schemeClr>
                </a:solidFill>
                <a:latin typeface="Times New Roman" panose="02020603050405020304" pitchFamily="18" charset="0"/>
                <a:cs typeface="Times New Roman" panose="02020603050405020304" pitchFamily="18" charset="0"/>
              </a:rPr>
              <a:t>İhfâsı</a:t>
            </a:r>
            <a:r>
              <a:rPr lang="tr-TR" sz="4000" dirty="0">
                <a:solidFill>
                  <a:schemeClr val="accent3"/>
                </a:solidFill>
                <a:latin typeface="Times New Roman" panose="02020603050405020304" pitchFamily="18" charset="0"/>
                <a:cs typeface="Times New Roman" panose="02020603050405020304" pitchFamily="18" charset="0"/>
              </a:rPr>
              <a:t/>
            </a:r>
            <a:br>
              <a:rPr lang="tr-TR" sz="4000" dirty="0">
                <a:solidFill>
                  <a:schemeClr val="accent3"/>
                </a:solidFill>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sz="3200"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4368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146220"/>
            <a:ext cx="8596668" cy="4895143"/>
          </a:xfrm>
        </p:spPr>
        <p:txBody>
          <a:bodyPr>
            <a:noAutofit/>
          </a:bodyPr>
          <a:lstStyle/>
          <a:p>
            <a:pPr marL="0" indent="0" algn="ctr">
              <a:buNone/>
            </a:pPr>
            <a:r>
              <a:rPr lang="tr-TR" sz="2400" b="1" dirty="0" smtClean="0">
                <a:solidFill>
                  <a:schemeClr val="accent1">
                    <a:lumMod val="50000"/>
                  </a:schemeClr>
                </a:solidFill>
                <a:latin typeface="Times New Roman" panose="02020603050405020304" pitchFamily="18" charset="0"/>
                <a:cs typeface="Times New Roman" panose="02020603050405020304" pitchFamily="18" charset="0"/>
              </a:rPr>
              <a:t>1. Harfin </a:t>
            </a:r>
            <a:r>
              <a:rPr lang="tr-TR" sz="2400" b="1" dirty="0" err="1" smtClean="0">
                <a:solidFill>
                  <a:schemeClr val="accent1">
                    <a:lumMod val="50000"/>
                  </a:schemeClr>
                </a:solidFill>
                <a:latin typeface="Times New Roman" panose="02020603050405020304" pitchFamily="18" charset="0"/>
                <a:cs typeface="Times New Roman" panose="02020603050405020304" pitchFamily="18" charset="0"/>
              </a:rPr>
              <a:t>ihfâsı</a:t>
            </a:r>
            <a:r>
              <a:rPr lang="tr-TR" sz="2400" b="1" dirty="0" smtClean="0">
                <a:solidFill>
                  <a:schemeClr val="accent1">
                    <a:lumMod val="50000"/>
                  </a:schemeClr>
                </a:solidFill>
                <a:latin typeface="Times New Roman" panose="02020603050405020304" pitchFamily="18" charset="0"/>
                <a:cs typeface="Times New Roman" panose="02020603050405020304" pitchFamily="18" charset="0"/>
              </a:rPr>
              <a:t> ikiye ayrılır:</a:t>
            </a:r>
            <a:endParaRPr lang="tr-TR" sz="2400" b="1" dirty="0">
              <a:solidFill>
                <a:schemeClr val="accent1">
                  <a:lumMod val="50000"/>
                </a:schemeClr>
              </a:solidFill>
              <a:latin typeface="Times New Roman" panose="02020603050405020304" pitchFamily="18" charset="0"/>
              <a:cs typeface="Times New Roman" panose="02020603050405020304" pitchFamily="18" charset="0"/>
            </a:endParaRPr>
          </a:p>
          <a:p>
            <a:pPr marL="0" indent="0">
              <a:buNone/>
            </a:pPr>
            <a:r>
              <a:rPr lang="tr-TR" sz="2400" dirty="0" smtClean="0">
                <a:solidFill>
                  <a:schemeClr val="accent1">
                    <a:lumMod val="50000"/>
                  </a:schemeClr>
                </a:solidFill>
                <a:latin typeface="Times New Roman" panose="02020603050405020304" pitchFamily="18" charset="0"/>
                <a:cs typeface="Times New Roman" panose="02020603050405020304" pitchFamily="18" charset="0"/>
              </a:rPr>
              <a:t>a)  Dil </a:t>
            </a:r>
            <a:r>
              <a:rPr lang="tr-TR" sz="2400" dirty="0" err="1">
                <a:solidFill>
                  <a:schemeClr val="accent1">
                    <a:lumMod val="50000"/>
                  </a:schemeClr>
                </a:solidFill>
                <a:latin typeface="Times New Roman" panose="02020603050405020304" pitchFamily="18" charset="0"/>
                <a:cs typeface="Times New Roman" panose="02020603050405020304" pitchFamily="18" charset="0"/>
              </a:rPr>
              <a:t>İhfâsı</a:t>
            </a:r>
            <a:r>
              <a:rPr lang="tr-TR" sz="2400" dirty="0">
                <a:solidFill>
                  <a:schemeClr val="accent1">
                    <a:lumMod val="50000"/>
                  </a:schemeClr>
                </a:solidFill>
                <a:latin typeface="Times New Roman" panose="02020603050405020304" pitchFamily="18" charset="0"/>
                <a:cs typeface="Times New Roman" panose="02020603050405020304" pitchFamily="18" charset="0"/>
              </a:rPr>
              <a:t> (</a:t>
            </a:r>
            <a:r>
              <a:rPr lang="tr-TR" sz="2400" dirty="0" err="1">
                <a:solidFill>
                  <a:schemeClr val="accent1">
                    <a:lumMod val="50000"/>
                  </a:schemeClr>
                </a:solidFill>
                <a:latin typeface="Times New Roman" panose="02020603050405020304" pitchFamily="18" charset="0"/>
                <a:cs typeface="Times New Roman" panose="02020603050405020304" pitchFamily="18" charset="0"/>
              </a:rPr>
              <a:t>İhfâ</a:t>
            </a:r>
            <a:r>
              <a:rPr lang="tr-TR" sz="2400" dirty="0">
                <a:solidFill>
                  <a:schemeClr val="accent1">
                    <a:lumMod val="50000"/>
                  </a:schemeClr>
                </a:solidFill>
                <a:latin typeface="Times New Roman" panose="02020603050405020304" pitchFamily="18" charset="0"/>
                <a:cs typeface="Times New Roman" panose="02020603050405020304" pitchFamily="18" charset="0"/>
              </a:rPr>
              <a:t>-ı </a:t>
            </a:r>
            <a:r>
              <a:rPr lang="tr-TR" sz="2400" dirty="0" err="1">
                <a:solidFill>
                  <a:schemeClr val="accent1">
                    <a:lumMod val="50000"/>
                  </a:schemeClr>
                </a:solidFill>
                <a:latin typeface="Times New Roman" panose="02020603050405020304" pitchFamily="18" charset="0"/>
                <a:cs typeface="Times New Roman" panose="02020603050405020304" pitchFamily="18" charset="0"/>
              </a:rPr>
              <a:t>Lisânî</a:t>
            </a:r>
            <a:r>
              <a:rPr lang="tr-TR" sz="2400" dirty="0">
                <a:solidFill>
                  <a:schemeClr val="accent1">
                    <a:lumMod val="50000"/>
                  </a:schemeClr>
                </a:solidFill>
                <a:latin typeface="Times New Roman" panose="02020603050405020304" pitchFamily="18" charset="0"/>
                <a:cs typeface="Times New Roman" panose="02020603050405020304" pitchFamily="18" charset="0"/>
              </a:rPr>
              <a:t>): </a:t>
            </a:r>
            <a:endParaRPr lang="tr-TR" sz="2400" dirty="0" smtClean="0">
              <a:solidFill>
                <a:schemeClr val="accent1">
                  <a:lumMod val="50000"/>
                </a:schemeClr>
              </a:solidFill>
              <a:latin typeface="Times New Roman" panose="02020603050405020304" pitchFamily="18" charset="0"/>
              <a:cs typeface="Times New Roman" panose="02020603050405020304" pitchFamily="18" charset="0"/>
            </a:endParaRPr>
          </a:p>
          <a:p>
            <a:pPr marL="0" indent="0">
              <a:buNone/>
            </a:pPr>
            <a:r>
              <a:rPr lang="tr-TR" sz="2400" dirty="0" err="1" smtClean="0">
                <a:solidFill>
                  <a:schemeClr val="accent2">
                    <a:lumMod val="50000"/>
                  </a:schemeClr>
                </a:solidFill>
                <a:latin typeface="Times New Roman" panose="02020603050405020304" pitchFamily="18" charset="0"/>
                <a:cs typeface="Times New Roman" panose="02020603050405020304" pitchFamily="18" charset="0"/>
              </a:rPr>
              <a:t>Tenvîn</a:t>
            </a:r>
            <a:r>
              <a:rPr lang="tr-TR" sz="2400" dirty="0" smtClean="0">
                <a:solidFill>
                  <a:schemeClr val="accent2">
                    <a:lumMod val="50000"/>
                  </a:schemeClr>
                </a:solidFill>
                <a:latin typeface="Times New Roman" panose="02020603050405020304" pitchFamily="18" charset="0"/>
                <a:cs typeface="Times New Roman" panose="02020603050405020304" pitchFamily="18" charset="0"/>
              </a:rPr>
              <a:t> </a:t>
            </a:r>
            <a:r>
              <a:rPr lang="tr-TR" sz="2400" dirty="0">
                <a:solidFill>
                  <a:schemeClr val="accent2">
                    <a:lumMod val="50000"/>
                  </a:schemeClr>
                </a:solidFill>
                <a:latin typeface="Times New Roman" panose="02020603050405020304" pitchFamily="18" charset="0"/>
                <a:cs typeface="Times New Roman" panose="02020603050405020304" pitchFamily="18" charset="0"/>
              </a:rPr>
              <a:t>veya </a:t>
            </a:r>
            <a:r>
              <a:rPr lang="tr-TR" sz="2400" dirty="0" err="1">
                <a:solidFill>
                  <a:schemeClr val="accent2">
                    <a:lumMod val="50000"/>
                  </a:schemeClr>
                </a:solidFill>
                <a:latin typeface="Times New Roman" panose="02020603050405020304" pitchFamily="18" charset="0"/>
                <a:cs typeface="Times New Roman" panose="02020603050405020304" pitchFamily="18" charset="0"/>
              </a:rPr>
              <a:t>nûn</a:t>
            </a:r>
            <a:r>
              <a:rPr lang="tr-TR" sz="2400" dirty="0">
                <a:solidFill>
                  <a:schemeClr val="accent2">
                    <a:lumMod val="50000"/>
                  </a:schemeClr>
                </a:solidFill>
                <a:latin typeface="Times New Roman" panose="02020603050405020304" pitchFamily="18" charset="0"/>
                <a:cs typeface="Times New Roman" panose="02020603050405020304" pitchFamily="18" charset="0"/>
              </a:rPr>
              <a:t>-î </a:t>
            </a:r>
            <a:r>
              <a:rPr lang="tr-TR" sz="2400" dirty="0" err="1">
                <a:solidFill>
                  <a:schemeClr val="accent2">
                    <a:lumMod val="50000"/>
                  </a:schemeClr>
                </a:solidFill>
                <a:latin typeface="Times New Roman" panose="02020603050405020304" pitchFamily="18" charset="0"/>
                <a:cs typeface="Times New Roman" panose="02020603050405020304" pitchFamily="18" charset="0"/>
              </a:rPr>
              <a:t>sâkinden</a:t>
            </a:r>
            <a:r>
              <a:rPr lang="tr-TR" sz="2400" dirty="0">
                <a:solidFill>
                  <a:schemeClr val="accent2">
                    <a:lumMod val="50000"/>
                  </a:schemeClr>
                </a:solidFill>
                <a:latin typeface="Times New Roman" panose="02020603050405020304" pitchFamily="18" charset="0"/>
                <a:cs typeface="Times New Roman" panose="02020603050405020304" pitchFamily="18" charset="0"/>
              </a:rPr>
              <a:t> sonra yukarıda sözünü ettiğimiz 15 </a:t>
            </a:r>
            <a:r>
              <a:rPr lang="tr-TR" sz="2400" dirty="0" err="1">
                <a:solidFill>
                  <a:schemeClr val="accent2">
                    <a:lumMod val="50000"/>
                  </a:schemeClr>
                </a:solidFill>
                <a:latin typeface="Times New Roman" panose="02020603050405020304" pitchFamily="18" charset="0"/>
                <a:cs typeface="Times New Roman" panose="02020603050405020304" pitchFamily="18" charset="0"/>
              </a:rPr>
              <a:t>ihfâ</a:t>
            </a:r>
            <a:r>
              <a:rPr lang="tr-TR" sz="2400" dirty="0">
                <a:solidFill>
                  <a:schemeClr val="accent2">
                    <a:lumMod val="50000"/>
                  </a:schemeClr>
                </a:solidFill>
                <a:latin typeface="Times New Roman" panose="02020603050405020304" pitchFamily="18" charset="0"/>
                <a:cs typeface="Times New Roman" panose="02020603050405020304" pitchFamily="18" charset="0"/>
              </a:rPr>
              <a:t> harfinden birisinin gelmesiyle oluşur. Buna </a:t>
            </a:r>
            <a:r>
              <a:rPr lang="tr-TR" sz="2400" dirty="0" err="1">
                <a:solidFill>
                  <a:schemeClr val="accent2">
                    <a:lumMod val="50000"/>
                  </a:schemeClr>
                </a:solidFill>
                <a:latin typeface="Times New Roman" panose="02020603050405020304" pitchFamily="18" charset="0"/>
                <a:cs typeface="Times New Roman" panose="02020603050405020304" pitchFamily="18" charset="0"/>
              </a:rPr>
              <a:t>nûn’un</a:t>
            </a:r>
            <a:r>
              <a:rPr lang="tr-TR" sz="2400" dirty="0">
                <a:solidFill>
                  <a:schemeClr val="accent2">
                    <a:lumMod val="50000"/>
                  </a:schemeClr>
                </a:solidFill>
                <a:latin typeface="Times New Roman" panose="02020603050405020304" pitchFamily="18" charset="0"/>
                <a:cs typeface="Times New Roman" panose="02020603050405020304" pitchFamily="18" charset="0"/>
              </a:rPr>
              <a:t> mahrecine nispetle (</a:t>
            </a:r>
            <a:r>
              <a:rPr lang="tr-TR" sz="2400" dirty="0" err="1">
                <a:solidFill>
                  <a:schemeClr val="accent2">
                    <a:lumMod val="50000"/>
                  </a:schemeClr>
                </a:solidFill>
                <a:latin typeface="Times New Roman" panose="02020603050405020304" pitchFamily="18" charset="0"/>
                <a:cs typeface="Times New Roman" panose="02020603050405020304" pitchFamily="18" charset="0"/>
              </a:rPr>
              <a:t>nûn</a:t>
            </a:r>
            <a:r>
              <a:rPr lang="tr-TR" sz="2400" dirty="0">
                <a:solidFill>
                  <a:schemeClr val="accent2">
                    <a:lumMod val="50000"/>
                  </a:schemeClr>
                </a:solidFill>
                <a:latin typeface="Times New Roman" panose="02020603050405020304" pitchFamily="18" charset="0"/>
                <a:cs typeface="Times New Roman" panose="02020603050405020304" pitchFamily="18" charset="0"/>
              </a:rPr>
              <a:t>, dil bölgesi harflerinden olduğu için) dil </a:t>
            </a:r>
            <a:r>
              <a:rPr lang="tr-TR" sz="2400" dirty="0" err="1">
                <a:solidFill>
                  <a:schemeClr val="accent2">
                    <a:lumMod val="50000"/>
                  </a:schemeClr>
                </a:solidFill>
                <a:latin typeface="Times New Roman" panose="02020603050405020304" pitchFamily="18" charset="0"/>
                <a:cs typeface="Times New Roman" panose="02020603050405020304" pitchFamily="18" charset="0"/>
              </a:rPr>
              <a:t>ihfâsı</a:t>
            </a:r>
            <a:r>
              <a:rPr lang="tr-TR" sz="2400" dirty="0">
                <a:solidFill>
                  <a:schemeClr val="accent2">
                    <a:lumMod val="50000"/>
                  </a:schemeClr>
                </a:solidFill>
                <a:latin typeface="Times New Roman" panose="02020603050405020304" pitchFamily="18" charset="0"/>
                <a:cs typeface="Times New Roman" panose="02020603050405020304" pitchFamily="18" charset="0"/>
              </a:rPr>
              <a:t> denilmiştir</a:t>
            </a:r>
            <a:r>
              <a:rPr lang="tr-TR" sz="2400" dirty="0" smtClean="0">
                <a:solidFill>
                  <a:schemeClr val="accent2">
                    <a:lumMod val="50000"/>
                  </a:schemeClr>
                </a:solidFill>
                <a:latin typeface="Times New Roman" panose="02020603050405020304" pitchFamily="18" charset="0"/>
                <a:cs typeface="Times New Roman" panose="02020603050405020304" pitchFamily="18" charset="0"/>
              </a:rPr>
              <a:t>.</a:t>
            </a:r>
          </a:p>
          <a:p>
            <a:pPr marL="0" indent="0">
              <a:buNone/>
            </a:pPr>
            <a:r>
              <a:rPr lang="tr-TR" sz="2400" dirty="0" smtClean="0">
                <a:solidFill>
                  <a:schemeClr val="accent1">
                    <a:lumMod val="50000"/>
                  </a:schemeClr>
                </a:solidFill>
                <a:latin typeface="Times New Roman" panose="02020603050405020304" pitchFamily="18" charset="0"/>
                <a:cs typeface="Times New Roman" panose="02020603050405020304" pitchFamily="18" charset="0"/>
              </a:rPr>
              <a:t>b)  Dudak </a:t>
            </a:r>
            <a:r>
              <a:rPr lang="tr-TR" sz="2400" dirty="0" err="1">
                <a:solidFill>
                  <a:schemeClr val="accent1">
                    <a:lumMod val="50000"/>
                  </a:schemeClr>
                </a:solidFill>
                <a:latin typeface="Times New Roman" panose="02020603050405020304" pitchFamily="18" charset="0"/>
                <a:cs typeface="Times New Roman" panose="02020603050405020304" pitchFamily="18" charset="0"/>
              </a:rPr>
              <a:t>İ</a:t>
            </a:r>
            <a:r>
              <a:rPr lang="tr-TR" sz="2400" dirty="0" err="1" smtClean="0">
                <a:solidFill>
                  <a:schemeClr val="accent1">
                    <a:lumMod val="50000"/>
                  </a:schemeClr>
                </a:solidFill>
                <a:latin typeface="Times New Roman" panose="02020603050405020304" pitchFamily="18" charset="0"/>
                <a:cs typeface="Times New Roman" panose="02020603050405020304" pitchFamily="18" charset="0"/>
              </a:rPr>
              <a:t>hfâsı</a:t>
            </a:r>
            <a:r>
              <a:rPr lang="tr-TR" sz="2400" dirty="0" smtClean="0">
                <a:solidFill>
                  <a:schemeClr val="accent1">
                    <a:lumMod val="50000"/>
                  </a:schemeClr>
                </a:solidFill>
                <a:latin typeface="Times New Roman" panose="02020603050405020304" pitchFamily="18" charset="0"/>
                <a:cs typeface="Times New Roman" panose="02020603050405020304" pitchFamily="18" charset="0"/>
              </a:rPr>
              <a:t> (</a:t>
            </a:r>
            <a:r>
              <a:rPr lang="tr-TR" sz="2400" dirty="0" err="1">
                <a:solidFill>
                  <a:schemeClr val="accent1">
                    <a:lumMod val="50000"/>
                  </a:schemeClr>
                </a:solidFill>
                <a:latin typeface="Times New Roman" panose="02020603050405020304" pitchFamily="18" charset="0"/>
                <a:cs typeface="Times New Roman" panose="02020603050405020304" pitchFamily="18" charset="0"/>
              </a:rPr>
              <a:t>İhfâ</a:t>
            </a:r>
            <a:r>
              <a:rPr lang="tr-TR" sz="2400" dirty="0">
                <a:solidFill>
                  <a:schemeClr val="accent1">
                    <a:lumMod val="50000"/>
                  </a:schemeClr>
                </a:solidFill>
                <a:latin typeface="Times New Roman" panose="02020603050405020304" pitchFamily="18" charset="0"/>
                <a:cs typeface="Times New Roman" panose="02020603050405020304" pitchFamily="18" charset="0"/>
              </a:rPr>
              <a:t>-i </a:t>
            </a:r>
            <a:r>
              <a:rPr lang="tr-TR" sz="2400" dirty="0" err="1">
                <a:solidFill>
                  <a:schemeClr val="accent1">
                    <a:lumMod val="50000"/>
                  </a:schemeClr>
                </a:solidFill>
                <a:latin typeface="Times New Roman" panose="02020603050405020304" pitchFamily="18" charset="0"/>
                <a:cs typeface="Times New Roman" panose="02020603050405020304" pitchFamily="18" charset="0"/>
              </a:rPr>
              <a:t>Şefevî</a:t>
            </a:r>
            <a:r>
              <a:rPr lang="tr-TR" sz="2400" dirty="0">
                <a:solidFill>
                  <a:schemeClr val="accent1">
                    <a:lumMod val="50000"/>
                  </a:schemeClr>
                </a:solidFill>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400" dirty="0" err="1" smtClean="0">
                <a:solidFill>
                  <a:schemeClr val="accent2">
                    <a:lumMod val="50000"/>
                  </a:schemeClr>
                </a:solidFill>
                <a:latin typeface="Times New Roman" panose="02020603050405020304" pitchFamily="18" charset="0"/>
                <a:cs typeface="Times New Roman" panose="02020603050405020304" pitchFamily="18" charset="0"/>
              </a:rPr>
              <a:t>Mîm</a:t>
            </a:r>
            <a:r>
              <a:rPr lang="tr-TR" sz="2400" dirty="0" smtClean="0">
                <a:solidFill>
                  <a:schemeClr val="accent2">
                    <a:lumMod val="50000"/>
                  </a:schemeClr>
                </a:solidFill>
                <a:latin typeface="Times New Roman" panose="02020603050405020304" pitchFamily="18" charset="0"/>
                <a:cs typeface="Times New Roman" panose="02020603050405020304" pitchFamily="18" charset="0"/>
              </a:rPr>
              <a:t>-i </a:t>
            </a:r>
            <a:r>
              <a:rPr lang="tr-TR" sz="2400" dirty="0" err="1">
                <a:solidFill>
                  <a:schemeClr val="accent2">
                    <a:lumMod val="50000"/>
                  </a:schemeClr>
                </a:solidFill>
                <a:latin typeface="Times New Roman" panose="02020603050405020304" pitchFamily="18" charset="0"/>
                <a:cs typeface="Times New Roman" panose="02020603050405020304" pitchFamily="18" charset="0"/>
              </a:rPr>
              <a:t>sâkine’den</a:t>
            </a:r>
            <a:r>
              <a:rPr lang="tr-TR" sz="2400" dirty="0">
                <a:solidFill>
                  <a:schemeClr val="accent2">
                    <a:lumMod val="50000"/>
                  </a:schemeClr>
                </a:solidFill>
                <a:latin typeface="Times New Roman" panose="02020603050405020304" pitchFamily="18" charset="0"/>
                <a:cs typeface="Times New Roman" panose="02020603050405020304" pitchFamily="18" charset="0"/>
              </a:rPr>
              <a:t> sonra be harfinin gelmesiyle yapılan </a:t>
            </a:r>
            <a:r>
              <a:rPr lang="tr-TR" sz="2400" dirty="0" err="1">
                <a:solidFill>
                  <a:schemeClr val="accent2">
                    <a:lumMod val="50000"/>
                  </a:schemeClr>
                </a:solidFill>
                <a:latin typeface="Times New Roman" panose="02020603050405020304" pitchFamily="18" charset="0"/>
                <a:cs typeface="Times New Roman" panose="02020603050405020304" pitchFamily="18" charset="0"/>
              </a:rPr>
              <a:t>ihfâya</a:t>
            </a:r>
            <a:r>
              <a:rPr lang="tr-TR" sz="2400" dirty="0">
                <a:solidFill>
                  <a:schemeClr val="accent2">
                    <a:lumMod val="50000"/>
                  </a:schemeClr>
                </a:solidFill>
                <a:latin typeface="Times New Roman" panose="02020603050405020304" pitchFamily="18" charset="0"/>
                <a:cs typeface="Times New Roman" panose="02020603050405020304" pitchFamily="18" charset="0"/>
              </a:rPr>
              <a:t> denir. Buna da </a:t>
            </a:r>
            <a:r>
              <a:rPr lang="tr-TR" sz="2400" dirty="0" err="1">
                <a:solidFill>
                  <a:schemeClr val="accent2">
                    <a:lumMod val="50000"/>
                  </a:schemeClr>
                </a:solidFill>
                <a:latin typeface="Times New Roman" panose="02020603050405020304" pitchFamily="18" charset="0"/>
                <a:cs typeface="Times New Roman" panose="02020603050405020304" pitchFamily="18" charset="0"/>
              </a:rPr>
              <a:t>mîm’in</a:t>
            </a:r>
            <a:r>
              <a:rPr lang="tr-TR" sz="2400" dirty="0">
                <a:solidFill>
                  <a:schemeClr val="accent2">
                    <a:lumMod val="50000"/>
                  </a:schemeClr>
                </a:solidFill>
                <a:latin typeface="Times New Roman" panose="02020603050405020304" pitchFamily="18" charset="0"/>
                <a:cs typeface="Times New Roman" panose="02020603050405020304" pitchFamily="18" charset="0"/>
              </a:rPr>
              <a:t> mahrecine nispetle (</a:t>
            </a:r>
            <a:r>
              <a:rPr lang="tr-TR" sz="2400" dirty="0" err="1">
                <a:solidFill>
                  <a:schemeClr val="accent2">
                    <a:lumMod val="50000"/>
                  </a:schemeClr>
                </a:solidFill>
                <a:latin typeface="Times New Roman" panose="02020603050405020304" pitchFamily="18" charset="0"/>
                <a:cs typeface="Times New Roman" panose="02020603050405020304" pitchFamily="18" charset="0"/>
              </a:rPr>
              <a:t>mîm</a:t>
            </a:r>
            <a:r>
              <a:rPr lang="tr-TR" sz="2400" dirty="0">
                <a:solidFill>
                  <a:schemeClr val="accent2">
                    <a:lumMod val="50000"/>
                  </a:schemeClr>
                </a:solidFill>
                <a:latin typeface="Times New Roman" panose="02020603050405020304" pitchFamily="18" charset="0"/>
                <a:cs typeface="Times New Roman" panose="02020603050405020304" pitchFamily="18" charset="0"/>
              </a:rPr>
              <a:t>, dudak harfi olduğu için) bu isim verilmiştir. </a:t>
            </a:r>
          </a:p>
        </p:txBody>
      </p:sp>
    </p:spTree>
    <p:extLst>
      <p:ext uri="{BB962C8B-B14F-4D97-AF65-F5344CB8AC3E}">
        <p14:creationId xmlns:p14="http://schemas.microsoft.com/office/powerpoint/2010/main" val="2671292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4747" y="1315603"/>
            <a:ext cx="8665316" cy="4119282"/>
          </a:xfrm>
        </p:spPr>
        <p:txBody>
          <a:bodyPr>
            <a:normAutofit fontScale="90000"/>
          </a:bodyPr>
          <a:lstStyle/>
          <a:p>
            <a:pPr algn="ctr"/>
            <a:r>
              <a:rPr lang="tr-TR" b="1" dirty="0">
                <a:solidFill>
                  <a:schemeClr val="accent1">
                    <a:lumMod val="75000"/>
                  </a:schemeClr>
                </a:solidFill>
                <a:latin typeface="Times New Roman" panose="02020603050405020304" pitchFamily="18" charset="0"/>
                <a:cs typeface="Times New Roman" panose="02020603050405020304" pitchFamily="18" charset="0"/>
              </a:rPr>
              <a:t>2. Harekenin </a:t>
            </a:r>
            <a:r>
              <a:rPr lang="tr-TR" b="1" dirty="0" err="1">
                <a:solidFill>
                  <a:schemeClr val="accent1">
                    <a:lumMod val="75000"/>
                  </a:schemeClr>
                </a:solidFill>
                <a:latin typeface="Times New Roman" panose="02020603050405020304" pitchFamily="18" charset="0"/>
                <a:cs typeface="Times New Roman" panose="02020603050405020304" pitchFamily="18" charset="0"/>
              </a:rPr>
              <a:t>İhfâsı</a:t>
            </a:r>
            <a:r>
              <a:rPr lang="tr-TR" b="1" dirty="0">
                <a:solidFill>
                  <a:schemeClr val="accent1">
                    <a:lumMod val="75000"/>
                  </a:schemeClr>
                </a:solidFill>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dirty="0">
                <a:solidFill>
                  <a:schemeClr val="accent1">
                    <a:lumMod val="50000"/>
                  </a:schemeClr>
                </a:solidFill>
                <a:latin typeface="Times New Roman" panose="02020603050405020304" pitchFamily="18" charset="0"/>
                <a:cs typeface="Times New Roman" panose="02020603050405020304" pitchFamily="18" charset="0"/>
              </a:rPr>
              <a:t> </a:t>
            </a:r>
            <a:br>
              <a:rPr lang="tr-TR" dirty="0">
                <a:solidFill>
                  <a:schemeClr val="accent1">
                    <a:lumMod val="50000"/>
                  </a:schemeClr>
                </a:solidFill>
                <a:latin typeface="Times New Roman" panose="02020603050405020304" pitchFamily="18" charset="0"/>
                <a:cs typeface="Times New Roman" panose="02020603050405020304" pitchFamily="18" charset="0"/>
              </a:rPr>
            </a:br>
            <a:r>
              <a:rPr lang="tr-TR" sz="3200" dirty="0">
                <a:solidFill>
                  <a:schemeClr val="accent1">
                    <a:lumMod val="50000"/>
                  </a:schemeClr>
                </a:solidFill>
                <a:latin typeface="Times New Roman" panose="02020603050405020304" pitchFamily="18" charset="0"/>
                <a:cs typeface="Times New Roman" panose="02020603050405020304" pitchFamily="18" charset="0"/>
              </a:rPr>
              <a:t>Harekeyi, zayıf sesle hızlıca okumak suretiyle yapılan </a:t>
            </a:r>
            <a:r>
              <a:rPr lang="tr-TR" sz="3200" dirty="0" err="1">
                <a:solidFill>
                  <a:schemeClr val="accent1">
                    <a:lumMod val="50000"/>
                  </a:schemeClr>
                </a:solidFill>
                <a:latin typeface="Times New Roman" panose="02020603050405020304" pitchFamily="18" charset="0"/>
                <a:cs typeface="Times New Roman" panose="02020603050405020304" pitchFamily="18" charset="0"/>
              </a:rPr>
              <a:t>ihfâdır</a:t>
            </a:r>
            <a:r>
              <a:rPr lang="tr-TR" sz="3200" dirty="0">
                <a:solidFill>
                  <a:schemeClr val="accent1">
                    <a:lumMod val="50000"/>
                  </a:schemeClr>
                </a:solidFill>
                <a:latin typeface="Times New Roman" panose="02020603050405020304" pitchFamily="18" charset="0"/>
                <a:cs typeface="Times New Roman" panose="02020603050405020304" pitchFamily="18" charset="0"/>
              </a:rPr>
              <a:t> ki buna ihtilâs </a:t>
            </a:r>
            <a:r>
              <a:rPr lang="ar-AE" dirty="0">
                <a:solidFill>
                  <a:schemeClr val="accent1">
                    <a:lumMod val="50000"/>
                  </a:schemeClr>
                </a:solidFill>
                <a:latin typeface="Times New Roman" panose="02020603050405020304" pitchFamily="18" charset="0"/>
                <a:cs typeface="Times New Roman" panose="02020603050405020304" pitchFamily="18" charset="0"/>
              </a:rPr>
              <a:t>إختلاس) </a:t>
            </a:r>
            <a:r>
              <a:rPr lang="tr-TR" dirty="0">
                <a:solidFill>
                  <a:schemeClr val="accent1">
                    <a:lumMod val="50000"/>
                  </a:schemeClr>
                </a:solidFill>
                <a:latin typeface="Times New Roman" panose="02020603050405020304" pitchFamily="18" charset="0"/>
                <a:cs typeface="Times New Roman" panose="02020603050405020304" pitchFamily="18" charset="0"/>
              </a:rPr>
              <a:t>) </a:t>
            </a:r>
            <a:r>
              <a:rPr lang="tr-TR" sz="3200" dirty="0">
                <a:solidFill>
                  <a:schemeClr val="accent1">
                    <a:lumMod val="50000"/>
                  </a:schemeClr>
                </a:solidFill>
                <a:latin typeface="Times New Roman" panose="02020603050405020304" pitchFamily="18" charset="0"/>
                <a:cs typeface="Times New Roman" panose="02020603050405020304" pitchFamily="18" charset="0"/>
              </a:rPr>
              <a:t>denir.</a:t>
            </a:r>
            <a:r>
              <a:rPr lang="tr-TR" dirty="0">
                <a:solidFill>
                  <a:schemeClr val="accent1">
                    <a:lumMod val="50000"/>
                  </a:schemeClr>
                </a:solidFill>
                <a:latin typeface="Times New Roman" panose="02020603050405020304" pitchFamily="18" charset="0"/>
                <a:cs typeface="Times New Roman" panose="02020603050405020304" pitchFamily="18" charset="0"/>
              </a:rPr>
              <a:t> </a:t>
            </a:r>
            <a:r>
              <a:rPr lang="tr-TR" dirty="0" smtClean="0">
                <a:solidFill>
                  <a:schemeClr val="accent1">
                    <a:lumMod val="50000"/>
                  </a:schemeClr>
                </a:solidFill>
                <a:latin typeface="Times New Roman" panose="02020603050405020304" pitchFamily="18" charset="0"/>
                <a:cs typeface="Times New Roman" panose="02020603050405020304" pitchFamily="18" charset="0"/>
              </a:rPr>
              <a:t/>
            </a:r>
            <a:br>
              <a:rPr lang="tr-TR" dirty="0" smtClean="0">
                <a:solidFill>
                  <a:schemeClr val="accent1">
                    <a:lumMod val="50000"/>
                  </a:schemeClr>
                </a:solidFill>
                <a:latin typeface="Times New Roman" panose="02020603050405020304" pitchFamily="18" charset="0"/>
                <a:cs typeface="Times New Roman" panose="02020603050405020304" pitchFamily="18" charset="0"/>
              </a:rPr>
            </a:br>
            <a:r>
              <a:rPr lang="ar-AE" dirty="0" smtClean="0">
                <a:solidFill>
                  <a:schemeClr val="accent1">
                    <a:lumMod val="50000"/>
                  </a:schemeClr>
                </a:solidFill>
                <a:latin typeface="Times New Roman" panose="02020603050405020304" pitchFamily="18" charset="0"/>
                <a:cs typeface="Times New Roman" panose="02020603050405020304" pitchFamily="18" charset="0"/>
              </a:rPr>
              <a:t>لاَ </a:t>
            </a:r>
            <a:r>
              <a:rPr lang="ar-AE" dirty="0">
                <a:solidFill>
                  <a:schemeClr val="accent1">
                    <a:lumMod val="50000"/>
                  </a:schemeClr>
                </a:solidFill>
                <a:latin typeface="Times New Roman" panose="02020603050405020304" pitchFamily="18" charset="0"/>
                <a:cs typeface="Times New Roman" panose="02020603050405020304" pitchFamily="18" charset="0"/>
              </a:rPr>
              <a:t>تَأْمَنَّا</a:t>
            </a:r>
            <a:r>
              <a:rPr lang="tr-TR" dirty="0">
                <a:solidFill>
                  <a:schemeClr val="accent1">
                    <a:lumMod val="50000"/>
                  </a:schemeClr>
                </a:solidFill>
                <a:latin typeface="Times New Roman" panose="02020603050405020304" pitchFamily="18" charset="0"/>
                <a:cs typeface="Times New Roman" panose="02020603050405020304" pitchFamily="18" charset="0"/>
              </a:rPr>
              <a:t> </a:t>
            </a:r>
            <a:r>
              <a:rPr lang="tr-TR" dirty="0" smtClean="0">
                <a:solidFill>
                  <a:schemeClr val="accent1">
                    <a:lumMod val="50000"/>
                  </a:schemeClr>
                </a:solidFill>
                <a:latin typeface="Times New Roman" panose="02020603050405020304" pitchFamily="18" charset="0"/>
                <a:cs typeface="Times New Roman" panose="02020603050405020304" pitchFamily="18" charset="0"/>
              </a:rPr>
              <a:t>(</a:t>
            </a:r>
            <a:r>
              <a:rPr lang="tr-TR" sz="3200" dirty="0" smtClean="0">
                <a:solidFill>
                  <a:schemeClr val="accent1">
                    <a:lumMod val="50000"/>
                  </a:schemeClr>
                </a:solidFill>
                <a:latin typeface="Times New Roman" panose="02020603050405020304" pitchFamily="18" charset="0"/>
                <a:cs typeface="Times New Roman" panose="02020603050405020304" pitchFamily="18" charset="0"/>
              </a:rPr>
              <a:t>aslı</a:t>
            </a:r>
            <a:r>
              <a:rPr lang="tr-TR" dirty="0" smtClean="0">
                <a:solidFill>
                  <a:schemeClr val="accent1">
                    <a:lumMod val="50000"/>
                  </a:schemeClr>
                </a:solidFill>
                <a:latin typeface="Times New Roman" panose="02020603050405020304" pitchFamily="18" charset="0"/>
                <a:cs typeface="Times New Roman" panose="02020603050405020304" pitchFamily="18" charset="0"/>
              </a:rPr>
              <a:t>  </a:t>
            </a:r>
            <a:r>
              <a:rPr lang="ar-AE" dirty="0" smtClean="0">
                <a:solidFill>
                  <a:schemeClr val="accent1">
                    <a:lumMod val="50000"/>
                  </a:schemeClr>
                </a:solidFill>
                <a:latin typeface="Times New Roman" panose="02020603050405020304" pitchFamily="18" charset="0"/>
                <a:cs typeface="Times New Roman" panose="02020603050405020304" pitchFamily="18" charset="0"/>
              </a:rPr>
              <a:t> </a:t>
            </a:r>
            <a:r>
              <a:rPr lang="ar-AE" dirty="0">
                <a:solidFill>
                  <a:schemeClr val="accent1">
                    <a:lumMod val="50000"/>
                  </a:schemeClr>
                </a:solidFill>
                <a:latin typeface="Times New Roman" panose="02020603050405020304" pitchFamily="18" charset="0"/>
                <a:cs typeface="Times New Roman" panose="02020603050405020304" pitchFamily="18" charset="0"/>
              </a:rPr>
              <a:t>تَأْمَنُنَا</a:t>
            </a:r>
            <a:r>
              <a:rPr lang="tr-TR" dirty="0">
                <a:solidFill>
                  <a:schemeClr val="accent1">
                    <a:lumMod val="50000"/>
                  </a:schemeClr>
                </a:solidFill>
                <a:latin typeface="Times New Roman" panose="02020603050405020304" pitchFamily="18" charset="0"/>
                <a:cs typeface="Times New Roman" panose="02020603050405020304" pitchFamily="18" charset="0"/>
              </a:rPr>
              <a:t> </a:t>
            </a:r>
            <a:r>
              <a:rPr lang="ar-AE" dirty="0" smtClean="0">
                <a:solidFill>
                  <a:schemeClr val="accent1">
                    <a:lumMod val="50000"/>
                  </a:schemeClr>
                </a:solidFill>
                <a:latin typeface="Times New Roman" panose="02020603050405020304" pitchFamily="18" charset="0"/>
                <a:cs typeface="Times New Roman" panose="02020603050405020304" pitchFamily="18" charset="0"/>
              </a:rPr>
              <a:t>لاَ</a:t>
            </a:r>
            <a:r>
              <a:rPr lang="tr-TR" dirty="0" smtClean="0">
                <a:solidFill>
                  <a:schemeClr val="accent1">
                    <a:lumMod val="50000"/>
                  </a:schemeClr>
                </a:solidFill>
                <a:latin typeface="Times New Roman" panose="02020603050405020304" pitchFamily="18" charset="0"/>
                <a:cs typeface="Times New Roman" panose="02020603050405020304" pitchFamily="18" charset="0"/>
              </a:rPr>
              <a:t>  ) </a:t>
            </a:r>
            <a:r>
              <a:rPr lang="tr-TR" sz="3200" dirty="0" smtClean="0">
                <a:solidFill>
                  <a:schemeClr val="accent1">
                    <a:lumMod val="50000"/>
                  </a:schemeClr>
                </a:solidFill>
                <a:latin typeface="Times New Roman" panose="02020603050405020304" pitchFamily="18" charset="0"/>
                <a:cs typeface="Times New Roman" panose="02020603050405020304" pitchFamily="18" charset="0"/>
              </a:rPr>
              <a:t>kelimesinde </a:t>
            </a:r>
            <a:r>
              <a:rPr lang="tr-TR" sz="3200" dirty="0">
                <a:solidFill>
                  <a:schemeClr val="accent1">
                    <a:lumMod val="50000"/>
                  </a:schemeClr>
                </a:solidFill>
                <a:latin typeface="Times New Roman" panose="02020603050405020304" pitchFamily="18" charset="0"/>
                <a:cs typeface="Times New Roman" panose="02020603050405020304" pitchFamily="18" charset="0"/>
              </a:rPr>
              <a:t>birinci </a:t>
            </a:r>
            <a:r>
              <a:rPr lang="tr-TR" sz="3200" dirty="0" err="1">
                <a:solidFill>
                  <a:schemeClr val="accent1">
                    <a:lumMod val="50000"/>
                  </a:schemeClr>
                </a:solidFill>
                <a:latin typeface="Times New Roman" panose="02020603050405020304" pitchFamily="18" charset="0"/>
                <a:cs typeface="Times New Roman" panose="02020603050405020304" pitchFamily="18" charset="0"/>
              </a:rPr>
              <a:t>nûn’un</a:t>
            </a:r>
            <a:r>
              <a:rPr lang="tr-TR" sz="3200" dirty="0">
                <a:solidFill>
                  <a:schemeClr val="accent1">
                    <a:lumMod val="50000"/>
                  </a:schemeClr>
                </a:solidFill>
                <a:latin typeface="Times New Roman" panose="02020603050405020304" pitchFamily="18" charset="0"/>
                <a:cs typeface="Times New Roman" panose="02020603050405020304" pitchFamily="18" charset="0"/>
              </a:rPr>
              <a:t> harekesinde yapılan </a:t>
            </a:r>
            <a:r>
              <a:rPr lang="tr-TR" sz="3200" dirty="0" err="1">
                <a:solidFill>
                  <a:schemeClr val="accent1">
                    <a:lumMod val="50000"/>
                  </a:schemeClr>
                </a:solidFill>
                <a:latin typeface="Times New Roman" panose="02020603050405020304" pitchFamily="18" charset="0"/>
                <a:cs typeface="Times New Roman" panose="02020603050405020304" pitchFamily="18" charset="0"/>
              </a:rPr>
              <a:t>ihfâ</a:t>
            </a:r>
            <a:r>
              <a:rPr lang="tr-TR" sz="3200" dirty="0">
                <a:solidFill>
                  <a:schemeClr val="accent1">
                    <a:lumMod val="50000"/>
                  </a:schemeClr>
                </a:solidFill>
                <a:latin typeface="Times New Roman" panose="02020603050405020304" pitchFamily="18" charset="0"/>
                <a:cs typeface="Times New Roman" panose="02020603050405020304" pitchFamily="18" charset="0"/>
              </a:rPr>
              <a:t> böyledir. Burada birinci </a:t>
            </a:r>
            <a:r>
              <a:rPr lang="tr-TR" sz="3200" dirty="0" err="1">
                <a:solidFill>
                  <a:schemeClr val="accent1">
                    <a:lumMod val="50000"/>
                  </a:schemeClr>
                </a:solidFill>
                <a:latin typeface="Times New Roman" panose="02020603050405020304" pitchFamily="18" charset="0"/>
                <a:cs typeface="Times New Roman" panose="02020603050405020304" pitchFamily="18" charset="0"/>
              </a:rPr>
              <a:t>nûn’un</a:t>
            </a:r>
            <a:r>
              <a:rPr lang="tr-TR" sz="3200" dirty="0">
                <a:solidFill>
                  <a:schemeClr val="accent1">
                    <a:lumMod val="50000"/>
                  </a:schemeClr>
                </a:solidFill>
                <a:latin typeface="Times New Roman" panose="02020603050405020304" pitchFamily="18" charset="0"/>
                <a:cs typeface="Times New Roman" panose="02020603050405020304" pitchFamily="18" charset="0"/>
              </a:rPr>
              <a:t> ötre harekesi, </a:t>
            </a:r>
            <a:r>
              <a:rPr lang="tr-TR" sz="3200" dirty="0" err="1" smtClean="0">
                <a:solidFill>
                  <a:schemeClr val="accent1">
                    <a:lumMod val="50000"/>
                  </a:schemeClr>
                </a:solidFill>
                <a:latin typeface="Times New Roman" panose="02020603050405020304" pitchFamily="18" charset="0"/>
                <a:cs typeface="Times New Roman" panose="02020603050405020304" pitchFamily="18" charset="0"/>
              </a:rPr>
              <a:t>dammeye</a:t>
            </a:r>
            <a:r>
              <a:rPr lang="tr-TR" sz="3200" dirty="0" smtClean="0">
                <a:solidFill>
                  <a:schemeClr val="accent1">
                    <a:lumMod val="50000"/>
                  </a:schemeClr>
                </a:solidFill>
                <a:latin typeface="Times New Roman" panose="02020603050405020304" pitchFamily="18" charset="0"/>
                <a:cs typeface="Times New Roman" panose="02020603050405020304" pitchFamily="18" charset="0"/>
              </a:rPr>
              <a:t> işaret ederek ve </a:t>
            </a:r>
            <a:r>
              <a:rPr lang="tr-TR" sz="3200" dirty="0">
                <a:solidFill>
                  <a:schemeClr val="accent1">
                    <a:lumMod val="50000"/>
                  </a:schemeClr>
                </a:solidFill>
                <a:latin typeface="Times New Roman" panose="02020603050405020304" pitchFamily="18" charset="0"/>
                <a:cs typeface="Times New Roman" panose="02020603050405020304" pitchFamily="18" charset="0"/>
              </a:rPr>
              <a:t>hızlıca okunarak </a:t>
            </a:r>
            <a:r>
              <a:rPr lang="tr-TR" sz="3200" dirty="0" err="1">
                <a:solidFill>
                  <a:schemeClr val="accent1">
                    <a:lumMod val="50000"/>
                  </a:schemeClr>
                </a:solidFill>
                <a:latin typeface="Times New Roman" panose="02020603050405020304" pitchFamily="18" charset="0"/>
                <a:cs typeface="Times New Roman" panose="02020603050405020304" pitchFamily="18" charset="0"/>
              </a:rPr>
              <a:t>ihfâ</a:t>
            </a:r>
            <a:r>
              <a:rPr lang="tr-TR" sz="3200" dirty="0">
                <a:solidFill>
                  <a:schemeClr val="accent1">
                    <a:lumMod val="50000"/>
                  </a:schemeClr>
                </a:solidFill>
                <a:latin typeface="Times New Roman" panose="02020603050405020304" pitchFamily="18" charset="0"/>
                <a:cs typeface="Times New Roman" panose="02020603050405020304" pitchFamily="18" charset="0"/>
              </a:rPr>
              <a:t> edilmiş olur.</a:t>
            </a:r>
          </a:p>
        </p:txBody>
      </p:sp>
    </p:spTree>
    <p:extLst>
      <p:ext uri="{BB962C8B-B14F-4D97-AF65-F5344CB8AC3E}">
        <p14:creationId xmlns:p14="http://schemas.microsoft.com/office/powerpoint/2010/main" val="2247440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967335"/>
            <a:ext cx="6096000" cy="2062103"/>
          </a:xfrm>
          <a:prstGeom prst="rect">
            <a:avLst/>
          </a:prstGeom>
        </p:spPr>
        <p:txBody>
          <a:bodyPr>
            <a:spAutoFit/>
          </a:bodyPr>
          <a:lstStyle/>
          <a:p>
            <a:pPr algn="ctr" rtl="1"/>
            <a:r>
              <a:rPr lang="ar-SA" sz="3200" dirty="0">
                <a:latin typeface="Times New Roman" panose="02020603050405020304" pitchFamily="18" charset="0"/>
                <a:cs typeface="Times New Roman" panose="02020603050405020304" pitchFamily="18" charset="0"/>
              </a:rPr>
              <a:t>بسم الله الرحمن الرحيم</a:t>
            </a:r>
          </a:p>
          <a:p>
            <a:pPr algn="ctr" rtl="1"/>
            <a:r>
              <a:rPr lang="ar-SA" sz="3200" dirty="0">
                <a:latin typeface="Times New Roman" panose="02020603050405020304" pitchFamily="18" charset="0"/>
                <a:cs typeface="Times New Roman" panose="02020603050405020304" pitchFamily="18" charset="0"/>
              </a:rPr>
              <a:t>وَالْعَصْرِ (1) إِنَّ الْإِنْسَانَ لَفِي خُسْرٍ (2) إِلَّا الَّذِينَ آمَنُوا وَعَمِلُوا الصَّالِحَاتِ وَتَوَاصَوْا بِالْحَقِّ وَتَوَاصَوْا بِالصَّبْرِ (3) </a:t>
            </a:r>
          </a:p>
        </p:txBody>
      </p:sp>
    </p:spTree>
    <p:extLst>
      <p:ext uri="{BB962C8B-B14F-4D97-AF65-F5344CB8AC3E}">
        <p14:creationId xmlns:p14="http://schemas.microsoft.com/office/powerpoint/2010/main" val="3233859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048000" y="2690336"/>
            <a:ext cx="6096000" cy="523220"/>
          </a:xfrm>
          <a:prstGeom prst="rect">
            <a:avLst/>
          </a:prstGeom>
        </p:spPr>
        <p:txBody>
          <a:bodyPr>
            <a:spAutoFit/>
          </a:bodyPr>
          <a:lstStyle/>
          <a:p>
            <a:pPr algn="ctr" rtl="1"/>
            <a:endParaRPr lang="ar-SA" sz="2800" b="1" dirty="0">
              <a:latin typeface="Times New Roman" panose="02020603050405020304" pitchFamily="18" charset="0"/>
              <a:cs typeface="Times New Roman" panose="02020603050405020304" pitchFamily="18" charset="0"/>
            </a:endParaRPr>
          </a:p>
        </p:txBody>
      </p:sp>
      <p:sp>
        <p:nvSpPr>
          <p:cNvPr id="2" name="Dikdörtgen 1"/>
          <p:cNvSpPr/>
          <p:nvPr/>
        </p:nvSpPr>
        <p:spPr>
          <a:xfrm>
            <a:off x="3048000" y="2690336"/>
            <a:ext cx="6096000" cy="2246769"/>
          </a:xfrm>
          <a:prstGeom prst="rect">
            <a:avLst/>
          </a:prstGeom>
        </p:spPr>
        <p:txBody>
          <a:bodyPr>
            <a:spAutoFit/>
          </a:bodyPr>
          <a:lstStyle/>
          <a:p>
            <a:pPr algn="ctr" rtl="1"/>
            <a:r>
              <a:rPr lang="ar-SA" sz="2800" dirty="0">
                <a:latin typeface="Times New Roman" panose="02020603050405020304" pitchFamily="18" charset="0"/>
                <a:cs typeface="Times New Roman" panose="02020603050405020304" pitchFamily="18" charset="0"/>
              </a:rPr>
              <a:t>بسم الله الرحمن الرحيم</a:t>
            </a:r>
          </a:p>
          <a:p>
            <a:pPr algn="ctr" rtl="1"/>
            <a:r>
              <a:rPr lang="ar-SA" sz="2800" dirty="0">
                <a:latin typeface="Times New Roman" panose="02020603050405020304" pitchFamily="18" charset="0"/>
                <a:cs typeface="Times New Roman" panose="02020603050405020304" pitchFamily="18" charset="0"/>
              </a:rPr>
              <a:t>أَلْهَاكُمُ التَّكَاثُرُ (1) حَتَّى زُرْتُمُ الْمَقَابِرَ (2) كَلَّا سَوْفَ تَعْلَمُونَ (3) ثُمَّ كَلَّا سَوْفَ تَعْلَمُونَ (4) كَلَّا لَوْ تَعْلَمُونَ عِلْمَ الْيَقِينِ (5) لَتَرَوُنَّ الْجَحِيمَ (6) ثُمَّ لَتَرَوُنَّهَا عَيْنَ الْيَقِينِ (7) ثُمَّ لَتُسْأَلُنَّ يَوْمَئِذٍ عَنِ النَّعِيمِ (8) </a:t>
            </a:r>
          </a:p>
        </p:txBody>
      </p:sp>
    </p:spTree>
    <p:extLst>
      <p:ext uri="{BB962C8B-B14F-4D97-AF65-F5344CB8AC3E}">
        <p14:creationId xmlns:p14="http://schemas.microsoft.com/office/powerpoint/2010/main" val="1589313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991673" y="2351469"/>
            <a:ext cx="8988940" cy="3083416"/>
          </a:xfrm>
        </p:spPr>
        <p:txBody>
          <a:bodyPr>
            <a:normAutofit/>
          </a:bodyPr>
          <a:lstStyle/>
          <a:p>
            <a:r>
              <a:rPr lang="tr-TR" b="1" i="1" dirty="0">
                <a:solidFill>
                  <a:schemeClr val="accent3"/>
                </a:solidFill>
              </a:rPr>
              <a:t/>
            </a:r>
            <a:br>
              <a:rPr lang="tr-TR" b="1" i="1" dirty="0">
                <a:solidFill>
                  <a:schemeClr val="accent3"/>
                </a:solidFill>
              </a:rPr>
            </a:br>
            <a:r>
              <a:rPr lang="tr-TR" b="1" i="1" dirty="0">
                <a:solidFill>
                  <a:schemeClr val="accent3"/>
                </a:solidFill>
              </a:rPr>
              <a:t/>
            </a:r>
            <a:br>
              <a:rPr lang="tr-TR" b="1" i="1" dirty="0">
                <a:solidFill>
                  <a:schemeClr val="accent3"/>
                </a:solidFill>
              </a:rPr>
            </a:br>
            <a:endParaRPr lang="tr-TR" sz="3200" b="1" i="1" dirty="0">
              <a:solidFill>
                <a:schemeClr val="accent3"/>
              </a:solidFill>
            </a:endParaRPr>
          </a:p>
        </p:txBody>
      </p:sp>
      <p:sp>
        <p:nvSpPr>
          <p:cNvPr id="4" name="Metin Yer Tutucusu 3"/>
          <p:cNvSpPr>
            <a:spLocks noGrp="1"/>
          </p:cNvSpPr>
          <p:nvPr>
            <p:ph type="body" idx="1"/>
          </p:nvPr>
        </p:nvSpPr>
        <p:spPr>
          <a:xfrm>
            <a:off x="1154953" y="2047741"/>
            <a:ext cx="7538286" cy="3062006"/>
          </a:xfrm>
        </p:spPr>
        <p:txBody>
          <a:bodyPr>
            <a:noAutofit/>
          </a:bodyPr>
          <a:lstStyle/>
          <a:p>
            <a:r>
              <a:rPr lang="tr-TR" sz="2800" dirty="0"/>
              <a:t>Hazırlayan: Sema ÇELEM</a:t>
            </a:r>
            <a:br>
              <a:rPr lang="tr-TR" sz="2800" dirty="0"/>
            </a:br>
            <a:r>
              <a:rPr lang="tr-TR" sz="2800" dirty="0"/>
              <a:t>Kaynak: Prof. Dr. Abdurrahman ÇETİN, </a:t>
            </a:r>
            <a:r>
              <a:rPr lang="tr-TR" sz="2800" i="1" dirty="0"/>
              <a:t>KUR’AN OKUMA ESASLARI, </a:t>
            </a:r>
            <a:r>
              <a:rPr lang="tr-TR" sz="2800" dirty="0"/>
              <a:t>Bursa: Emin Yayınları</a:t>
            </a:r>
            <a:endParaRPr lang="tr-TR" sz="2800" dirty="0">
              <a:solidFill>
                <a:schemeClr val="accent1">
                  <a:lumMod val="75000"/>
                </a:schemeClr>
              </a:solidFill>
            </a:endParaRPr>
          </a:p>
        </p:txBody>
      </p:sp>
    </p:spTree>
    <p:extLst>
      <p:ext uri="{BB962C8B-B14F-4D97-AF65-F5344CB8AC3E}">
        <p14:creationId xmlns:p14="http://schemas.microsoft.com/office/powerpoint/2010/main" val="3729226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1275009"/>
            <a:ext cx="8596668" cy="4766354"/>
          </a:xfrm>
        </p:spPr>
        <p:txBody>
          <a:bodyPr/>
          <a:lstStyle/>
          <a:p>
            <a:endParaRPr lang="tr-TR" dirty="0" smtClean="0"/>
          </a:p>
          <a:p>
            <a:endParaRPr lang="tr-TR" dirty="0"/>
          </a:p>
          <a:p>
            <a:r>
              <a:rPr lang="tr-TR" dirty="0" smtClean="0"/>
              <a:t>Dersin </a:t>
            </a:r>
            <a:r>
              <a:rPr lang="tr-TR" dirty="0"/>
              <a:t>İşlenişi</a:t>
            </a:r>
          </a:p>
          <a:p>
            <a:r>
              <a:rPr lang="tr-TR" dirty="0" smtClean="0"/>
              <a:t>1. </a:t>
            </a:r>
            <a:r>
              <a:rPr lang="tr-TR" dirty="0" err="1" smtClean="0"/>
              <a:t>Tenvin</a:t>
            </a:r>
            <a:r>
              <a:rPr lang="tr-TR" dirty="0" smtClean="0"/>
              <a:t> ve Sakin </a:t>
            </a:r>
            <a:r>
              <a:rPr lang="tr-TR" dirty="0" err="1" smtClean="0"/>
              <a:t>Nun’un</a:t>
            </a:r>
            <a:r>
              <a:rPr lang="tr-TR" dirty="0" smtClean="0"/>
              <a:t> Tanımı ve Hükümleri</a:t>
            </a:r>
          </a:p>
          <a:p>
            <a:r>
              <a:rPr lang="tr-TR" dirty="0" smtClean="0"/>
              <a:t>2. </a:t>
            </a:r>
            <a:r>
              <a:rPr lang="tr-TR" dirty="0" err="1" smtClean="0"/>
              <a:t>İhfa</a:t>
            </a:r>
            <a:r>
              <a:rPr lang="tr-TR" dirty="0" smtClean="0"/>
              <a:t> Tanımı ve Çeşitleri</a:t>
            </a:r>
          </a:p>
          <a:p>
            <a:r>
              <a:rPr lang="tr-TR" dirty="0" smtClean="0"/>
              <a:t>3. </a:t>
            </a:r>
            <a:r>
              <a:rPr lang="tr-TR" dirty="0" err="1" smtClean="0"/>
              <a:t>Asr</a:t>
            </a:r>
            <a:r>
              <a:rPr lang="tr-TR" dirty="0" smtClean="0"/>
              <a:t> ve </a:t>
            </a:r>
            <a:r>
              <a:rPr lang="tr-TR" dirty="0" err="1" smtClean="0"/>
              <a:t>Tekasur</a:t>
            </a:r>
            <a:r>
              <a:rPr lang="tr-TR" dirty="0" smtClean="0"/>
              <a:t> surelerinin </a:t>
            </a:r>
            <a:r>
              <a:rPr lang="tr-TR" dirty="0" smtClean="0"/>
              <a:t>talimi</a:t>
            </a:r>
          </a:p>
          <a:p>
            <a:r>
              <a:rPr lang="tr-TR" dirty="0" smtClean="0">
                <a:latin typeface="Times New Roman" panose="02020603050405020304" pitchFamily="18" charset="0"/>
                <a:cs typeface="Times New Roman" panose="02020603050405020304" pitchFamily="18" charset="0"/>
              </a:rPr>
              <a:t>4. </a:t>
            </a:r>
            <a:r>
              <a:rPr lang="tr-TR" dirty="0" smtClean="0">
                <a:latin typeface="+mj-lt"/>
                <a:cs typeface="Times New Roman" panose="02020603050405020304" pitchFamily="18" charset="0"/>
              </a:rPr>
              <a:t>Bakara </a:t>
            </a:r>
            <a:r>
              <a:rPr lang="tr-TR" dirty="0">
                <a:latin typeface="+mj-lt"/>
                <a:cs typeface="Times New Roman" panose="02020603050405020304" pitchFamily="18" charset="0"/>
              </a:rPr>
              <a:t>suresi </a:t>
            </a:r>
            <a:r>
              <a:rPr lang="tr-TR" dirty="0" smtClean="0">
                <a:latin typeface="+mj-lt"/>
                <a:cs typeface="Times New Roman" panose="02020603050405020304" pitchFamily="18" charset="0"/>
              </a:rPr>
              <a:t>12 </a:t>
            </a:r>
            <a:r>
              <a:rPr lang="tr-TR" dirty="0">
                <a:latin typeface="+mj-lt"/>
                <a:cs typeface="Times New Roman" panose="02020603050405020304" pitchFamily="18" charset="0"/>
              </a:rPr>
              <a:t>ve </a:t>
            </a:r>
            <a:r>
              <a:rPr lang="tr-TR" dirty="0" smtClean="0">
                <a:latin typeface="+mj-lt"/>
                <a:cs typeface="Times New Roman" panose="02020603050405020304" pitchFamily="18" charset="0"/>
              </a:rPr>
              <a:t>13. </a:t>
            </a:r>
            <a:r>
              <a:rPr lang="tr-TR" dirty="0">
                <a:latin typeface="+mj-lt"/>
                <a:cs typeface="Times New Roman" panose="02020603050405020304" pitchFamily="18" charset="0"/>
              </a:rPr>
              <a:t>sayfalarının yüzünden okunması</a:t>
            </a:r>
            <a:endParaRPr lang="tr-TR" dirty="0" smtClean="0">
              <a:latin typeface="+mj-lt"/>
            </a:endParaRPr>
          </a:p>
          <a:p>
            <a:pPr marL="0" indent="0">
              <a:buNone/>
            </a:pP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Tree>
    <p:extLst>
      <p:ext uri="{BB962C8B-B14F-4D97-AF65-F5344CB8AC3E}">
        <p14:creationId xmlns:p14="http://schemas.microsoft.com/office/powerpoint/2010/main" val="1204083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0480" y="1069170"/>
            <a:ext cx="9404723" cy="1400530"/>
          </a:xfrm>
        </p:spPr>
        <p:txBody>
          <a:bodyPr>
            <a:normAutofit fontScale="90000"/>
          </a:bodyPr>
          <a:lstStyle/>
          <a:p>
            <a:r>
              <a:rPr lang="tr-TR" b="1" dirty="0" err="1">
                <a:solidFill>
                  <a:schemeClr val="accent2"/>
                </a:solidFill>
                <a:latin typeface="Times New Roman" panose="02020603050405020304" pitchFamily="18" charset="0"/>
                <a:cs typeface="Times New Roman" panose="02020603050405020304" pitchFamily="18" charset="0"/>
              </a:rPr>
              <a:t>Tenvin</a:t>
            </a:r>
            <a:r>
              <a:rPr lang="tr-TR" b="1" dirty="0">
                <a:solidFill>
                  <a:schemeClr val="accent2"/>
                </a:solidFill>
                <a:latin typeface="Times New Roman" panose="02020603050405020304" pitchFamily="18" charset="0"/>
                <a:cs typeface="Times New Roman" panose="02020603050405020304" pitchFamily="18" charset="0"/>
              </a:rPr>
              <a:t> ve </a:t>
            </a:r>
            <a:r>
              <a:rPr lang="tr-TR" b="1" dirty="0" err="1" smtClean="0">
                <a:solidFill>
                  <a:schemeClr val="accent2"/>
                </a:solidFill>
                <a:latin typeface="Times New Roman" panose="02020603050405020304" pitchFamily="18" charset="0"/>
                <a:cs typeface="Times New Roman" panose="02020603050405020304" pitchFamily="18" charset="0"/>
              </a:rPr>
              <a:t>Sâkin</a:t>
            </a:r>
            <a:r>
              <a:rPr lang="tr-TR" b="1" dirty="0" smtClean="0">
                <a:solidFill>
                  <a:schemeClr val="accent2"/>
                </a:solidFill>
                <a:latin typeface="Times New Roman" panose="02020603050405020304" pitchFamily="18" charset="0"/>
                <a:cs typeface="Times New Roman" panose="02020603050405020304" pitchFamily="18" charset="0"/>
              </a:rPr>
              <a:t> </a:t>
            </a:r>
            <a:r>
              <a:rPr lang="tr-TR" b="1" dirty="0" err="1" smtClean="0">
                <a:solidFill>
                  <a:schemeClr val="accent2"/>
                </a:solidFill>
                <a:latin typeface="Times New Roman" panose="02020603050405020304" pitchFamily="18" charset="0"/>
                <a:cs typeface="Times New Roman" panose="02020603050405020304" pitchFamily="18" charset="0"/>
              </a:rPr>
              <a:t>Nûn’un</a:t>
            </a:r>
            <a:r>
              <a:rPr lang="tr-TR" b="1" dirty="0" smtClean="0">
                <a:solidFill>
                  <a:schemeClr val="accent2"/>
                </a:solidFill>
                <a:latin typeface="Times New Roman" panose="02020603050405020304" pitchFamily="18" charset="0"/>
                <a:cs typeface="Times New Roman" panose="02020603050405020304" pitchFamily="18" charset="0"/>
              </a:rPr>
              <a:t> Hükümleri</a:t>
            </a:r>
            <a:r>
              <a:rPr lang="tr-TR" dirty="0">
                <a:solidFill>
                  <a:schemeClr val="accent2"/>
                </a:solidFill>
                <a:latin typeface="Times New Roman" panose="02020603050405020304" pitchFamily="18" charset="0"/>
                <a:cs typeface="Times New Roman" panose="02020603050405020304" pitchFamily="18" charset="0"/>
              </a:rPr>
              <a:t/>
            </a:r>
            <a:br>
              <a:rPr lang="tr-TR" dirty="0">
                <a:solidFill>
                  <a:schemeClr val="accent2"/>
                </a:solidFill>
                <a:latin typeface="Times New Roman" panose="02020603050405020304" pitchFamily="18" charset="0"/>
                <a:cs typeface="Times New Roman" panose="02020603050405020304" pitchFamily="18" charset="0"/>
              </a:rPr>
            </a:br>
            <a:r>
              <a:rPr lang="tr-TR" dirty="0">
                <a:solidFill>
                  <a:schemeClr val="accent2"/>
                </a:solidFill>
                <a:latin typeface="Times New Roman" panose="02020603050405020304" pitchFamily="18" charset="0"/>
                <a:cs typeface="Times New Roman" panose="02020603050405020304" pitchFamily="18" charset="0"/>
              </a:rPr>
              <a:t/>
            </a:r>
            <a:br>
              <a:rPr lang="tr-TR" dirty="0">
                <a:solidFill>
                  <a:schemeClr val="accent2"/>
                </a:solidFill>
                <a:latin typeface="Times New Roman" panose="02020603050405020304" pitchFamily="18" charset="0"/>
                <a:cs typeface="Times New Roman" panose="02020603050405020304" pitchFamily="18" charset="0"/>
              </a:rPr>
            </a:br>
            <a:r>
              <a:rPr lang="tr-TR" b="1" dirty="0" err="1">
                <a:solidFill>
                  <a:schemeClr val="accent2"/>
                </a:solidFill>
                <a:latin typeface="Times New Roman" panose="02020603050405020304" pitchFamily="18" charset="0"/>
                <a:cs typeface="Times New Roman" panose="02020603050405020304" pitchFamily="18" charset="0"/>
              </a:rPr>
              <a:t>Tenvin</a:t>
            </a:r>
            <a:r>
              <a:rPr lang="tr-TR" b="1" dirty="0">
                <a:solidFill>
                  <a:schemeClr val="accent2"/>
                </a:solidFill>
                <a:latin typeface="Times New Roman" panose="02020603050405020304" pitchFamily="18" charset="0"/>
                <a:cs typeface="Times New Roman" panose="02020603050405020304" pitchFamily="18" charset="0"/>
              </a:rPr>
              <a:t>:</a:t>
            </a:r>
            <a:r>
              <a:rPr lang="tr-TR" b="1" dirty="0">
                <a:solidFill>
                  <a:schemeClr val="accent1">
                    <a:lumMod val="75000"/>
                  </a:schemeClr>
                </a:solidFill>
                <a:latin typeface="Times New Roman" panose="02020603050405020304" pitchFamily="18" charset="0"/>
                <a:cs typeface="Times New Roman" panose="02020603050405020304" pitchFamily="18" charset="0"/>
              </a:rPr>
              <a:t> </a:t>
            </a:r>
            <a:r>
              <a:rPr lang="tr-TR" sz="3200" dirty="0">
                <a:solidFill>
                  <a:schemeClr val="accent1">
                    <a:lumMod val="50000"/>
                  </a:schemeClr>
                </a:solidFill>
                <a:latin typeface="Times New Roman" panose="02020603050405020304" pitchFamily="18" charset="0"/>
                <a:cs typeface="Times New Roman" panose="02020603050405020304" pitchFamily="18" charset="0"/>
              </a:rPr>
              <a:t>Sözlükte «</a:t>
            </a:r>
            <a:r>
              <a:rPr lang="tr-TR" sz="3200" dirty="0" err="1">
                <a:solidFill>
                  <a:schemeClr val="accent1">
                    <a:lumMod val="50000"/>
                  </a:schemeClr>
                </a:solidFill>
                <a:latin typeface="Times New Roman" panose="02020603050405020304" pitchFamily="18" charset="0"/>
                <a:cs typeface="Times New Roman" panose="02020603050405020304" pitchFamily="18" charset="0"/>
              </a:rPr>
              <a:t>nûn»lama</a:t>
            </a:r>
            <a:r>
              <a:rPr lang="tr-TR" sz="3200" dirty="0">
                <a:solidFill>
                  <a:schemeClr val="accent1">
                    <a:lumMod val="50000"/>
                  </a:schemeClr>
                </a:solidFill>
                <a:latin typeface="Times New Roman" panose="02020603050405020304" pitchFamily="18" charset="0"/>
                <a:cs typeface="Times New Roman" panose="02020603050405020304" pitchFamily="18" charset="0"/>
              </a:rPr>
              <a:t> demektir. Istılahta, iki üstün, iki ötre ve iki esre ile ifade edilen, isimlerin sonuna gelen </a:t>
            </a:r>
            <a:r>
              <a:rPr lang="tr-TR" sz="3200" dirty="0" err="1">
                <a:solidFill>
                  <a:schemeClr val="accent1">
                    <a:lumMod val="50000"/>
                  </a:schemeClr>
                </a:solidFill>
                <a:latin typeface="Times New Roman" panose="02020603050405020304" pitchFamily="18" charset="0"/>
                <a:cs typeface="Times New Roman" panose="02020603050405020304" pitchFamily="18" charset="0"/>
              </a:rPr>
              <a:t>zaîd</a:t>
            </a:r>
            <a:r>
              <a:rPr lang="tr-TR" sz="3200" dirty="0">
                <a:solidFill>
                  <a:schemeClr val="accent1">
                    <a:lumMod val="50000"/>
                  </a:schemeClr>
                </a:solidFill>
                <a:latin typeface="Times New Roman" panose="02020603050405020304" pitchFamily="18" charset="0"/>
                <a:cs typeface="Times New Roman" panose="02020603050405020304" pitchFamily="18" charset="0"/>
              </a:rPr>
              <a:t> (fazla) </a:t>
            </a:r>
            <a:r>
              <a:rPr lang="tr-TR" sz="3200" dirty="0" err="1">
                <a:solidFill>
                  <a:schemeClr val="accent1">
                    <a:lumMod val="50000"/>
                  </a:schemeClr>
                </a:solidFill>
                <a:latin typeface="Times New Roman" panose="02020603050405020304" pitchFamily="18" charset="0"/>
                <a:cs typeface="Times New Roman" panose="02020603050405020304" pitchFamily="18" charset="0"/>
              </a:rPr>
              <a:t>sâkin</a:t>
            </a:r>
            <a:r>
              <a:rPr lang="tr-TR" sz="3200" dirty="0">
                <a:solidFill>
                  <a:schemeClr val="accent1">
                    <a:lumMod val="50000"/>
                  </a:schemeClr>
                </a:solidFill>
                <a:latin typeface="Times New Roman" panose="02020603050405020304" pitchFamily="18" charset="0"/>
                <a:cs typeface="Times New Roman" panose="02020603050405020304" pitchFamily="18" charset="0"/>
              </a:rPr>
              <a:t> </a:t>
            </a:r>
            <a:r>
              <a:rPr lang="tr-TR" sz="3200" dirty="0" err="1">
                <a:solidFill>
                  <a:schemeClr val="accent1">
                    <a:lumMod val="50000"/>
                  </a:schemeClr>
                </a:solidFill>
                <a:latin typeface="Times New Roman" panose="02020603050405020304" pitchFamily="18" charset="0"/>
                <a:cs typeface="Times New Roman" panose="02020603050405020304" pitchFamily="18" charset="0"/>
              </a:rPr>
              <a:t>nûn’a</a:t>
            </a:r>
            <a:r>
              <a:rPr lang="tr-TR" sz="3200" dirty="0">
                <a:solidFill>
                  <a:schemeClr val="accent1">
                    <a:lumMod val="50000"/>
                  </a:schemeClr>
                </a:solidFill>
                <a:latin typeface="Times New Roman" panose="02020603050405020304" pitchFamily="18" charset="0"/>
                <a:cs typeface="Times New Roman" panose="02020603050405020304" pitchFamily="18" charset="0"/>
              </a:rPr>
              <a:t> denir. </a:t>
            </a:r>
            <a:br>
              <a:rPr lang="tr-TR" sz="3200" dirty="0">
                <a:solidFill>
                  <a:schemeClr val="accent1">
                    <a:lumMod val="50000"/>
                  </a:schemeClr>
                </a:solidFill>
                <a:latin typeface="Times New Roman" panose="02020603050405020304" pitchFamily="18" charset="0"/>
                <a:cs typeface="Times New Roman" panose="02020603050405020304" pitchFamily="18" charset="0"/>
              </a:rPr>
            </a:br>
            <a:r>
              <a:rPr lang="tr-TR" sz="3200" dirty="0" err="1">
                <a:solidFill>
                  <a:schemeClr val="accent1">
                    <a:lumMod val="50000"/>
                  </a:schemeClr>
                </a:solidFill>
                <a:latin typeface="Times New Roman" panose="02020603050405020304" pitchFamily="18" charset="0"/>
                <a:cs typeface="Times New Roman" panose="02020603050405020304" pitchFamily="18" charset="0"/>
              </a:rPr>
              <a:t>Tenvîn</a:t>
            </a:r>
            <a:r>
              <a:rPr lang="tr-TR" sz="3200" dirty="0">
                <a:solidFill>
                  <a:schemeClr val="accent1">
                    <a:lumMod val="50000"/>
                  </a:schemeClr>
                </a:solidFill>
                <a:latin typeface="Times New Roman" panose="02020603050405020304" pitchFamily="18" charset="0"/>
                <a:cs typeface="Times New Roman" panose="02020603050405020304" pitchFamily="18" charset="0"/>
              </a:rPr>
              <a:t>, vasıl halinde </a:t>
            </a:r>
            <a:r>
              <a:rPr lang="tr-TR" sz="3200" dirty="0" err="1">
                <a:solidFill>
                  <a:schemeClr val="accent1">
                    <a:lumMod val="50000"/>
                  </a:schemeClr>
                </a:solidFill>
                <a:latin typeface="Times New Roman" panose="02020603050405020304" pitchFamily="18" charset="0"/>
                <a:cs typeface="Times New Roman" panose="02020603050405020304" pitchFamily="18" charset="0"/>
              </a:rPr>
              <a:t>sâbit</a:t>
            </a:r>
            <a:r>
              <a:rPr lang="tr-TR" sz="3200" dirty="0">
                <a:solidFill>
                  <a:schemeClr val="accent1">
                    <a:lumMod val="50000"/>
                  </a:schemeClr>
                </a:solidFill>
                <a:latin typeface="Times New Roman" panose="02020603050405020304" pitchFamily="18" charset="0"/>
                <a:cs typeface="Times New Roman" panose="02020603050405020304" pitchFamily="18" charset="0"/>
              </a:rPr>
              <a:t>, </a:t>
            </a:r>
            <a:r>
              <a:rPr lang="tr-TR" sz="3200" dirty="0" err="1">
                <a:solidFill>
                  <a:schemeClr val="accent1">
                    <a:lumMod val="50000"/>
                  </a:schemeClr>
                </a:solidFill>
                <a:latin typeface="Times New Roman" panose="02020603050405020304" pitchFamily="18" charset="0"/>
                <a:cs typeface="Times New Roman" panose="02020603050405020304" pitchFamily="18" charset="0"/>
              </a:rPr>
              <a:t>vakf</a:t>
            </a:r>
            <a:r>
              <a:rPr lang="tr-TR" sz="3200" dirty="0">
                <a:solidFill>
                  <a:schemeClr val="accent1">
                    <a:lumMod val="50000"/>
                  </a:schemeClr>
                </a:solidFill>
                <a:latin typeface="Times New Roman" panose="02020603050405020304" pitchFamily="18" charset="0"/>
                <a:cs typeface="Times New Roman" panose="02020603050405020304" pitchFamily="18" charset="0"/>
              </a:rPr>
              <a:t> halinde </a:t>
            </a:r>
            <a:r>
              <a:rPr lang="tr-TR" sz="3200" dirty="0" err="1">
                <a:solidFill>
                  <a:schemeClr val="accent1">
                    <a:lumMod val="50000"/>
                  </a:schemeClr>
                </a:solidFill>
                <a:latin typeface="Times New Roman" panose="02020603050405020304" pitchFamily="18" charset="0"/>
                <a:cs typeface="Times New Roman" panose="02020603050405020304" pitchFamily="18" charset="0"/>
              </a:rPr>
              <a:t>sâkıttır</a:t>
            </a:r>
            <a:r>
              <a:rPr lang="tr-TR" sz="3200" dirty="0">
                <a:solidFill>
                  <a:schemeClr val="accent1">
                    <a:lumMod val="50000"/>
                  </a:schemeClr>
                </a:solidFill>
                <a:latin typeface="Times New Roman" panose="02020603050405020304" pitchFamily="18" charset="0"/>
                <a:cs typeface="Times New Roman" panose="02020603050405020304" pitchFamily="18" charset="0"/>
              </a:rPr>
              <a:t>; yani, kendinden sonraki harfe bağlanırsa okunur, üzerinde durulursa okunmaz. </a:t>
            </a:r>
            <a:r>
              <a:rPr lang="tr-TR" sz="3200" dirty="0" smtClean="0">
                <a:solidFill>
                  <a:schemeClr val="accent1">
                    <a:lumMod val="50000"/>
                  </a:schemeClr>
                </a:solidFill>
                <a:latin typeface="Times New Roman" panose="02020603050405020304" pitchFamily="18" charset="0"/>
                <a:cs typeface="Times New Roman" panose="02020603050405020304" pitchFamily="18" charset="0"/>
              </a:rPr>
              <a:t>Sadece </a:t>
            </a:r>
            <a:r>
              <a:rPr lang="tr-TR" sz="3200" dirty="0">
                <a:solidFill>
                  <a:schemeClr val="accent1">
                    <a:lumMod val="50000"/>
                  </a:schemeClr>
                </a:solidFill>
                <a:latin typeface="Times New Roman" panose="02020603050405020304" pitchFamily="18" charset="0"/>
                <a:cs typeface="Times New Roman" panose="02020603050405020304" pitchFamily="18" charset="0"/>
              </a:rPr>
              <a:t>isimlerin sonunda bulunur.</a:t>
            </a:r>
          </a:p>
        </p:txBody>
      </p:sp>
    </p:spTree>
    <p:extLst>
      <p:ext uri="{BB962C8B-B14F-4D97-AF65-F5344CB8AC3E}">
        <p14:creationId xmlns:p14="http://schemas.microsoft.com/office/powerpoint/2010/main" val="3284730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133280" y="1972423"/>
            <a:ext cx="7508446" cy="2354877"/>
          </a:xfrm>
        </p:spPr>
        <p:txBody>
          <a:bodyPr>
            <a:normAutofit fontScale="90000"/>
          </a:bodyPr>
          <a:lstStyle/>
          <a:p>
            <a:pPr algn="ctr"/>
            <a:r>
              <a:rPr lang="tr-TR" b="1" dirty="0" err="1">
                <a:solidFill>
                  <a:schemeClr val="tx2"/>
                </a:solidFill>
                <a:latin typeface="Times New Roman" panose="02020603050405020304" pitchFamily="18" charset="0"/>
                <a:cs typeface="Times New Roman" panose="02020603050405020304" pitchFamily="18" charset="0"/>
              </a:rPr>
              <a:t>Nûn</a:t>
            </a:r>
            <a:r>
              <a:rPr lang="tr-TR" b="1" dirty="0">
                <a:solidFill>
                  <a:schemeClr val="tx2"/>
                </a:solidFill>
                <a:latin typeface="Times New Roman" panose="02020603050405020304" pitchFamily="18" charset="0"/>
                <a:cs typeface="Times New Roman" panose="02020603050405020304" pitchFamily="18" charset="0"/>
              </a:rPr>
              <a:t>-i </a:t>
            </a:r>
            <a:r>
              <a:rPr lang="tr-TR" b="1" dirty="0" err="1">
                <a:solidFill>
                  <a:schemeClr val="tx2"/>
                </a:solidFill>
                <a:latin typeface="Times New Roman" panose="02020603050405020304" pitchFamily="18" charset="0"/>
                <a:cs typeface="Times New Roman" panose="02020603050405020304" pitchFamily="18" charset="0"/>
              </a:rPr>
              <a:t>sâkine</a:t>
            </a:r>
            <a:r>
              <a:rPr lang="tr-TR" b="1" i="1" dirty="0">
                <a:solidFill>
                  <a:schemeClr val="tx2"/>
                </a:solidFill>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
            </a:r>
            <a:br>
              <a:rPr lang="tr-TR" b="1" i="1" dirty="0">
                <a:latin typeface="Times New Roman" panose="02020603050405020304" pitchFamily="18" charset="0"/>
                <a:cs typeface="Times New Roman" panose="02020603050405020304" pitchFamily="18" charset="0"/>
              </a:rPr>
            </a:br>
            <a:r>
              <a:rPr lang="tr-TR" b="1" i="1" dirty="0">
                <a:latin typeface="Times New Roman" panose="02020603050405020304" pitchFamily="18" charset="0"/>
                <a:cs typeface="Times New Roman" panose="02020603050405020304" pitchFamily="18" charset="0"/>
              </a:rPr>
              <a:t> </a:t>
            </a:r>
            <a:r>
              <a:rPr lang="tr-TR" sz="3600" dirty="0" err="1" smtClean="0">
                <a:solidFill>
                  <a:schemeClr val="accent3">
                    <a:lumMod val="75000"/>
                  </a:schemeClr>
                </a:solidFill>
                <a:latin typeface="Times New Roman" panose="02020603050405020304" pitchFamily="18" charset="0"/>
                <a:cs typeface="Times New Roman" panose="02020603050405020304" pitchFamily="18" charset="0"/>
              </a:rPr>
              <a:t>Sâkin</a:t>
            </a:r>
            <a:r>
              <a:rPr lang="tr-TR" sz="3600" dirty="0" smtClean="0">
                <a:solidFill>
                  <a:schemeClr val="accent3">
                    <a:lumMod val="75000"/>
                  </a:schemeClr>
                </a:solidFill>
                <a:latin typeface="Times New Roman" panose="02020603050405020304" pitchFamily="18" charset="0"/>
                <a:cs typeface="Times New Roman" panose="02020603050405020304" pitchFamily="18" charset="0"/>
              </a:rPr>
              <a:t> </a:t>
            </a:r>
            <a:r>
              <a:rPr lang="tr-TR" sz="3600" dirty="0" err="1" smtClean="0">
                <a:solidFill>
                  <a:schemeClr val="accent3">
                    <a:lumMod val="75000"/>
                  </a:schemeClr>
                </a:solidFill>
                <a:latin typeface="Times New Roman" panose="02020603050405020304" pitchFamily="18" charset="0"/>
                <a:cs typeface="Times New Roman" panose="02020603050405020304" pitchFamily="18" charset="0"/>
              </a:rPr>
              <a:t>nûn’a</a:t>
            </a:r>
            <a:r>
              <a:rPr lang="tr-TR" sz="3600" dirty="0">
                <a:solidFill>
                  <a:schemeClr val="accent3">
                    <a:lumMod val="75000"/>
                  </a:schemeClr>
                </a:solidFill>
                <a:latin typeface="Times New Roman" panose="02020603050405020304" pitchFamily="18" charset="0"/>
                <a:cs typeface="Times New Roman" panose="02020603050405020304" pitchFamily="18" charset="0"/>
              </a:rPr>
              <a:t>, yani harekesi olmayan </a:t>
            </a:r>
            <a:r>
              <a:rPr lang="tr-TR" sz="3600" dirty="0" err="1" smtClean="0">
                <a:solidFill>
                  <a:schemeClr val="accent3">
                    <a:lumMod val="75000"/>
                  </a:schemeClr>
                </a:solidFill>
                <a:latin typeface="Times New Roman" panose="02020603050405020304" pitchFamily="18" charset="0"/>
                <a:cs typeface="Times New Roman" panose="02020603050405020304" pitchFamily="18" charset="0"/>
              </a:rPr>
              <a:t>cezmli</a:t>
            </a:r>
            <a:r>
              <a:rPr lang="tr-TR" sz="3600" dirty="0" smtClean="0">
                <a:solidFill>
                  <a:schemeClr val="accent3">
                    <a:lumMod val="75000"/>
                  </a:schemeClr>
                </a:solidFill>
                <a:latin typeface="Times New Roman" panose="02020603050405020304" pitchFamily="18" charset="0"/>
                <a:cs typeface="Times New Roman" panose="02020603050405020304" pitchFamily="18" charset="0"/>
              </a:rPr>
              <a:t> </a:t>
            </a:r>
            <a:r>
              <a:rPr lang="tr-TR" sz="3600" dirty="0" err="1" smtClean="0">
                <a:solidFill>
                  <a:schemeClr val="accent3">
                    <a:lumMod val="75000"/>
                  </a:schemeClr>
                </a:solidFill>
                <a:latin typeface="Times New Roman" panose="02020603050405020304" pitchFamily="18" charset="0"/>
                <a:cs typeface="Times New Roman" panose="02020603050405020304" pitchFamily="18" charset="0"/>
              </a:rPr>
              <a:t>nûn’a</a:t>
            </a:r>
            <a:r>
              <a:rPr lang="tr-TR" sz="3600" dirty="0" smtClean="0">
                <a:solidFill>
                  <a:schemeClr val="accent3">
                    <a:lumMod val="75000"/>
                  </a:schemeClr>
                </a:solidFill>
                <a:latin typeface="Times New Roman" panose="02020603050405020304" pitchFamily="18" charset="0"/>
                <a:cs typeface="Times New Roman" panose="02020603050405020304" pitchFamily="18" charset="0"/>
              </a:rPr>
              <a:t> </a:t>
            </a:r>
            <a:r>
              <a:rPr lang="tr-TR" sz="3600" dirty="0">
                <a:solidFill>
                  <a:schemeClr val="accent3">
                    <a:lumMod val="75000"/>
                  </a:schemeClr>
                </a:solidFill>
                <a:latin typeface="Times New Roman" panose="02020603050405020304" pitchFamily="18" charset="0"/>
                <a:cs typeface="Times New Roman" panose="02020603050405020304" pitchFamily="18" charset="0"/>
              </a:rPr>
              <a:t>denir. </a:t>
            </a:r>
            <a:r>
              <a:rPr lang="tr-TR" sz="3600" dirty="0" err="1">
                <a:solidFill>
                  <a:schemeClr val="accent3">
                    <a:lumMod val="75000"/>
                  </a:schemeClr>
                </a:solidFill>
                <a:latin typeface="Times New Roman" panose="02020603050405020304" pitchFamily="18" charset="0"/>
                <a:cs typeface="Times New Roman" panose="02020603050405020304" pitchFamily="18" charset="0"/>
              </a:rPr>
              <a:t>Sâkin</a:t>
            </a:r>
            <a:r>
              <a:rPr lang="tr-TR" sz="3600" dirty="0">
                <a:solidFill>
                  <a:schemeClr val="accent3">
                    <a:lumMod val="75000"/>
                  </a:schemeClr>
                </a:solidFill>
                <a:latin typeface="Times New Roman" panose="02020603050405020304" pitchFamily="18" charset="0"/>
                <a:cs typeface="Times New Roman" panose="02020603050405020304" pitchFamily="18" charset="0"/>
              </a:rPr>
              <a:t> </a:t>
            </a:r>
            <a:r>
              <a:rPr lang="tr-TR" sz="3600" dirty="0" err="1">
                <a:solidFill>
                  <a:schemeClr val="accent3">
                    <a:lumMod val="75000"/>
                  </a:schemeClr>
                </a:solidFill>
                <a:latin typeface="Times New Roman" panose="02020603050405020304" pitchFamily="18" charset="0"/>
                <a:cs typeface="Times New Roman" panose="02020603050405020304" pitchFamily="18" charset="0"/>
              </a:rPr>
              <a:t>nûn</a:t>
            </a:r>
            <a:r>
              <a:rPr lang="tr-TR" sz="3600" dirty="0">
                <a:solidFill>
                  <a:schemeClr val="accent3">
                    <a:lumMod val="75000"/>
                  </a:schemeClr>
                </a:solidFill>
                <a:latin typeface="Times New Roman" panose="02020603050405020304" pitchFamily="18" charset="0"/>
                <a:cs typeface="Times New Roman" panose="02020603050405020304" pitchFamily="18" charset="0"/>
              </a:rPr>
              <a:t>, her türlü kelimenin sonunda veya ortasında bulunabilir.</a:t>
            </a:r>
          </a:p>
        </p:txBody>
      </p:sp>
    </p:spTree>
    <p:extLst>
      <p:ext uri="{BB962C8B-B14F-4D97-AF65-F5344CB8AC3E}">
        <p14:creationId xmlns:p14="http://schemas.microsoft.com/office/powerpoint/2010/main" val="3934881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69710" y="1345075"/>
            <a:ext cx="9404723" cy="1400530"/>
          </a:xfrm>
        </p:spPr>
        <p:txBody>
          <a:bodyPr>
            <a:normAutofit fontScale="90000"/>
          </a:bodyPr>
          <a:lstStyle/>
          <a:p>
            <a:pPr algn="ctr"/>
            <a:r>
              <a:rPr lang="tr-TR" b="1" dirty="0">
                <a:solidFill>
                  <a:schemeClr val="accent3"/>
                </a:solidFill>
                <a:latin typeface="Times New Roman" panose="02020603050405020304" pitchFamily="18" charset="0"/>
                <a:cs typeface="Times New Roman" panose="02020603050405020304" pitchFamily="18" charset="0"/>
              </a:rPr>
              <a:t>İHFÂ</a:t>
            </a:r>
            <a:r>
              <a:rPr lang="tr-TR" dirty="0">
                <a:solidFill>
                  <a:schemeClr val="accent3"/>
                </a:solidFill>
                <a:latin typeface="Times New Roman" panose="02020603050405020304" pitchFamily="18" charset="0"/>
                <a:cs typeface="Times New Roman" panose="02020603050405020304" pitchFamily="18" charset="0"/>
              </a:rPr>
              <a:t> </a:t>
            </a:r>
            <a:br>
              <a:rPr lang="tr-TR" dirty="0">
                <a:solidFill>
                  <a:schemeClr val="accent3"/>
                </a:solidFill>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sz="3600" dirty="0">
                <a:solidFill>
                  <a:schemeClr val="accent1">
                    <a:lumMod val="75000"/>
                  </a:schemeClr>
                </a:solidFill>
                <a:latin typeface="Times New Roman" panose="02020603050405020304" pitchFamily="18" charset="0"/>
                <a:cs typeface="Times New Roman" panose="02020603050405020304" pitchFamily="18" charset="0"/>
              </a:rPr>
              <a:t>Sözlükte bir şeyi gizlemek anlamına gelir. </a:t>
            </a:r>
            <a:r>
              <a:rPr lang="tr-TR" sz="3600" dirty="0" err="1" smtClean="0">
                <a:solidFill>
                  <a:schemeClr val="accent1">
                    <a:lumMod val="75000"/>
                  </a:schemeClr>
                </a:solidFill>
                <a:latin typeface="Times New Roman" panose="02020603050405020304" pitchFamily="18" charset="0"/>
                <a:cs typeface="Times New Roman" panose="02020603050405020304" pitchFamily="18" charset="0"/>
              </a:rPr>
              <a:t>İhfâ’nın</a:t>
            </a:r>
            <a:r>
              <a:rPr lang="tr-TR" sz="3600" dirty="0" smtClean="0">
                <a:solidFill>
                  <a:schemeClr val="accent1">
                    <a:lumMod val="75000"/>
                  </a:schemeClr>
                </a:solidFill>
                <a:latin typeface="Times New Roman" panose="02020603050405020304" pitchFamily="18" charset="0"/>
                <a:cs typeface="Times New Roman" panose="02020603050405020304" pitchFamily="18" charset="0"/>
              </a:rPr>
              <a:t> </a:t>
            </a:r>
            <a:r>
              <a:rPr lang="tr-TR" sz="3600" dirty="0" err="1">
                <a:solidFill>
                  <a:schemeClr val="accent1">
                    <a:lumMod val="75000"/>
                  </a:schemeClr>
                </a:solidFill>
                <a:latin typeface="Times New Roman" panose="02020603050405020304" pitchFamily="18" charset="0"/>
                <a:cs typeface="Times New Roman" panose="02020603050405020304" pitchFamily="18" charset="0"/>
              </a:rPr>
              <a:t>tecvîd</a:t>
            </a:r>
            <a:r>
              <a:rPr lang="tr-TR" sz="3600" dirty="0">
                <a:solidFill>
                  <a:schemeClr val="accent1">
                    <a:lumMod val="75000"/>
                  </a:schemeClr>
                </a:solidFill>
                <a:latin typeface="Times New Roman" panose="02020603050405020304" pitchFamily="18" charset="0"/>
                <a:cs typeface="Times New Roman" panose="02020603050405020304" pitchFamily="18" charset="0"/>
              </a:rPr>
              <a:t> ilminde yapılan tarifi şöyledir:</a:t>
            </a:r>
            <a:br>
              <a:rPr lang="tr-TR" sz="3600" dirty="0">
                <a:solidFill>
                  <a:schemeClr val="accent1">
                    <a:lumMod val="75000"/>
                  </a:schemeClr>
                </a:solidFill>
                <a:latin typeface="Times New Roman" panose="02020603050405020304" pitchFamily="18" charset="0"/>
                <a:cs typeface="Times New Roman" panose="02020603050405020304" pitchFamily="18" charset="0"/>
              </a:rPr>
            </a:br>
            <a:r>
              <a:rPr lang="tr-TR" sz="3600" dirty="0" err="1">
                <a:solidFill>
                  <a:schemeClr val="accent1">
                    <a:lumMod val="75000"/>
                  </a:schemeClr>
                </a:solidFill>
                <a:latin typeface="Times New Roman" panose="02020603050405020304" pitchFamily="18" charset="0"/>
                <a:cs typeface="Times New Roman" panose="02020603050405020304" pitchFamily="18" charset="0"/>
              </a:rPr>
              <a:t>İhfâ</a:t>
            </a:r>
            <a:r>
              <a:rPr lang="tr-TR" sz="3600" dirty="0">
                <a:solidFill>
                  <a:schemeClr val="accent1">
                    <a:lumMod val="75000"/>
                  </a:schemeClr>
                </a:solidFill>
                <a:latin typeface="Times New Roman" panose="02020603050405020304" pitchFamily="18" charset="0"/>
                <a:cs typeface="Times New Roman" panose="02020603050405020304" pitchFamily="18" charset="0"/>
              </a:rPr>
              <a:t>; </a:t>
            </a:r>
            <a:r>
              <a:rPr lang="tr-TR" sz="3600" dirty="0" err="1">
                <a:solidFill>
                  <a:schemeClr val="accent1">
                    <a:lumMod val="75000"/>
                  </a:schemeClr>
                </a:solidFill>
                <a:latin typeface="Times New Roman" panose="02020603050405020304" pitchFamily="18" charset="0"/>
                <a:cs typeface="Times New Roman" panose="02020603050405020304" pitchFamily="18" charset="0"/>
              </a:rPr>
              <a:t>gunnenin</a:t>
            </a:r>
            <a:r>
              <a:rPr lang="tr-TR" sz="3600" dirty="0">
                <a:solidFill>
                  <a:schemeClr val="accent1">
                    <a:lumMod val="75000"/>
                  </a:schemeClr>
                </a:solidFill>
                <a:latin typeface="Times New Roman" panose="02020603050405020304" pitchFamily="18" charset="0"/>
                <a:cs typeface="Times New Roman" panose="02020603050405020304" pitchFamily="18" charset="0"/>
              </a:rPr>
              <a:t> </a:t>
            </a:r>
            <a:r>
              <a:rPr lang="tr-TR" sz="3600" dirty="0" err="1">
                <a:solidFill>
                  <a:schemeClr val="accent1">
                    <a:lumMod val="75000"/>
                  </a:schemeClr>
                </a:solidFill>
                <a:latin typeface="Times New Roman" panose="02020603050405020304" pitchFamily="18" charset="0"/>
                <a:cs typeface="Times New Roman" panose="02020603050405020304" pitchFamily="18" charset="0"/>
              </a:rPr>
              <a:t>bekâsıyla</a:t>
            </a:r>
            <a:r>
              <a:rPr lang="tr-TR" sz="3600" dirty="0">
                <a:solidFill>
                  <a:schemeClr val="accent1">
                    <a:lumMod val="75000"/>
                  </a:schemeClr>
                </a:solidFill>
                <a:latin typeface="Times New Roman" panose="02020603050405020304" pitchFamily="18" charset="0"/>
                <a:cs typeface="Times New Roman" panose="02020603050405020304" pitchFamily="18" charset="0"/>
              </a:rPr>
              <a:t>, şeddeden uzak, </a:t>
            </a:r>
            <a:r>
              <a:rPr lang="tr-TR" sz="3600" dirty="0" err="1">
                <a:solidFill>
                  <a:schemeClr val="accent1">
                    <a:lumMod val="75000"/>
                  </a:schemeClr>
                </a:solidFill>
                <a:latin typeface="Times New Roman" panose="02020603050405020304" pitchFamily="18" charset="0"/>
                <a:cs typeface="Times New Roman" panose="02020603050405020304" pitchFamily="18" charset="0"/>
              </a:rPr>
              <a:t>idğâm</a:t>
            </a:r>
            <a:r>
              <a:rPr lang="tr-TR" sz="3600" dirty="0">
                <a:solidFill>
                  <a:schemeClr val="accent1">
                    <a:lumMod val="75000"/>
                  </a:schemeClr>
                </a:solidFill>
                <a:latin typeface="Times New Roman" panose="02020603050405020304" pitchFamily="18" charset="0"/>
                <a:cs typeface="Times New Roman" panose="02020603050405020304" pitchFamily="18" charset="0"/>
              </a:rPr>
              <a:t> ile </a:t>
            </a:r>
            <a:r>
              <a:rPr lang="tr-TR" sz="3600" dirty="0" err="1">
                <a:solidFill>
                  <a:schemeClr val="accent1">
                    <a:lumMod val="75000"/>
                  </a:schemeClr>
                </a:solidFill>
                <a:latin typeface="Times New Roman" panose="02020603050405020304" pitchFamily="18" charset="0"/>
                <a:cs typeface="Times New Roman" panose="02020603050405020304" pitchFamily="18" charset="0"/>
              </a:rPr>
              <a:t>izhâr</a:t>
            </a:r>
            <a:r>
              <a:rPr lang="tr-TR" sz="3600" dirty="0">
                <a:solidFill>
                  <a:schemeClr val="accent1">
                    <a:lumMod val="75000"/>
                  </a:schemeClr>
                </a:solidFill>
                <a:latin typeface="Times New Roman" panose="02020603050405020304" pitchFamily="18" charset="0"/>
                <a:cs typeface="Times New Roman" panose="02020603050405020304" pitchFamily="18" charset="0"/>
              </a:rPr>
              <a:t> arasında bir okuyuş şeklidir.</a:t>
            </a:r>
          </a:p>
        </p:txBody>
      </p:sp>
    </p:spTree>
    <p:extLst>
      <p:ext uri="{BB962C8B-B14F-4D97-AF65-F5344CB8AC3E}">
        <p14:creationId xmlns:p14="http://schemas.microsoft.com/office/powerpoint/2010/main" val="1518241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5515" y="699752"/>
            <a:ext cx="8596668" cy="1320800"/>
          </a:xfrm>
        </p:spPr>
        <p:txBody>
          <a:bodyPr>
            <a:normAutofit fontScale="90000"/>
          </a:bodyPr>
          <a:lstStyle/>
          <a:p>
            <a:pPr algn="ctr"/>
            <a:r>
              <a:rPr lang="tr-TR" sz="3600" dirty="0" err="1">
                <a:solidFill>
                  <a:schemeClr val="accent2"/>
                </a:solidFill>
                <a:latin typeface="Times New Roman" panose="02020603050405020304" pitchFamily="18" charset="0"/>
                <a:cs typeface="Times New Roman" panose="02020603050405020304" pitchFamily="18" charset="0"/>
              </a:rPr>
              <a:t>İhfâ</a:t>
            </a:r>
            <a:r>
              <a:rPr lang="tr-TR" sz="3600" dirty="0">
                <a:solidFill>
                  <a:schemeClr val="accent2"/>
                </a:solidFill>
                <a:latin typeface="Times New Roman" panose="02020603050405020304" pitchFamily="18" charset="0"/>
                <a:cs typeface="Times New Roman" panose="02020603050405020304" pitchFamily="18" charset="0"/>
              </a:rPr>
              <a:t>, </a:t>
            </a:r>
            <a:r>
              <a:rPr lang="tr-TR" sz="3600" dirty="0" err="1">
                <a:solidFill>
                  <a:schemeClr val="accent2"/>
                </a:solidFill>
                <a:latin typeface="Times New Roman" panose="02020603050405020304" pitchFamily="18" charset="0"/>
                <a:cs typeface="Times New Roman" panose="02020603050405020304" pitchFamily="18" charset="0"/>
              </a:rPr>
              <a:t>tenvîn</a:t>
            </a:r>
            <a:r>
              <a:rPr lang="tr-TR" sz="3600" dirty="0">
                <a:solidFill>
                  <a:schemeClr val="accent2"/>
                </a:solidFill>
                <a:latin typeface="Times New Roman" panose="02020603050405020304" pitchFamily="18" charset="0"/>
                <a:cs typeface="Times New Roman" panose="02020603050405020304" pitchFamily="18" charset="0"/>
              </a:rPr>
              <a:t> ve </a:t>
            </a:r>
            <a:r>
              <a:rPr lang="tr-TR" sz="3600" dirty="0" err="1">
                <a:solidFill>
                  <a:schemeClr val="accent2"/>
                </a:solidFill>
                <a:latin typeface="Times New Roman" panose="02020603050405020304" pitchFamily="18" charset="0"/>
                <a:cs typeface="Times New Roman" panose="02020603050405020304" pitchFamily="18" charset="0"/>
              </a:rPr>
              <a:t>nûn’i</a:t>
            </a:r>
            <a:r>
              <a:rPr lang="tr-TR" sz="3600" dirty="0">
                <a:solidFill>
                  <a:schemeClr val="accent2"/>
                </a:solidFill>
                <a:latin typeface="Times New Roman" panose="02020603050405020304" pitchFamily="18" charset="0"/>
                <a:cs typeface="Times New Roman" panose="02020603050405020304" pitchFamily="18" charset="0"/>
              </a:rPr>
              <a:t> </a:t>
            </a:r>
            <a:r>
              <a:rPr lang="tr-TR" sz="3600" dirty="0" err="1">
                <a:solidFill>
                  <a:schemeClr val="accent2"/>
                </a:solidFill>
                <a:latin typeface="Times New Roman" panose="02020603050405020304" pitchFamily="18" charset="0"/>
                <a:cs typeface="Times New Roman" panose="02020603050405020304" pitchFamily="18" charset="0"/>
              </a:rPr>
              <a:t>sâkinden</a:t>
            </a:r>
            <a:r>
              <a:rPr lang="tr-TR" sz="3600" dirty="0">
                <a:solidFill>
                  <a:schemeClr val="accent2"/>
                </a:solidFill>
                <a:latin typeface="Times New Roman" panose="02020603050405020304" pitchFamily="18" charset="0"/>
                <a:cs typeface="Times New Roman" panose="02020603050405020304" pitchFamily="18" charset="0"/>
              </a:rPr>
              <a:t> sonra 15 </a:t>
            </a:r>
            <a:r>
              <a:rPr lang="tr-TR" sz="3600" dirty="0" err="1">
                <a:solidFill>
                  <a:schemeClr val="accent2"/>
                </a:solidFill>
                <a:latin typeface="Times New Roman" panose="02020603050405020304" pitchFamily="18" charset="0"/>
                <a:cs typeface="Times New Roman" panose="02020603050405020304" pitchFamily="18" charset="0"/>
              </a:rPr>
              <a:t>ihfâ</a:t>
            </a:r>
            <a:r>
              <a:rPr lang="tr-TR" sz="3600" dirty="0">
                <a:solidFill>
                  <a:schemeClr val="accent2"/>
                </a:solidFill>
                <a:latin typeface="Times New Roman" panose="02020603050405020304" pitchFamily="18" charset="0"/>
                <a:cs typeface="Times New Roman" panose="02020603050405020304" pitchFamily="18" charset="0"/>
              </a:rPr>
              <a:t> harfinden birisinin gelmesiyle olur. </a:t>
            </a:r>
            <a:r>
              <a:rPr lang="tr-TR" sz="3600" dirty="0" err="1">
                <a:solidFill>
                  <a:schemeClr val="accent2"/>
                </a:solidFill>
                <a:latin typeface="Times New Roman" panose="02020603050405020304" pitchFamily="18" charset="0"/>
                <a:cs typeface="Times New Roman" panose="02020603050405020304" pitchFamily="18" charset="0"/>
              </a:rPr>
              <a:t>İhfâ</a:t>
            </a:r>
            <a:r>
              <a:rPr lang="tr-TR" sz="3600" dirty="0">
                <a:solidFill>
                  <a:schemeClr val="accent2"/>
                </a:solidFill>
                <a:latin typeface="Times New Roman" panose="02020603050405020304" pitchFamily="18" charset="0"/>
                <a:cs typeface="Times New Roman" panose="02020603050405020304" pitchFamily="18" charset="0"/>
              </a:rPr>
              <a:t> harfleri şunlardır:</a:t>
            </a:r>
            <a:br>
              <a:rPr lang="tr-TR" sz="3600" dirty="0">
                <a:solidFill>
                  <a:schemeClr val="accent2"/>
                </a:solidFill>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 </a:t>
            </a:r>
            <a:r>
              <a:rPr lang="ar-AE" b="1" dirty="0">
                <a:solidFill>
                  <a:schemeClr val="accent1">
                    <a:lumMod val="50000"/>
                  </a:schemeClr>
                </a:solidFill>
                <a:latin typeface="Times New Roman" panose="02020603050405020304" pitchFamily="18" charset="0"/>
                <a:cs typeface="Times New Roman" panose="02020603050405020304" pitchFamily="18" charset="0"/>
              </a:rPr>
              <a:t>ت ث ج د ذ ز س ش ص ض ط ظ ف ق ك </a:t>
            </a:r>
            <a:r>
              <a:rPr lang="tr-TR" b="1" dirty="0">
                <a:solidFill>
                  <a:schemeClr val="accent1">
                    <a:lumMod val="50000"/>
                  </a:schemeClr>
                </a:solidFill>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 </a:t>
            </a:r>
            <a:br>
              <a:rPr lang="tr-TR"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sz="3600" dirty="0" err="1">
                <a:solidFill>
                  <a:schemeClr val="accent2"/>
                </a:solidFill>
                <a:latin typeface="Times New Roman" panose="02020603050405020304" pitchFamily="18" charset="0"/>
                <a:cs typeface="Times New Roman" panose="02020603050405020304" pitchFamily="18" charset="0"/>
              </a:rPr>
              <a:t>İhfâ</a:t>
            </a:r>
            <a:r>
              <a:rPr lang="tr-TR" sz="3600" dirty="0">
                <a:solidFill>
                  <a:schemeClr val="accent2"/>
                </a:solidFill>
                <a:latin typeface="Times New Roman" panose="02020603050405020304" pitchFamily="18" charset="0"/>
                <a:cs typeface="Times New Roman" panose="02020603050405020304" pitchFamily="18" charset="0"/>
              </a:rPr>
              <a:t> harfleri, şu </a:t>
            </a:r>
            <a:r>
              <a:rPr lang="tr-TR" sz="3600" dirty="0" smtClean="0">
                <a:solidFill>
                  <a:schemeClr val="accent2"/>
                </a:solidFill>
                <a:latin typeface="Times New Roman" panose="02020603050405020304" pitchFamily="18" charset="0"/>
                <a:cs typeface="Times New Roman" panose="02020603050405020304" pitchFamily="18" charset="0"/>
              </a:rPr>
              <a:t>kelimelerinin </a:t>
            </a:r>
            <a:r>
              <a:rPr lang="tr-TR" sz="3600" dirty="0">
                <a:solidFill>
                  <a:schemeClr val="accent2"/>
                </a:solidFill>
                <a:latin typeface="Times New Roman" panose="02020603050405020304" pitchFamily="18" charset="0"/>
                <a:cs typeface="Times New Roman" panose="02020603050405020304" pitchFamily="18" charset="0"/>
              </a:rPr>
              <a:t>ilk </a:t>
            </a:r>
            <a:r>
              <a:rPr lang="tr-TR" sz="3600" dirty="0" smtClean="0">
                <a:solidFill>
                  <a:schemeClr val="accent2"/>
                </a:solidFill>
                <a:latin typeface="Times New Roman" panose="02020603050405020304" pitchFamily="18" charset="0"/>
                <a:cs typeface="Times New Roman" panose="02020603050405020304" pitchFamily="18" charset="0"/>
              </a:rPr>
              <a:t>harflerinde yer almaktadır:</a:t>
            </a:r>
            <a:r>
              <a:rPr lang="tr-TR" sz="3600" dirty="0">
                <a:solidFill>
                  <a:schemeClr val="accent2"/>
                </a:solidFill>
                <a:latin typeface="Times New Roman" panose="02020603050405020304" pitchFamily="18" charset="0"/>
                <a:cs typeface="Times New Roman" panose="02020603050405020304" pitchFamily="18" charset="0"/>
              </a:rPr>
              <a:t/>
            </a:r>
            <a:br>
              <a:rPr lang="tr-TR" sz="3600" dirty="0">
                <a:solidFill>
                  <a:schemeClr val="accent2"/>
                </a:solidFill>
                <a:latin typeface="Times New Roman" panose="02020603050405020304" pitchFamily="18" charset="0"/>
                <a:cs typeface="Times New Roman" panose="02020603050405020304" pitchFamily="18" charset="0"/>
              </a:rPr>
            </a:br>
            <a:r>
              <a:rPr lang="ar-AE" dirty="0">
                <a:solidFill>
                  <a:schemeClr val="accent2"/>
                </a:solidFill>
                <a:latin typeface="Times New Roman" panose="02020603050405020304" pitchFamily="18" charset="0"/>
                <a:cs typeface="Times New Roman" panose="02020603050405020304" pitchFamily="18" charset="0"/>
              </a:rPr>
              <a:t/>
            </a:r>
            <a:br>
              <a:rPr lang="ar-AE" dirty="0">
                <a:solidFill>
                  <a:schemeClr val="accent2"/>
                </a:solidFill>
                <a:latin typeface="Times New Roman" panose="02020603050405020304" pitchFamily="18" charset="0"/>
                <a:cs typeface="Times New Roman" panose="02020603050405020304" pitchFamily="18" charset="0"/>
              </a:rPr>
            </a:br>
            <a:r>
              <a:rPr lang="ar-AE" dirty="0">
                <a:solidFill>
                  <a:schemeClr val="accent1">
                    <a:lumMod val="50000"/>
                  </a:schemeClr>
                </a:solidFill>
                <a:latin typeface="Times New Roman" panose="02020603050405020304" pitchFamily="18" charset="0"/>
                <a:cs typeface="Times New Roman" panose="02020603050405020304" pitchFamily="18" charset="0"/>
              </a:rPr>
              <a:t>صف- ذا- ثنا- جود- شخص- قد- سما- كرما- ضع- ظالما- زد- تقا- دم- طالبا- فترى </a:t>
            </a:r>
            <a:endParaRPr lang="tr-TR"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2675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97014" y="1032761"/>
            <a:ext cx="9007595" cy="1620285"/>
          </a:xfrm>
        </p:spPr>
        <p:txBody>
          <a:bodyPr>
            <a:normAutofit fontScale="90000"/>
          </a:bodyPr>
          <a:lstStyle/>
          <a:p>
            <a:pPr algn="ctr"/>
            <a:r>
              <a:rPr lang="tr-TR" b="1" dirty="0" err="1" smtClean="0">
                <a:solidFill>
                  <a:schemeClr val="accent2"/>
                </a:solidFill>
                <a:latin typeface="Times New Roman" panose="02020603050405020304" pitchFamily="18" charset="0"/>
                <a:cs typeface="Times New Roman" panose="02020603050405020304" pitchFamily="18" charset="0"/>
              </a:rPr>
              <a:t>İhfâ’nın</a:t>
            </a:r>
            <a:r>
              <a:rPr lang="tr-TR" b="1" dirty="0" smtClean="0">
                <a:solidFill>
                  <a:schemeClr val="accent2"/>
                </a:solidFill>
                <a:latin typeface="Times New Roman" panose="02020603050405020304" pitchFamily="18" charset="0"/>
                <a:cs typeface="Times New Roman" panose="02020603050405020304" pitchFamily="18" charset="0"/>
              </a:rPr>
              <a:t> </a:t>
            </a:r>
            <a:r>
              <a:rPr lang="tr-TR" b="1" dirty="0">
                <a:solidFill>
                  <a:schemeClr val="accent2"/>
                </a:solidFill>
                <a:latin typeface="Times New Roman" panose="02020603050405020304" pitchFamily="18" charset="0"/>
                <a:cs typeface="Times New Roman" panose="02020603050405020304" pitchFamily="18" charset="0"/>
              </a:rPr>
              <a:t>S</a:t>
            </a:r>
            <a:r>
              <a:rPr lang="tr-TR" b="1" dirty="0" smtClean="0">
                <a:solidFill>
                  <a:schemeClr val="accent2"/>
                </a:solidFill>
                <a:latin typeface="Times New Roman" panose="02020603050405020304" pitchFamily="18" charset="0"/>
                <a:cs typeface="Times New Roman" panose="02020603050405020304" pitchFamily="18" charset="0"/>
              </a:rPr>
              <a:t>ebebi</a:t>
            </a:r>
            <a:r>
              <a:rPr lang="tr-TR" b="1" dirty="0">
                <a:solidFill>
                  <a:schemeClr val="accent2"/>
                </a:solidFill>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
            </a:r>
            <a:br>
              <a:rPr lang="tr-TR" b="1" i="1" dirty="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sz="3200" dirty="0" err="1">
                <a:solidFill>
                  <a:schemeClr val="accent1">
                    <a:lumMod val="75000"/>
                  </a:schemeClr>
                </a:solidFill>
                <a:latin typeface="Times New Roman" panose="02020603050405020304" pitchFamily="18" charset="0"/>
                <a:cs typeface="Times New Roman" panose="02020603050405020304" pitchFamily="18" charset="0"/>
              </a:rPr>
              <a:t>Nûn</a:t>
            </a:r>
            <a:r>
              <a:rPr lang="tr-TR" sz="3200" dirty="0">
                <a:solidFill>
                  <a:schemeClr val="accent1">
                    <a:lumMod val="75000"/>
                  </a:schemeClr>
                </a:solidFill>
                <a:latin typeface="Times New Roman" panose="02020603050405020304" pitchFamily="18" charset="0"/>
                <a:cs typeface="Times New Roman" panose="02020603050405020304" pitchFamily="18" charset="0"/>
              </a:rPr>
              <a:t> (ve </a:t>
            </a:r>
            <a:r>
              <a:rPr lang="tr-TR" sz="3200" dirty="0" err="1">
                <a:solidFill>
                  <a:schemeClr val="accent1">
                    <a:lumMod val="75000"/>
                  </a:schemeClr>
                </a:solidFill>
                <a:latin typeface="Times New Roman" panose="02020603050405020304" pitchFamily="18" charset="0"/>
                <a:cs typeface="Times New Roman" panose="02020603050405020304" pitchFamily="18" charset="0"/>
              </a:rPr>
              <a:t>tenvîn</a:t>
            </a:r>
            <a:r>
              <a:rPr lang="tr-TR" sz="3200" dirty="0">
                <a:solidFill>
                  <a:schemeClr val="accent1">
                    <a:lumMod val="75000"/>
                  </a:schemeClr>
                </a:solidFill>
                <a:latin typeface="Times New Roman" panose="02020603050405020304" pitchFamily="18" charset="0"/>
                <a:cs typeface="Times New Roman" panose="02020603050405020304" pitchFamily="18" charset="0"/>
              </a:rPr>
              <a:t>) ile </a:t>
            </a:r>
            <a:r>
              <a:rPr lang="tr-TR" sz="3200" dirty="0" err="1">
                <a:solidFill>
                  <a:schemeClr val="accent1">
                    <a:lumMod val="75000"/>
                  </a:schemeClr>
                </a:solidFill>
                <a:latin typeface="Times New Roman" panose="02020603050405020304" pitchFamily="18" charset="0"/>
                <a:cs typeface="Times New Roman" panose="02020603050405020304" pitchFamily="18" charset="0"/>
              </a:rPr>
              <a:t>ihfâ</a:t>
            </a:r>
            <a:r>
              <a:rPr lang="tr-TR" sz="3200" dirty="0">
                <a:solidFill>
                  <a:schemeClr val="accent1">
                    <a:lumMod val="75000"/>
                  </a:schemeClr>
                </a:solidFill>
                <a:latin typeface="Times New Roman" panose="02020603050405020304" pitchFamily="18" charset="0"/>
                <a:cs typeface="Times New Roman" panose="02020603050405020304" pitchFamily="18" charset="0"/>
              </a:rPr>
              <a:t> harflerinin, mahreç bakımından orta durumda olmalarıdır. Yani bunların mahreçleri, </a:t>
            </a:r>
            <a:r>
              <a:rPr lang="tr-TR" sz="3200" dirty="0" err="1">
                <a:solidFill>
                  <a:schemeClr val="accent1">
                    <a:lumMod val="75000"/>
                  </a:schemeClr>
                </a:solidFill>
                <a:latin typeface="Times New Roman" panose="02020603050405020304" pitchFamily="18" charset="0"/>
                <a:cs typeface="Times New Roman" panose="02020603050405020304" pitchFamily="18" charset="0"/>
              </a:rPr>
              <a:t>idğâm</a:t>
            </a:r>
            <a:r>
              <a:rPr lang="tr-TR" sz="3200" dirty="0">
                <a:solidFill>
                  <a:schemeClr val="accent1">
                    <a:lumMod val="75000"/>
                  </a:schemeClr>
                </a:solidFill>
                <a:latin typeface="Times New Roman" panose="02020603050405020304" pitchFamily="18" charset="0"/>
                <a:cs typeface="Times New Roman" panose="02020603050405020304" pitchFamily="18" charset="0"/>
              </a:rPr>
              <a:t> edecek kadar birbirine yakın olmadığı gibi, </a:t>
            </a:r>
            <a:r>
              <a:rPr lang="tr-TR" sz="3200" dirty="0" err="1">
                <a:solidFill>
                  <a:schemeClr val="accent1">
                    <a:lumMod val="75000"/>
                  </a:schemeClr>
                </a:solidFill>
                <a:latin typeface="Times New Roman" panose="02020603050405020304" pitchFamily="18" charset="0"/>
                <a:cs typeface="Times New Roman" panose="02020603050405020304" pitchFamily="18" charset="0"/>
              </a:rPr>
              <a:t>izhâr</a:t>
            </a:r>
            <a:r>
              <a:rPr lang="tr-TR" sz="3200" dirty="0">
                <a:solidFill>
                  <a:schemeClr val="accent1">
                    <a:lumMod val="75000"/>
                  </a:schemeClr>
                </a:solidFill>
                <a:latin typeface="Times New Roman" panose="02020603050405020304" pitchFamily="18" charset="0"/>
                <a:cs typeface="Times New Roman" panose="02020603050405020304" pitchFamily="18" charset="0"/>
              </a:rPr>
              <a:t> edecek kadar birbirinden uzak da değildir. Bu sebepten bunları </a:t>
            </a:r>
            <a:r>
              <a:rPr lang="tr-TR" sz="3200" dirty="0" err="1">
                <a:solidFill>
                  <a:schemeClr val="accent1">
                    <a:lumMod val="75000"/>
                  </a:schemeClr>
                </a:solidFill>
                <a:latin typeface="Times New Roman" panose="02020603050405020304" pitchFamily="18" charset="0"/>
                <a:cs typeface="Times New Roman" panose="02020603050405020304" pitchFamily="18" charset="0"/>
              </a:rPr>
              <a:t>idğâm</a:t>
            </a:r>
            <a:r>
              <a:rPr lang="tr-TR" sz="3200" dirty="0">
                <a:solidFill>
                  <a:schemeClr val="accent1">
                    <a:lumMod val="75000"/>
                  </a:schemeClr>
                </a:solidFill>
                <a:latin typeface="Times New Roman" panose="02020603050405020304" pitchFamily="18" charset="0"/>
                <a:cs typeface="Times New Roman" panose="02020603050405020304" pitchFamily="18" charset="0"/>
              </a:rPr>
              <a:t> ile de, </a:t>
            </a:r>
            <a:r>
              <a:rPr lang="tr-TR" sz="3200" dirty="0" err="1">
                <a:solidFill>
                  <a:schemeClr val="accent1">
                    <a:lumMod val="75000"/>
                  </a:schemeClr>
                </a:solidFill>
                <a:latin typeface="Times New Roman" panose="02020603050405020304" pitchFamily="18" charset="0"/>
                <a:cs typeface="Times New Roman" panose="02020603050405020304" pitchFamily="18" charset="0"/>
              </a:rPr>
              <a:t>izhâr</a:t>
            </a:r>
            <a:r>
              <a:rPr lang="tr-TR" sz="3200" dirty="0">
                <a:solidFill>
                  <a:schemeClr val="accent1">
                    <a:lumMod val="75000"/>
                  </a:schemeClr>
                </a:solidFill>
                <a:latin typeface="Times New Roman" panose="02020603050405020304" pitchFamily="18" charset="0"/>
                <a:cs typeface="Times New Roman" panose="02020603050405020304" pitchFamily="18" charset="0"/>
              </a:rPr>
              <a:t> ile de okumak mümkün olmadığından; ancak </a:t>
            </a:r>
            <a:r>
              <a:rPr lang="tr-TR" sz="3200" dirty="0" err="1">
                <a:solidFill>
                  <a:schemeClr val="accent1">
                    <a:lumMod val="75000"/>
                  </a:schemeClr>
                </a:solidFill>
                <a:latin typeface="Times New Roman" panose="02020603050405020304" pitchFamily="18" charset="0"/>
                <a:cs typeface="Times New Roman" panose="02020603050405020304" pitchFamily="18" charset="0"/>
              </a:rPr>
              <a:t>ihfâ</a:t>
            </a:r>
            <a:r>
              <a:rPr lang="tr-TR" sz="3200" dirty="0">
                <a:solidFill>
                  <a:schemeClr val="accent1">
                    <a:lumMod val="75000"/>
                  </a:schemeClr>
                </a:solidFill>
                <a:latin typeface="Times New Roman" panose="02020603050405020304" pitchFamily="18" charset="0"/>
                <a:cs typeface="Times New Roman" panose="02020603050405020304" pitchFamily="18" charset="0"/>
              </a:rPr>
              <a:t> ile okunmaları gerekmektedir.</a:t>
            </a:r>
          </a:p>
        </p:txBody>
      </p:sp>
    </p:spTree>
    <p:extLst>
      <p:ext uri="{BB962C8B-B14F-4D97-AF65-F5344CB8AC3E}">
        <p14:creationId xmlns:p14="http://schemas.microsoft.com/office/powerpoint/2010/main" val="2646899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2521" y="1029543"/>
            <a:ext cx="8541480" cy="1400530"/>
          </a:xfrm>
        </p:spPr>
        <p:txBody>
          <a:bodyPr>
            <a:normAutofit fontScale="90000"/>
          </a:bodyPr>
          <a:lstStyle/>
          <a:p>
            <a:pPr algn="ctr"/>
            <a:r>
              <a:rPr lang="tr-TR" b="1" i="1" dirty="0">
                <a:solidFill>
                  <a:schemeClr val="accent1">
                    <a:lumMod val="75000"/>
                  </a:schemeClr>
                </a:solidFill>
                <a:latin typeface="Comic Sans MS" panose="030F0702030302020204" pitchFamily="66" charset="0"/>
              </a:rPr>
              <a:t/>
            </a:r>
            <a:br>
              <a:rPr lang="tr-TR" b="1" i="1" dirty="0">
                <a:solidFill>
                  <a:schemeClr val="accent1">
                    <a:lumMod val="75000"/>
                  </a:schemeClr>
                </a:solidFill>
                <a:latin typeface="Comic Sans MS" panose="030F0702030302020204" pitchFamily="66" charset="0"/>
              </a:rPr>
            </a:br>
            <a:r>
              <a:rPr lang="tr-TR" b="1" i="1" dirty="0">
                <a:solidFill>
                  <a:schemeClr val="accent1">
                    <a:lumMod val="75000"/>
                  </a:schemeClr>
                </a:solidFill>
                <a:latin typeface="Comic Sans MS" panose="030F0702030302020204" pitchFamily="66" charset="0"/>
              </a:rPr>
              <a:t/>
            </a:r>
            <a:br>
              <a:rPr lang="tr-TR" b="1" i="1" dirty="0">
                <a:solidFill>
                  <a:schemeClr val="accent1">
                    <a:lumMod val="75000"/>
                  </a:schemeClr>
                </a:solidFill>
                <a:latin typeface="Comic Sans MS" panose="030F0702030302020204" pitchFamily="66" charset="0"/>
              </a:rPr>
            </a:br>
            <a:r>
              <a:rPr lang="tr-TR" b="1" dirty="0" err="1">
                <a:solidFill>
                  <a:schemeClr val="accent1">
                    <a:lumMod val="75000"/>
                  </a:schemeClr>
                </a:solidFill>
                <a:latin typeface="Times New Roman" panose="02020603050405020304" pitchFamily="18" charset="0"/>
                <a:cs typeface="Times New Roman" panose="02020603050405020304" pitchFamily="18" charset="0"/>
              </a:rPr>
              <a:t>İhfâ’nın</a:t>
            </a:r>
            <a:r>
              <a:rPr lang="tr-TR" b="1" dirty="0">
                <a:solidFill>
                  <a:schemeClr val="accent1">
                    <a:lumMod val="75000"/>
                  </a:schemeClr>
                </a:solidFill>
                <a:latin typeface="Times New Roman" panose="02020603050405020304" pitchFamily="18" charset="0"/>
                <a:cs typeface="Times New Roman" panose="02020603050405020304" pitchFamily="18" charset="0"/>
              </a:rPr>
              <a:t> Hükmü:</a:t>
            </a:r>
            <a:r>
              <a:rPr lang="tr-TR" b="1" dirty="0">
                <a:latin typeface="Times New Roman" panose="02020603050405020304" pitchFamily="18" charset="0"/>
                <a:cs typeface="Times New Roman" panose="02020603050405020304" pitchFamily="18" charset="0"/>
              </a:rPr>
              <a:t/>
            </a:r>
            <a:br>
              <a:rPr lang="tr-TR" b="1" dirty="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
            </a:r>
            <a:br>
              <a:rPr lang="tr-TR" b="1" dirty="0">
                <a:latin typeface="Times New Roman" panose="02020603050405020304" pitchFamily="18" charset="0"/>
                <a:cs typeface="Times New Roman" panose="02020603050405020304" pitchFamily="18" charset="0"/>
              </a:rPr>
            </a:br>
            <a:r>
              <a:rPr lang="tr-TR" sz="3200" b="1" dirty="0" err="1">
                <a:solidFill>
                  <a:schemeClr val="accent2"/>
                </a:solidFill>
                <a:latin typeface="Times New Roman" panose="02020603050405020304" pitchFamily="18" charset="0"/>
                <a:cs typeface="Times New Roman" panose="02020603050405020304" pitchFamily="18" charset="0"/>
              </a:rPr>
              <a:t>İhfâ’nın</a:t>
            </a:r>
            <a:r>
              <a:rPr lang="tr-TR" sz="3200" b="1" dirty="0">
                <a:solidFill>
                  <a:schemeClr val="accent2"/>
                </a:solidFill>
                <a:latin typeface="Times New Roman" panose="02020603050405020304" pitchFamily="18" charset="0"/>
                <a:cs typeface="Times New Roman" panose="02020603050405020304" pitchFamily="18" charset="0"/>
              </a:rPr>
              <a:t> hükmü vaciptir. Yani bütün kıraat imamları, </a:t>
            </a:r>
            <a:r>
              <a:rPr lang="tr-TR" sz="3200" b="1" dirty="0" err="1">
                <a:solidFill>
                  <a:schemeClr val="accent2"/>
                </a:solidFill>
                <a:latin typeface="Times New Roman" panose="02020603050405020304" pitchFamily="18" charset="0"/>
                <a:cs typeface="Times New Roman" panose="02020603050405020304" pitchFamily="18" charset="0"/>
              </a:rPr>
              <a:t>tenvîn</a:t>
            </a:r>
            <a:r>
              <a:rPr lang="tr-TR" sz="3200" b="1" dirty="0">
                <a:solidFill>
                  <a:schemeClr val="accent2"/>
                </a:solidFill>
                <a:latin typeface="Times New Roman" panose="02020603050405020304" pitchFamily="18" charset="0"/>
                <a:cs typeface="Times New Roman" panose="02020603050405020304" pitchFamily="18" charset="0"/>
              </a:rPr>
              <a:t> ve </a:t>
            </a:r>
            <a:r>
              <a:rPr lang="tr-TR" sz="3200" b="1" dirty="0" err="1">
                <a:solidFill>
                  <a:schemeClr val="accent2"/>
                </a:solidFill>
                <a:latin typeface="Times New Roman" panose="02020603050405020304" pitchFamily="18" charset="0"/>
                <a:cs typeface="Times New Roman" panose="02020603050405020304" pitchFamily="18" charset="0"/>
              </a:rPr>
              <a:t>nûn</a:t>
            </a:r>
            <a:r>
              <a:rPr lang="tr-TR" sz="3200" b="1" dirty="0">
                <a:solidFill>
                  <a:schemeClr val="accent2"/>
                </a:solidFill>
                <a:latin typeface="Times New Roman" panose="02020603050405020304" pitchFamily="18" charset="0"/>
                <a:cs typeface="Times New Roman" panose="02020603050405020304" pitchFamily="18" charset="0"/>
              </a:rPr>
              <a:t>-î sakinden 15 </a:t>
            </a:r>
            <a:r>
              <a:rPr lang="tr-TR" sz="3200" b="1" dirty="0" err="1">
                <a:solidFill>
                  <a:schemeClr val="accent2"/>
                </a:solidFill>
                <a:latin typeface="Times New Roman" panose="02020603050405020304" pitchFamily="18" charset="0"/>
                <a:cs typeface="Times New Roman" panose="02020603050405020304" pitchFamily="18" charset="0"/>
              </a:rPr>
              <a:t>ihfâ</a:t>
            </a:r>
            <a:r>
              <a:rPr lang="tr-TR" sz="3200" b="1" dirty="0">
                <a:solidFill>
                  <a:schemeClr val="accent2"/>
                </a:solidFill>
                <a:latin typeface="Times New Roman" panose="02020603050405020304" pitchFamily="18" charset="0"/>
                <a:cs typeface="Times New Roman" panose="02020603050405020304" pitchFamily="18" charset="0"/>
              </a:rPr>
              <a:t> harfinden birisinin gelmesi halinde </a:t>
            </a:r>
            <a:r>
              <a:rPr lang="tr-TR" sz="3200" b="1" dirty="0" err="1">
                <a:solidFill>
                  <a:schemeClr val="accent2"/>
                </a:solidFill>
                <a:latin typeface="Times New Roman" panose="02020603050405020304" pitchFamily="18" charset="0"/>
                <a:cs typeface="Times New Roman" panose="02020603050405020304" pitchFamily="18" charset="0"/>
              </a:rPr>
              <a:t>ihfâ</a:t>
            </a:r>
            <a:r>
              <a:rPr lang="tr-TR" sz="3200" b="1" dirty="0">
                <a:solidFill>
                  <a:schemeClr val="accent2"/>
                </a:solidFill>
                <a:latin typeface="Times New Roman" panose="02020603050405020304" pitchFamily="18" charset="0"/>
                <a:cs typeface="Times New Roman" panose="02020603050405020304" pitchFamily="18" charset="0"/>
              </a:rPr>
              <a:t> yapmakta ittifak etmişlerdir. </a:t>
            </a:r>
          </a:p>
        </p:txBody>
      </p:sp>
    </p:spTree>
    <p:extLst>
      <p:ext uri="{BB962C8B-B14F-4D97-AF65-F5344CB8AC3E}">
        <p14:creationId xmlns:p14="http://schemas.microsoft.com/office/powerpoint/2010/main" val="3454576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3300" y="1815921"/>
            <a:ext cx="8153579" cy="3734873"/>
          </a:xfrm>
        </p:spPr>
        <p:txBody>
          <a:bodyPr>
            <a:normAutofit/>
          </a:bodyPr>
          <a:lstStyle/>
          <a:p>
            <a:pPr algn="ctr"/>
            <a:r>
              <a:rPr lang="tr-TR" sz="3200" dirty="0" err="1" smtClean="0">
                <a:solidFill>
                  <a:schemeClr val="accent1">
                    <a:lumMod val="75000"/>
                  </a:schemeClr>
                </a:solidFill>
                <a:latin typeface="Times New Roman" panose="02020603050405020304" pitchFamily="18" charset="0"/>
                <a:cs typeface="Times New Roman" panose="02020603050405020304" pitchFamily="18" charset="0"/>
              </a:rPr>
              <a:t>İhfânın</a:t>
            </a:r>
            <a:r>
              <a:rPr lang="tr-TR" sz="3200" dirty="0" smtClean="0">
                <a:solidFill>
                  <a:schemeClr val="accent1">
                    <a:lumMod val="75000"/>
                  </a:schemeClr>
                </a:solidFill>
                <a:latin typeface="Times New Roman" panose="02020603050405020304" pitchFamily="18" charset="0"/>
                <a:cs typeface="Times New Roman" panose="02020603050405020304" pitchFamily="18" charset="0"/>
              </a:rPr>
              <a:t> </a:t>
            </a:r>
            <a:r>
              <a:rPr lang="tr-TR" sz="3200" dirty="0">
                <a:solidFill>
                  <a:schemeClr val="accent1">
                    <a:lumMod val="75000"/>
                  </a:schemeClr>
                </a:solidFill>
                <a:latin typeface="Times New Roman" panose="02020603050405020304" pitchFamily="18" charset="0"/>
                <a:cs typeface="Times New Roman" panose="02020603050405020304" pitchFamily="18" charset="0"/>
              </a:rPr>
              <a:t>tutulma süresi bir harf miktarıdır. Bazı eserlerde bu ölçü, «iki harften az, bir harften fazla» (ortalama bir buçuk harf okuyacak kadar zaman) şeklinde ifade edilmiştir. </a:t>
            </a:r>
          </a:p>
        </p:txBody>
      </p:sp>
    </p:spTree>
    <p:extLst>
      <p:ext uri="{BB962C8B-B14F-4D97-AF65-F5344CB8AC3E}">
        <p14:creationId xmlns:p14="http://schemas.microsoft.com/office/powerpoint/2010/main" val="2184014570"/>
      </p:ext>
    </p:extLst>
  </p:cSld>
  <p:clrMapOvr>
    <a:masterClrMapping/>
  </p:clrMapOvr>
</p:sld>
</file>

<file path=ppt/theme/theme1.xml><?xml version="1.0" encoding="utf-8"?>
<a:theme xmlns:a="http://schemas.openxmlformats.org/drawingml/2006/main" name="Kristal">
  <a:themeElements>
    <a:clrScheme name="Past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939</TotalTime>
  <Words>265</Words>
  <Application>Microsoft Office PowerPoint</Application>
  <PresentationFormat>Özel</PresentationFormat>
  <Paragraphs>30</Paragraphs>
  <Slides>16</Slides>
  <Notes>1</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Kristal</vt:lpstr>
      <vt:lpstr> Kur’an-ı Kerim Dersi 8  </vt:lpstr>
      <vt:lpstr>PowerPoint Sunusu</vt:lpstr>
      <vt:lpstr>Tenvin ve Sâkin Nûn’un Hükümleri  Tenvin: Sözlükte «nûn»lama demektir. Istılahta, iki üstün, iki ötre ve iki esre ile ifade edilen, isimlerin sonuna gelen zaîd (fazla) sâkin nûn’a denir.  Tenvîn, vasıl halinde sâbit, vakf halinde sâkıttır; yani, kendinden sonraki harfe bağlanırsa okunur, üzerinde durulursa okunmaz. Sadece isimlerin sonunda bulunur.</vt:lpstr>
      <vt:lpstr>Nûn-i sâkine:  Sâkin nûn’a, yani harekesi olmayan cezmli nûn’a denir. Sâkin nûn, her türlü kelimenin sonunda veya ortasında bulunabilir.</vt:lpstr>
      <vt:lpstr>İHFÂ   Sözlükte bir şeyi gizlemek anlamına gelir. İhfâ’nın tecvîd ilminde yapılan tarifi şöyledir: İhfâ; gunnenin bekâsıyla, şeddeden uzak, idğâm ile izhâr arasında bir okuyuş şeklidir.</vt:lpstr>
      <vt:lpstr>İhfâ, tenvîn ve nûn’i sâkinden sonra 15 ihfâ harfinden birisinin gelmesiyle olur. İhfâ harfleri şunlardır:  ت ث ج د ذ ز س ش ص ض ط ظ ف ق ك     İhfâ harfleri, şu kelimelerinin ilk harflerinde yer almaktadır:  صف- ذا- ثنا- جود- شخص- قد- سما- كرما- ضع- ظالما- زد- تقا- دم- طالبا- فترى </vt:lpstr>
      <vt:lpstr>İhfâ’nın Sebebi:   Nûn (ve tenvîn) ile ihfâ harflerinin, mahreç bakımından orta durumda olmalarıdır. Yani bunların mahreçleri, idğâm edecek kadar birbirine yakın olmadığı gibi, izhâr edecek kadar birbirinden uzak da değildir. Bu sebepten bunları idğâm ile de, izhâr ile de okumak mümkün olmadığından; ancak ihfâ ile okunmaları gerekmektedir.</vt:lpstr>
      <vt:lpstr>  İhfâ’nın Hükmü:  İhfâ’nın hükmü vaciptir. Yani bütün kıraat imamları, tenvîn ve nûn-î sakinden 15 ihfâ harfinden birisinin gelmesi halinde ihfâ yapmakta ittifak etmişlerdir. </vt:lpstr>
      <vt:lpstr>İhfânın tutulma süresi bir harf miktarıdır. Bazı eserlerde bu ölçü, «iki harften az, bir harften fazla» (ortalama bir buçuk harf okuyacak kadar zaman) şeklinde ifade edilmiştir. </vt:lpstr>
      <vt:lpstr>    ق  ve ك      harflerinin ihfâsında dil arkası bu harflerin mahrecine konur, böylece mahreç tamamen kapanır.  مِنْ قَبْلُ     مَنْ كَانَ      اَنْقَضَ    مِنْكُمْ        </vt:lpstr>
      <vt:lpstr>   İhfâ iki çeşittir: 1.Harfin İhfâsı: 2. Harekenin İhfâsı  </vt:lpstr>
      <vt:lpstr>PowerPoint Sunusu</vt:lpstr>
      <vt:lpstr>2. Harekenin İhfâsı:   Harekeyi, zayıf sesle hızlıca okumak suretiyle yapılan ihfâdır ki buna ihtilâs إختلاس) ) denir.  لاَ تَأْمَنَّا (aslı   تَأْمَنُنَا لاَ  ) kelimesinde birinci nûn’un harekesinde yapılan ihfâ böyledir. Burada birinci nûn’un ötre harekesi, dammeye işaret ederek ve hızlıca okunarak ihfâ edilmiş olur.</vt:lpstr>
      <vt:lpstr>PowerPoint Sunusu</vt:lpstr>
      <vt:lpstr>PowerPoint Sunusu</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pc1</dc:creator>
  <cp:lastModifiedBy>User</cp:lastModifiedBy>
  <cp:revision>66</cp:revision>
  <dcterms:created xsi:type="dcterms:W3CDTF">2015-10-10T07:04:12Z</dcterms:created>
  <dcterms:modified xsi:type="dcterms:W3CDTF">2018-03-11T18:29:07Z</dcterms:modified>
</cp:coreProperties>
</file>