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295557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II (</a:t>
            </a:r>
            <a:r>
              <a:rPr lang="en-US" sz="4000" dirty="0" err="1" smtClean="0">
                <a:solidFill>
                  <a:srgbClr val="660066"/>
                </a:solidFill>
              </a:rPr>
              <a:t>Bahar</a:t>
            </a:r>
            <a:r>
              <a:rPr lang="en-US" sz="4000" dirty="0" smtClean="0">
                <a:solidFill>
                  <a:srgbClr val="660066"/>
                </a:solidFill>
              </a:rPr>
              <a:t> 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47636"/>
            <a:ext cx="7406640" cy="2020454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660066"/>
              </a:solidFill>
            </a:endParaRPr>
          </a:p>
          <a:p>
            <a:endParaRPr lang="en-US" dirty="0" smtClean="0">
              <a:solidFill>
                <a:srgbClr val="660066"/>
              </a:solidFill>
            </a:endParaRPr>
          </a:p>
          <a:p>
            <a:r>
              <a:rPr lang="en-US" dirty="0">
                <a:solidFill>
                  <a:srgbClr val="660066"/>
                </a:solidFill>
              </a:rPr>
              <a:t>4</a:t>
            </a:r>
            <a:r>
              <a:rPr lang="en-US" dirty="0" smtClean="0">
                <a:solidFill>
                  <a:srgbClr val="660066"/>
                </a:solidFill>
              </a:rPr>
              <a:t>. </a:t>
            </a:r>
            <a:r>
              <a:rPr lang="en-US" dirty="0" err="1" smtClean="0">
                <a:solidFill>
                  <a:srgbClr val="660066"/>
                </a:solidFill>
              </a:rPr>
              <a:t>Hafta</a:t>
            </a:r>
            <a:r>
              <a:rPr lang="en-US" dirty="0" smtClean="0">
                <a:solidFill>
                  <a:srgbClr val="660066"/>
                </a:solidFill>
              </a:rPr>
              <a:t>: </a:t>
            </a:r>
            <a:r>
              <a:rPr lang="en-US" dirty="0" err="1" smtClean="0">
                <a:solidFill>
                  <a:srgbClr val="660066"/>
                </a:solidFill>
              </a:rPr>
              <a:t>Göreli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Özerklik</a:t>
            </a:r>
            <a:r>
              <a:rPr lang="en-US" dirty="0" smtClean="0">
                <a:solidFill>
                  <a:srgbClr val="660066"/>
                </a:solidFill>
              </a:rPr>
              <a:t> 3: 1960-1980 (IV)</a:t>
            </a:r>
            <a:endParaRPr lang="en-US" dirty="0">
              <a:solidFill>
                <a:srgbClr val="66006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65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AET’yle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(1960-1980)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Türkiye</a:t>
            </a:r>
            <a:r>
              <a:rPr lang="en-US" dirty="0" smtClean="0"/>
              <a:t>-AET </a:t>
            </a:r>
            <a:r>
              <a:rPr lang="en-US" dirty="0" err="1" smtClean="0"/>
              <a:t>ilişkilerinin</a:t>
            </a:r>
            <a:r>
              <a:rPr lang="en-US" dirty="0" smtClean="0"/>
              <a:t> </a:t>
            </a:r>
            <a:r>
              <a:rPr lang="en-US" dirty="0" err="1" smtClean="0"/>
              <a:t>başlangıç</a:t>
            </a:r>
            <a:r>
              <a:rPr lang="en-US" dirty="0" smtClean="0"/>
              <a:t> </a:t>
            </a:r>
            <a:r>
              <a:rPr lang="en-US" dirty="0" err="1" smtClean="0"/>
              <a:t>ortamı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AET’ye</a:t>
            </a:r>
            <a:r>
              <a:rPr lang="en-US" dirty="0" smtClean="0"/>
              <a:t> </a:t>
            </a:r>
            <a:r>
              <a:rPr lang="en-US" dirty="0" err="1" smtClean="0"/>
              <a:t>bakışını</a:t>
            </a:r>
            <a:r>
              <a:rPr lang="en-US" dirty="0" smtClean="0"/>
              <a:t> </a:t>
            </a:r>
            <a:r>
              <a:rPr lang="en-US" dirty="0" err="1" smtClean="0"/>
              <a:t>biçimlendiren</a:t>
            </a:r>
            <a:r>
              <a:rPr lang="en-US" dirty="0" smtClean="0"/>
              <a:t> </a:t>
            </a:r>
            <a:r>
              <a:rPr lang="en-US" dirty="0" err="1" smtClean="0"/>
              <a:t>etkenler</a:t>
            </a:r>
            <a:r>
              <a:rPr lang="en-US" dirty="0" smtClean="0"/>
              <a:t>: </a:t>
            </a:r>
            <a:r>
              <a:rPr lang="en-US" dirty="0" err="1" smtClean="0"/>
              <a:t>Tarihsel</a:t>
            </a:r>
            <a:r>
              <a:rPr lang="en-US" dirty="0" smtClean="0"/>
              <a:t>, </a:t>
            </a:r>
            <a:r>
              <a:rPr lang="en-US" dirty="0" err="1" smtClean="0"/>
              <a:t>ideolojik</a:t>
            </a:r>
            <a:r>
              <a:rPr lang="en-US" dirty="0" smtClean="0"/>
              <a:t>, </a:t>
            </a:r>
            <a:r>
              <a:rPr lang="en-US" dirty="0" err="1" smtClean="0"/>
              <a:t>ekonomik</a:t>
            </a:r>
            <a:r>
              <a:rPr lang="en-US" dirty="0" smtClean="0"/>
              <a:t>,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etkenler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AET’nin</a:t>
            </a:r>
            <a:r>
              <a:rPr lang="en-US" dirty="0" smtClean="0"/>
              <a:t> </a:t>
            </a:r>
            <a:r>
              <a:rPr lang="en-US" dirty="0" err="1" smtClean="0"/>
              <a:t>Türkiye’ye</a:t>
            </a:r>
            <a:r>
              <a:rPr lang="en-US" dirty="0" smtClean="0"/>
              <a:t> </a:t>
            </a:r>
            <a:r>
              <a:rPr lang="en-US" dirty="0" err="1" smtClean="0"/>
              <a:t>bakışını</a:t>
            </a:r>
            <a:r>
              <a:rPr lang="en-US" dirty="0" smtClean="0"/>
              <a:t> </a:t>
            </a:r>
            <a:r>
              <a:rPr lang="en-US" dirty="0" err="1" smtClean="0"/>
              <a:t>biçimlendiren</a:t>
            </a:r>
            <a:r>
              <a:rPr lang="en-US" dirty="0" smtClean="0"/>
              <a:t> </a:t>
            </a:r>
            <a:r>
              <a:rPr lang="en-US" dirty="0" err="1" smtClean="0"/>
              <a:t>etkenler</a:t>
            </a:r>
            <a:r>
              <a:rPr lang="en-US" dirty="0" smtClean="0"/>
              <a:t>: </a:t>
            </a:r>
            <a:r>
              <a:rPr lang="en-US" dirty="0" err="1"/>
              <a:t>Tarihsel</a:t>
            </a:r>
            <a:r>
              <a:rPr lang="en-US" dirty="0"/>
              <a:t>, </a:t>
            </a:r>
            <a:r>
              <a:rPr lang="en-US" dirty="0" err="1"/>
              <a:t>ideolojik</a:t>
            </a:r>
            <a:r>
              <a:rPr lang="en-US" dirty="0"/>
              <a:t>, </a:t>
            </a:r>
            <a:r>
              <a:rPr lang="en-US" dirty="0" err="1"/>
              <a:t>ekonomik</a:t>
            </a:r>
            <a:r>
              <a:rPr lang="en-US" dirty="0"/>
              <a:t>, </a:t>
            </a:r>
            <a:r>
              <a:rPr lang="en-US" dirty="0" err="1"/>
              <a:t>siyasal</a:t>
            </a:r>
            <a:r>
              <a:rPr lang="en-US" dirty="0"/>
              <a:t> </a:t>
            </a:r>
            <a:r>
              <a:rPr lang="en-US" dirty="0" err="1"/>
              <a:t>etkenler</a:t>
            </a:r>
            <a:r>
              <a:rPr lang="en-US" dirty="0"/>
              <a:t>.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62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AET’yle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(1960-1980)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err="1" smtClean="0"/>
              <a:t>Ortaklık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Ortaklığa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: 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AET’ye</a:t>
            </a:r>
            <a:r>
              <a:rPr lang="en-US" dirty="0" smtClean="0"/>
              <a:t> </a:t>
            </a:r>
            <a:r>
              <a:rPr lang="en-US" dirty="0" err="1" smtClean="0"/>
              <a:t>başvuru</a:t>
            </a:r>
            <a:r>
              <a:rPr lang="en-US" dirty="0" smtClean="0"/>
              <a:t> </a:t>
            </a:r>
            <a:r>
              <a:rPr lang="en-US" dirty="0" err="1" smtClean="0"/>
              <a:t>ortamı</a:t>
            </a:r>
            <a:r>
              <a:rPr lang="en-US" dirty="0" smtClean="0"/>
              <a:t>, </a:t>
            </a:r>
          </a:p>
          <a:p>
            <a:pPr marL="82296" indent="0">
              <a:buNone/>
            </a:pPr>
            <a:r>
              <a:rPr lang="en-US" dirty="0"/>
              <a:t>İ</a:t>
            </a:r>
            <a:r>
              <a:rPr lang="en-US" dirty="0" smtClean="0"/>
              <a:t>lk </a:t>
            </a:r>
            <a:r>
              <a:rPr lang="en-US" dirty="0" err="1" smtClean="0"/>
              <a:t>temaslar</a:t>
            </a:r>
            <a:r>
              <a:rPr lang="en-US" dirty="0" smtClean="0"/>
              <a:t>, 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Görüşmeleri</a:t>
            </a:r>
            <a:r>
              <a:rPr lang="en-US" dirty="0" smtClean="0"/>
              <a:t> </a:t>
            </a:r>
            <a:r>
              <a:rPr lang="en-US" dirty="0" err="1" smtClean="0"/>
              <a:t>yavaşlatan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r>
              <a:rPr lang="en-US" dirty="0" smtClean="0"/>
              <a:t>,</a:t>
            </a:r>
          </a:p>
          <a:p>
            <a:pPr marL="82296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AET’nin</a:t>
            </a:r>
            <a:r>
              <a:rPr lang="en-US" dirty="0" smtClean="0"/>
              <a:t> </a:t>
            </a:r>
            <a:r>
              <a:rPr lang="en-US" dirty="0" err="1" smtClean="0"/>
              <a:t>hız</a:t>
            </a:r>
            <a:r>
              <a:rPr lang="en-US" dirty="0" smtClean="0"/>
              <a:t> </a:t>
            </a:r>
            <a:r>
              <a:rPr lang="en-US" dirty="0" err="1" smtClean="0"/>
              <a:t>kesmesi</a:t>
            </a:r>
            <a:r>
              <a:rPr lang="en-US" dirty="0" smtClean="0"/>
              <a:t>,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9761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AET’yle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(1960-1980)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/>
              <a:t>AET-</a:t>
            </a:r>
            <a:r>
              <a:rPr lang="en-US" dirty="0" err="1"/>
              <a:t>Yunanistan</a:t>
            </a:r>
            <a:r>
              <a:rPr lang="en-US" dirty="0"/>
              <a:t> </a:t>
            </a:r>
            <a:r>
              <a:rPr lang="en-US" dirty="0" err="1"/>
              <a:t>ilişkilerinin</a:t>
            </a:r>
            <a:r>
              <a:rPr lang="en-US" dirty="0"/>
              <a:t> </a:t>
            </a:r>
            <a:r>
              <a:rPr lang="en-US" dirty="0" err="1"/>
              <a:t>Ankara’da</a:t>
            </a:r>
            <a:r>
              <a:rPr lang="en-US" dirty="0"/>
              <a:t> </a:t>
            </a:r>
            <a:r>
              <a:rPr lang="en-US" dirty="0" err="1"/>
              <a:t>doğurduğu</a:t>
            </a:r>
            <a:r>
              <a:rPr lang="en-US" dirty="0"/>
              <a:t> </a:t>
            </a:r>
            <a:r>
              <a:rPr lang="en-US" dirty="0" err="1"/>
              <a:t>rahatsızlık</a:t>
            </a:r>
            <a:r>
              <a:rPr lang="en-US" dirty="0"/>
              <a:t>, </a:t>
            </a:r>
          </a:p>
          <a:p>
            <a:pPr marL="82296" indent="0">
              <a:buNone/>
            </a:pPr>
            <a:r>
              <a:rPr lang="en-US" dirty="0"/>
              <a:t>27 </a:t>
            </a:r>
            <a:r>
              <a:rPr lang="en-US" dirty="0" err="1"/>
              <a:t>Mayıs’ın</a:t>
            </a:r>
            <a:r>
              <a:rPr lang="en-US" dirty="0"/>
              <a:t> </a:t>
            </a:r>
            <a:r>
              <a:rPr lang="en-US" dirty="0" err="1"/>
              <a:t>ilişkilere</a:t>
            </a:r>
            <a:r>
              <a:rPr lang="en-US" dirty="0"/>
              <a:t> </a:t>
            </a:r>
            <a:r>
              <a:rPr lang="en-US" dirty="0" err="1"/>
              <a:t>etkisi</a:t>
            </a:r>
            <a:r>
              <a:rPr lang="en-US" dirty="0"/>
              <a:t>, 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tezi</a:t>
            </a:r>
            <a:r>
              <a:rPr lang="en-US" dirty="0"/>
              <a:t>, 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Çift</a:t>
            </a:r>
            <a:r>
              <a:rPr lang="en-US" dirty="0" smtClean="0"/>
              <a:t> </a:t>
            </a:r>
            <a:r>
              <a:rPr lang="en-US" dirty="0" err="1"/>
              <a:t>seçenekli</a:t>
            </a:r>
            <a:r>
              <a:rPr lang="en-US" dirty="0"/>
              <a:t> </a:t>
            </a:r>
            <a:r>
              <a:rPr lang="en-US" dirty="0" err="1"/>
              <a:t>komisyon</a:t>
            </a:r>
            <a:r>
              <a:rPr lang="en-US" dirty="0"/>
              <a:t> </a:t>
            </a:r>
            <a:r>
              <a:rPr lang="en-US" dirty="0" err="1"/>
              <a:t>raporları</a:t>
            </a:r>
            <a:r>
              <a:rPr lang="en-US" dirty="0"/>
              <a:t>, 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/>
              <a:t>M</a:t>
            </a:r>
            <a:r>
              <a:rPr lang="en-US" dirty="0" err="1" smtClean="0"/>
              <a:t>üzakere</a:t>
            </a:r>
            <a:r>
              <a:rPr lang="en-US" dirty="0" smtClean="0"/>
              <a:t> </a:t>
            </a:r>
            <a:r>
              <a:rPr lang="en-US" dirty="0" err="1"/>
              <a:t>sürecini</a:t>
            </a:r>
            <a:r>
              <a:rPr lang="en-US" dirty="0"/>
              <a:t> </a:t>
            </a:r>
            <a:r>
              <a:rPr lang="en-US" dirty="0" err="1"/>
              <a:t>etkileyen</a:t>
            </a:r>
            <a:r>
              <a:rPr lang="en-US" dirty="0"/>
              <a:t> </a:t>
            </a:r>
            <a:r>
              <a:rPr lang="en-US" dirty="0" err="1"/>
              <a:t>olumlu-olumsuz</a:t>
            </a:r>
            <a:r>
              <a:rPr lang="en-US" dirty="0"/>
              <a:t> </a:t>
            </a:r>
            <a:r>
              <a:rPr lang="en-US" dirty="0" err="1"/>
              <a:t>etkenler</a:t>
            </a:r>
            <a:r>
              <a:rPr lang="en-US" dirty="0"/>
              <a:t>, 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/>
              <a:t>S</a:t>
            </a:r>
            <a:r>
              <a:rPr lang="en-US" dirty="0" err="1" smtClean="0"/>
              <a:t>onuca</a:t>
            </a:r>
            <a:r>
              <a:rPr lang="en-US" dirty="0" smtClean="0"/>
              <a:t> </a:t>
            </a:r>
            <a:r>
              <a:rPr lang="en-US" dirty="0" err="1"/>
              <a:t>doğru</a:t>
            </a:r>
            <a:r>
              <a:rPr lang="en-US" dirty="0"/>
              <a:t>.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686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AET’yle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(1960-1980)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-Ankara </a:t>
            </a:r>
            <a:r>
              <a:rPr lang="en-US" dirty="0" err="1" smtClean="0"/>
              <a:t>Antlaşması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Ana </a:t>
            </a:r>
            <a:r>
              <a:rPr lang="en-US" dirty="0" err="1" smtClean="0"/>
              <a:t>metin</a:t>
            </a:r>
            <a:r>
              <a:rPr lang="en-US" dirty="0" smtClean="0"/>
              <a:t>, </a:t>
            </a:r>
            <a:r>
              <a:rPr lang="en-US" dirty="0" err="1" smtClean="0"/>
              <a:t>geçici</a:t>
            </a:r>
            <a:r>
              <a:rPr lang="en-US" dirty="0" smtClean="0"/>
              <a:t> </a:t>
            </a:r>
            <a:r>
              <a:rPr lang="en-US" dirty="0" err="1" smtClean="0"/>
              <a:t>protokol</a:t>
            </a:r>
            <a:r>
              <a:rPr lang="en-US" dirty="0" smtClean="0"/>
              <a:t>, </a:t>
            </a:r>
            <a:r>
              <a:rPr lang="en-US" dirty="0" err="1" smtClean="0"/>
              <a:t>antlaşma</a:t>
            </a:r>
            <a:r>
              <a:rPr lang="en-US" dirty="0" smtClean="0"/>
              <a:t> </a:t>
            </a:r>
            <a:r>
              <a:rPr lang="en-US" dirty="0" err="1" smtClean="0"/>
              <a:t>çerçevesinde</a:t>
            </a:r>
            <a:r>
              <a:rPr lang="en-US" dirty="0" smtClean="0"/>
              <a:t> </a:t>
            </a:r>
            <a:r>
              <a:rPr lang="en-US" dirty="0" err="1" smtClean="0"/>
              <a:t>yaratılan</a:t>
            </a:r>
            <a:r>
              <a:rPr lang="en-US" dirty="0" smtClean="0"/>
              <a:t> </a:t>
            </a:r>
            <a:r>
              <a:rPr lang="en-US" dirty="0" err="1" smtClean="0"/>
              <a:t>kurumlar</a:t>
            </a:r>
            <a:r>
              <a:rPr lang="en-US" dirty="0" smtClean="0"/>
              <a:t>: </a:t>
            </a:r>
            <a:r>
              <a:rPr lang="en-US" dirty="0" err="1" smtClean="0"/>
              <a:t>Ortaklık</a:t>
            </a:r>
            <a:r>
              <a:rPr lang="en-US" dirty="0" smtClean="0"/>
              <a:t> </a:t>
            </a:r>
            <a:r>
              <a:rPr lang="en-US" dirty="0" err="1" smtClean="0"/>
              <a:t>Konseyi</a:t>
            </a:r>
            <a:r>
              <a:rPr lang="en-US" dirty="0" smtClean="0"/>
              <a:t>, </a:t>
            </a:r>
            <a:r>
              <a:rPr lang="en-US" dirty="0" err="1" smtClean="0"/>
              <a:t>Ortaklık</a:t>
            </a:r>
            <a:r>
              <a:rPr lang="en-US" dirty="0" smtClean="0"/>
              <a:t> </a:t>
            </a:r>
            <a:r>
              <a:rPr lang="en-US" dirty="0" err="1" smtClean="0"/>
              <a:t>Komitesi</a:t>
            </a:r>
            <a:r>
              <a:rPr lang="en-US" dirty="0" smtClean="0"/>
              <a:t>, Karma </a:t>
            </a:r>
            <a:r>
              <a:rPr lang="en-US" dirty="0" err="1" smtClean="0"/>
              <a:t>Parlamento</a:t>
            </a:r>
            <a:r>
              <a:rPr lang="en-US" dirty="0" smtClean="0"/>
              <a:t> </a:t>
            </a:r>
            <a:r>
              <a:rPr lang="en-US" dirty="0" err="1" smtClean="0"/>
              <a:t>Komisyonu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Anlaşmanın</a:t>
            </a:r>
            <a:r>
              <a:rPr lang="en-US" dirty="0" smtClean="0"/>
              <a:t> </a:t>
            </a:r>
            <a:r>
              <a:rPr lang="en-US" dirty="0" err="1" smtClean="0"/>
              <a:t>değerlendirilmesi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8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AET’yle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(1960-1980)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 smtClean="0"/>
              <a:t>Ortaklık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Hazırlık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: </a:t>
            </a:r>
            <a:r>
              <a:rPr lang="en-US" dirty="0" err="1"/>
              <a:t>T</a:t>
            </a:r>
            <a:r>
              <a:rPr lang="en-US" dirty="0" err="1" smtClean="0"/>
              <a:t>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r>
              <a:rPr lang="en-US" dirty="0" smtClean="0"/>
              <a:t> (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ihtiyaçlar</a:t>
            </a:r>
            <a:r>
              <a:rPr lang="en-US" dirty="0" smtClean="0"/>
              <a:t>,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iktidarların</a:t>
            </a:r>
            <a:r>
              <a:rPr lang="en-US" dirty="0" smtClean="0"/>
              <a:t> </a:t>
            </a:r>
            <a:r>
              <a:rPr lang="en-US" dirty="0" err="1" smtClean="0"/>
              <a:t>aceleciliği</a:t>
            </a:r>
            <a:r>
              <a:rPr lang="en-US" dirty="0" smtClean="0"/>
              <a:t>, </a:t>
            </a:r>
            <a:r>
              <a:rPr lang="en-US" dirty="0" err="1" smtClean="0"/>
              <a:t>bürokrasiden</a:t>
            </a:r>
            <a:r>
              <a:rPr lang="en-US" dirty="0" smtClean="0"/>
              <a:t> </a:t>
            </a:r>
            <a:r>
              <a:rPr lang="en-US" dirty="0" err="1" smtClean="0"/>
              <a:t>yükselen</a:t>
            </a:r>
            <a:r>
              <a:rPr lang="en-US" dirty="0" smtClean="0"/>
              <a:t> </a:t>
            </a:r>
            <a:r>
              <a:rPr lang="en-US" dirty="0" err="1" smtClean="0"/>
              <a:t>itirazlar</a:t>
            </a:r>
            <a:r>
              <a:rPr lang="en-US" dirty="0" smtClean="0"/>
              <a:t>).</a:t>
            </a:r>
          </a:p>
          <a:p>
            <a:pPr marL="82296" indent="0">
              <a:buNone/>
            </a:pPr>
            <a:r>
              <a:rPr lang="en-US" dirty="0" err="1" smtClean="0"/>
              <a:t>AET’nin</a:t>
            </a:r>
            <a:r>
              <a:rPr lang="en-US" dirty="0" smtClean="0"/>
              <a:t> </a:t>
            </a:r>
            <a:r>
              <a:rPr lang="en-US" dirty="0" err="1" smtClean="0"/>
              <a:t>geciktirme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r>
              <a:rPr lang="en-US" dirty="0" smtClean="0"/>
              <a:t>: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nedenler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Katma</a:t>
            </a:r>
            <a:r>
              <a:rPr lang="en-US" dirty="0" smtClean="0"/>
              <a:t> </a:t>
            </a:r>
            <a:r>
              <a:rPr lang="en-US" dirty="0" err="1" smtClean="0"/>
              <a:t>protokolün</a:t>
            </a:r>
            <a:r>
              <a:rPr lang="en-US" dirty="0" smtClean="0"/>
              <a:t> </a:t>
            </a:r>
            <a:r>
              <a:rPr lang="en-US" dirty="0" err="1" smtClean="0"/>
              <a:t>imzalanma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974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AET’yle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(1960-1980)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</a:t>
            </a:r>
            <a:r>
              <a:rPr lang="en-US" dirty="0" err="1" smtClean="0"/>
              <a:t>belgeleri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Katma</a:t>
            </a:r>
            <a:r>
              <a:rPr lang="en-US" dirty="0" smtClean="0"/>
              <a:t> </a:t>
            </a:r>
            <a:r>
              <a:rPr lang="en-US" dirty="0" err="1" smtClean="0"/>
              <a:t>Protokol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Mali </a:t>
            </a:r>
            <a:r>
              <a:rPr lang="en-US" dirty="0" err="1" smtClean="0"/>
              <a:t>Protokol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döneminin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sorunları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ilişkilerin</a:t>
            </a:r>
            <a:r>
              <a:rPr lang="en-US" dirty="0" smtClean="0"/>
              <a:t> </a:t>
            </a:r>
            <a:r>
              <a:rPr lang="en-US" dirty="0" err="1" smtClean="0"/>
              <a:t>dondurulması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406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AET’yle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(1960-1980)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82296" indent="0">
              <a:buNone/>
            </a:pPr>
            <a:endParaRPr lang="en-US" smtClean="0"/>
          </a:p>
          <a:p>
            <a:pPr marL="82296" indent="0">
              <a:buNone/>
            </a:pPr>
            <a:r>
              <a:rPr lang="en-US" smtClean="0"/>
              <a:t>-</a:t>
            </a:r>
            <a:r>
              <a:rPr lang="en-US" dirty="0" err="1" smtClean="0"/>
              <a:t>Gerginleşen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1976 </a:t>
            </a:r>
            <a:r>
              <a:rPr lang="en-US" dirty="0" err="1" smtClean="0"/>
              <a:t>bunalımı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ilişkileri</a:t>
            </a:r>
            <a:r>
              <a:rPr lang="en-US" dirty="0" smtClean="0"/>
              <a:t> </a:t>
            </a:r>
            <a:r>
              <a:rPr lang="en-US" dirty="0" err="1" smtClean="0"/>
              <a:t>dondurması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Başvuruya</a:t>
            </a:r>
            <a:r>
              <a:rPr lang="en-US" dirty="0" smtClean="0"/>
              <a:t> </a:t>
            </a:r>
            <a:r>
              <a:rPr lang="en-US" dirty="0" err="1" smtClean="0"/>
              <a:t>dönüşmeyen</a:t>
            </a:r>
            <a:r>
              <a:rPr lang="en-US" dirty="0" smtClean="0"/>
              <a:t> tam </a:t>
            </a:r>
            <a:r>
              <a:rPr lang="en-US" dirty="0" err="1" smtClean="0"/>
              <a:t>üyelik</a:t>
            </a:r>
            <a:r>
              <a:rPr lang="en-US" dirty="0" smtClean="0"/>
              <a:t> </a:t>
            </a:r>
            <a:r>
              <a:rPr lang="en-US" dirty="0" err="1" smtClean="0"/>
              <a:t>niyeti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5807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256</TotalTime>
  <Words>261</Words>
  <Application>Microsoft Macintosh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TÜRK DIŞ POLİTİKASI II (Bahar 2019-2020)</vt:lpstr>
      <vt:lpstr>AET’yle İlişkiler (1960-1980)</vt:lpstr>
      <vt:lpstr>AET’yle İlişkiler (1960-1980)</vt:lpstr>
      <vt:lpstr>AET’yle İlişkiler (1960-1980)</vt:lpstr>
      <vt:lpstr>AET’yle İlişkiler (1960-1980)</vt:lpstr>
      <vt:lpstr>AET’yle İlişkiler (1960-1980)</vt:lpstr>
      <vt:lpstr>AET’yle İlişkiler (1960-1980)</vt:lpstr>
      <vt:lpstr>AET’yle İlişkiler (1960-1980)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31</cp:revision>
  <dcterms:created xsi:type="dcterms:W3CDTF">2019-01-06T14:47:31Z</dcterms:created>
  <dcterms:modified xsi:type="dcterms:W3CDTF">2019-09-22T09:06:47Z</dcterms:modified>
</cp:coreProperties>
</file>