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83" r:id="rId3"/>
    <p:sldId id="282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3" autoAdjust="0"/>
    <p:restoredTop sz="94660"/>
  </p:normalViewPr>
  <p:slideViewPr>
    <p:cSldViewPr>
      <p:cViewPr varScale="1">
        <p:scale>
          <a:sx n="52" d="100"/>
          <a:sy n="52" d="100"/>
        </p:scale>
        <p:origin x="60" y="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8549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6199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8804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6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088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5830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8694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080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7134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400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755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COM258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7</a:t>
            </a:r>
            <a:r>
              <a:rPr lang="tr-TR" dirty="0" smtClean="0"/>
              <a:t>: Entity-Relationship Model</a:t>
            </a:r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Fundamentals of Database Systems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Elmasri-Navathe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17838"/>
            <a:ext cx="7634344" cy="82996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</a:t>
            </a:r>
            <a:r>
              <a:rPr lang="tr-TR" sz="2400" b="1" dirty="0"/>
              <a:t>Types, Relationship</a:t>
            </a:r>
            <a:r>
              <a:rPr lang="tr-TR" sz="2400" b="1" dirty="0" smtClean="0"/>
              <a:t> </a:t>
            </a:r>
            <a:r>
              <a:rPr lang="tr-TR" sz="2400" b="1" dirty="0"/>
              <a:t>Sets, </a:t>
            </a:r>
            <a:r>
              <a:rPr lang="tr-TR" sz="2400" b="1" dirty="0" smtClean="0"/>
              <a:t>Roles and Structural Constraints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6022"/>
            <a:ext cx="7848600" cy="4848578"/>
          </a:xfrm>
        </p:spPr>
        <p:txBody>
          <a:bodyPr>
            <a:normAutofit/>
          </a:bodyPr>
          <a:lstStyle/>
          <a:p>
            <a:r>
              <a:rPr lang="tr-TR" b="1" dirty="0" smtClean="0"/>
              <a:t>Constraints on Binary Relationship Types</a:t>
            </a:r>
          </a:p>
          <a:p>
            <a:pPr lvl="1"/>
            <a:r>
              <a:rPr lang="tr-TR" b="1" dirty="0" smtClean="0"/>
              <a:t>Cardinality ratio</a:t>
            </a:r>
          </a:p>
          <a:p>
            <a:pPr lvl="2"/>
            <a:r>
              <a:rPr lang="tr-TR" b="1" dirty="0" smtClean="0"/>
              <a:t>Specifies maximum number of relationship instances that entity can participate in</a:t>
            </a:r>
          </a:p>
          <a:p>
            <a:pPr lvl="1"/>
            <a:r>
              <a:rPr lang="tr-TR" b="1" dirty="0" smtClean="0"/>
              <a:t>Participation constraint</a:t>
            </a:r>
          </a:p>
          <a:p>
            <a:pPr lvl="2"/>
            <a:r>
              <a:rPr lang="tr-TR" b="1" dirty="0" smtClean="0"/>
              <a:t>Total</a:t>
            </a:r>
          </a:p>
          <a:p>
            <a:pPr lvl="2"/>
            <a:r>
              <a:rPr lang="tr-TR" b="1" dirty="0" smtClean="0"/>
              <a:t>Partial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67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17838"/>
            <a:ext cx="7634344" cy="82996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</a:t>
            </a:r>
            <a:r>
              <a:rPr lang="tr-TR" sz="2400" b="1" dirty="0"/>
              <a:t>Types, Relationship</a:t>
            </a:r>
            <a:r>
              <a:rPr lang="tr-TR" sz="2400" b="1" dirty="0" smtClean="0"/>
              <a:t> </a:t>
            </a:r>
            <a:r>
              <a:rPr lang="tr-TR" sz="2400" b="1" dirty="0"/>
              <a:t>Sets, </a:t>
            </a:r>
            <a:r>
              <a:rPr lang="tr-TR" sz="2400" b="1" dirty="0" smtClean="0"/>
              <a:t>Roles and Structural Constraints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6022"/>
            <a:ext cx="7848600" cy="4848578"/>
          </a:xfrm>
        </p:spPr>
        <p:txBody>
          <a:bodyPr>
            <a:normAutofit/>
          </a:bodyPr>
          <a:lstStyle/>
          <a:p>
            <a:r>
              <a:rPr lang="tr-TR" b="1" dirty="0" smtClean="0"/>
              <a:t>Attributes of Relationship Types</a:t>
            </a:r>
          </a:p>
          <a:p>
            <a:pPr lvl="1"/>
            <a:r>
              <a:rPr lang="tr-TR" b="1" dirty="0" smtClean="0"/>
              <a:t>Attributes of 1:1 relationship type can be migrated to one entity type</a:t>
            </a:r>
          </a:p>
          <a:p>
            <a:pPr lvl="1"/>
            <a:r>
              <a:rPr lang="tr-TR" b="1" dirty="0" smtClean="0"/>
              <a:t>Relationship attribute can be migrated only to entity type on N-side for a 1:N relationship type</a:t>
            </a:r>
          </a:p>
          <a:p>
            <a:pPr lvl="1"/>
            <a:r>
              <a:rPr lang="tr-TR" b="1" dirty="0" smtClean="0"/>
              <a:t>Attributes must be specified as relationship attributes for M:N relationship types</a:t>
            </a:r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0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04800"/>
            <a:ext cx="7634344" cy="82996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Weak Entity Types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5071"/>
            <a:ext cx="7848600" cy="5109529"/>
          </a:xfrm>
        </p:spPr>
        <p:txBody>
          <a:bodyPr>
            <a:normAutofit/>
          </a:bodyPr>
          <a:lstStyle/>
          <a:p>
            <a:r>
              <a:rPr lang="tr-TR" b="1" dirty="0" smtClean="0"/>
              <a:t>They do not have key attributes of their own.</a:t>
            </a:r>
          </a:p>
          <a:p>
            <a:r>
              <a:rPr lang="tr-TR" b="1" dirty="0" smtClean="0"/>
              <a:t>Identified by being related to specific entities from another entity type.</a:t>
            </a:r>
          </a:p>
          <a:p>
            <a:r>
              <a:rPr lang="tr-TR" b="1" dirty="0" smtClean="0"/>
              <a:t>Identifying relationship are placed between a weak entity type and </a:t>
            </a:r>
            <a:r>
              <a:rPr lang="tr-TR" b="1" smtClean="0"/>
              <a:t>its owner.</a:t>
            </a:r>
            <a:endParaRPr lang="tr-TR" b="1" dirty="0" smtClean="0"/>
          </a:p>
          <a:p>
            <a:r>
              <a:rPr lang="tr-TR" b="1" dirty="0" smtClean="0"/>
              <a:t>It always has a total participation.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50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 </a:t>
            </a:r>
            <a:r>
              <a:rPr lang="tr-TR" sz="2400" b="1" dirty="0" smtClean="0"/>
              <a:t>Outline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Using High-Level Conceptual Data Models for Database Design</a:t>
            </a:r>
          </a:p>
          <a:p>
            <a:r>
              <a:rPr lang="tr-TR" b="1" dirty="0" smtClean="0"/>
              <a:t>A Sample Database Application</a:t>
            </a:r>
          </a:p>
          <a:p>
            <a:r>
              <a:rPr lang="tr-TR" b="1" dirty="0" smtClean="0"/>
              <a:t>Entity Types</a:t>
            </a:r>
            <a:r>
              <a:rPr lang="tr-TR" b="1" dirty="0" smtClean="0"/>
              <a:t>, Entity Sets, Attributes, and Keys</a:t>
            </a:r>
          </a:p>
          <a:p>
            <a:r>
              <a:rPr lang="tr-TR" b="1" dirty="0" smtClean="0"/>
              <a:t>Relationship Types, Relationship Sets, Roles and Structural Constraints</a:t>
            </a:r>
          </a:p>
          <a:p>
            <a:r>
              <a:rPr lang="tr-TR" b="1" dirty="0" smtClean="0"/>
              <a:t>Weak Entity Types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17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85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</a:t>
            </a:r>
            <a:r>
              <a:rPr lang="tr-TR" sz="2400" b="1" dirty="0"/>
              <a:t>High-Level Conceptual Data Models for Database </a:t>
            </a:r>
            <a:r>
              <a:rPr lang="tr-TR" sz="2400" b="1" dirty="0" smtClean="0"/>
              <a:t>Design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Entity-Relationship (ER) model</a:t>
            </a:r>
          </a:p>
          <a:p>
            <a:pPr lvl="1"/>
            <a:r>
              <a:rPr lang="tr-TR" b="1" dirty="0" smtClean="0"/>
              <a:t>Very popular high level conceptual data model</a:t>
            </a:r>
          </a:p>
          <a:p>
            <a:pPr lvl="1"/>
            <a:r>
              <a:rPr lang="tr-TR" b="1" dirty="0" smtClean="0"/>
              <a:t>ER diagrams are used to implement ER model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9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85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</a:t>
            </a:r>
            <a:r>
              <a:rPr lang="tr-TR" sz="2400" b="1" dirty="0"/>
              <a:t>High-Level Conceptual Data Models for Database </a:t>
            </a:r>
            <a:r>
              <a:rPr lang="tr-TR" sz="2400" b="1" dirty="0" smtClean="0"/>
              <a:t>Design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Requirements collection and analysis</a:t>
            </a:r>
          </a:p>
          <a:p>
            <a:pPr lvl="1"/>
            <a:r>
              <a:rPr lang="tr-TR" b="1" dirty="0" smtClean="0"/>
              <a:t>Database designers interview database users to understand data requirements</a:t>
            </a:r>
          </a:p>
          <a:p>
            <a:pPr lvl="1"/>
            <a:r>
              <a:rPr lang="tr-TR" b="1" dirty="0" smtClean="0"/>
              <a:t>Result: Data requirements</a:t>
            </a:r>
          </a:p>
          <a:p>
            <a:pPr lvl="1"/>
            <a:r>
              <a:rPr lang="tr-TR" b="1" dirty="0" smtClean="0"/>
              <a:t>Functional requirements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1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85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</a:t>
            </a:r>
            <a:r>
              <a:rPr lang="tr-TR" sz="2400" b="1" dirty="0"/>
              <a:t>High-Level Conceptual Data Models for Database </a:t>
            </a:r>
            <a:r>
              <a:rPr lang="tr-TR" sz="2400" b="1" dirty="0" smtClean="0"/>
              <a:t>Design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Conceptual schema</a:t>
            </a:r>
          </a:p>
          <a:p>
            <a:pPr lvl="1"/>
            <a:r>
              <a:rPr lang="tr-TR" b="1" dirty="0" smtClean="0"/>
              <a:t>Description of data requirements</a:t>
            </a:r>
          </a:p>
          <a:p>
            <a:pPr lvl="1"/>
            <a:r>
              <a:rPr lang="tr-TR" b="1" dirty="0" smtClean="0"/>
              <a:t>Includes detailed descriptions of the entity types, relationships and constraints</a:t>
            </a:r>
          </a:p>
          <a:p>
            <a:r>
              <a:rPr lang="tr-TR" b="1" dirty="0" smtClean="0"/>
              <a:t>Logical design or data model mapping</a:t>
            </a:r>
          </a:p>
          <a:p>
            <a:pPr lvl="1"/>
            <a:r>
              <a:rPr lang="tr-TR" b="1" dirty="0" smtClean="0"/>
              <a:t>A database schema is produced</a:t>
            </a:r>
          </a:p>
          <a:p>
            <a:r>
              <a:rPr lang="tr-TR" b="1" dirty="0" smtClean="0"/>
              <a:t>Physical design phase</a:t>
            </a:r>
          </a:p>
          <a:p>
            <a:pPr lvl="1"/>
            <a:r>
              <a:rPr lang="tr-TR" b="1" dirty="0" smtClean="0"/>
              <a:t>Internal storage structures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91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858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</a:t>
            </a:r>
            <a:r>
              <a:rPr lang="tr-TR" sz="2400" b="1" dirty="0"/>
              <a:t>High-Level Conceptual Data Models for Database </a:t>
            </a:r>
            <a:r>
              <a:rPr lang="tr-TR" sz="2400" b="1" dirty="0" smtClean="0"/>
              <a:t>Design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 Sample Database Application</a:t>
            </a:r>
          </a:p>
          <a:p>
            <a:r>
              <a:rPr lang="tr-TR" b="1" dirty="0" smtClean="0"/>
              <a:t>COMPANY</a:t>
            </a:r>
          </a:p>
          <a:p>
            <a:pPr lvl="1"/>
            <a:r>
              <a:rPr lang="tr-TR" b="1" dirty="0" smtClean="0"/>
              <a:t>Employees, departments and projects</a:t>
            </a:r>
          </a:p>
          <a:p>
            <a:pPr lvl="1"/>
            <a:r>
              <a:rPr lang="tr-TR" b="1" dirty="0" smtClean="0"/>
              <a:t>Company has a number of departments</a:t>
            </a:r>
          </a:p>
          <a:p>
            <a:pPr lvl="1"/>
            <a:r>
              <a:rPr lang="tr-TR" b="1" dirty="0" smtClean="0"/>
              <a:t>Departments controls a number of projects</a:t>
            </a:r>
          </a:p>
          <a:p>
            <a:pPr lvl="1"/>
            <a:r>
              <a:rPr lang="tr-TR" b="1" dirty="0" smtClean="0"/>
              <a:t>The dependents of each employee are also kept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87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09600"/>
            <a:ext cx="7634344" cy="8382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Using </a:t>
            </a:r>
            <a:r>
              <a:rPr lang="tr-TR" sz="2400" b="1" dirty="0"/>
              <a:t>High-Level Conceptual Data Models for Database </a:t>
            </a:r>
            <a:r>
              <a:rPr lang="tr-TR" sz="2400" b="1" dirty="0" smtClean="0"/>
              <a:t>Design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012" y="1467784"/>
            <a:ext cx="4628168" cy="4780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647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762000"/>
            <a:ext cx="7634344" cy="533400"/>
          </a:xfrm>
        </p:spPr>
        <p:txBody>
          <a:bodyPr>
            <a:normAutofit/>
          </a:bodyPr>
          <a:lstStyle/>
          <a:p>
            <a:r>
              <a:rPr lang="tr-TR" sz="2400" b="1" dirty="0"/>
              <a:t>Entity Types, Entity Sets, Attributes, and 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15384"/>
            <a:ext cx="7848600" cy="5009216"/>
          </a:xfrm>
        </p:spPr>
        <p:txBody>
          <a:bodyPr>
            <a:normAutofit/>
          </a:bodyPr>
          <a:lstStyle/>
          <a:p>
            <a:r>
              <a:rPr lang="tr-TR" b="1" dirty="0" smtClean="0"/>
              <a:t>ER model describes data using Entities, Relationships and Attributes</a:t>
            </a:r>
          </a:p>
          <a:p>
            <a:r>
              <a:rPr lang="tr-TR" b="1" dirty="0" smtClean="0"/>
              <a:t>Entity is thing in real word with independent existence</a:t>
            </a:r>
          </a:p>
          <a:p>
            <a:r>
              <a:rPr lang="tr-TR" b="1" dirty="0" smtClean="0"/>
              <a:t>Attributes</a:t>
            </a:r>
          </a:p>
          <a:p>
            <a:pPr lvl="1"/>
            <a:r>
              <a:rPr lang="tr-TR" b="1" dirty="0" smtClean="0"/>
              <a:t>Composite / simple attributes</a:t>
            </a:r>
          </a:p>
          <a:p>
            <a:pPr lvl="1"/>
            <a:r>
              <a:rPr lang="tr-TR" b="1" dirty="0" smtClean="0"/>
              <a:t>Single-valued / multivalued</a:t>
            </a:r>
          </a:p>
          <a:p>
            <a:pPr lvl="1"/>
            <a:r>
              <a:rPr lang="tr-TR" b="1" dirty="0" smtClean="0"/>
              <a:t>Stored / derived</a:t>
            </a:r>
          </a:p>
          <a:p>
            <a:pPr lvl="1"/>
            <a:r>
              <a:rPr lang="tr-TR" b="1" dirty="0" smtClean="0"/>
              <a:t>NULL values</a:t>
            </a:r>
          </a:p>
          <a:p>
            <a:pPr lvl="1"/>
            <a:r>
              <a:rPr lang="tr-TR" b="1" dirty="0" smtClean="0"/>
              <a:t>Complex attributes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55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256" y="617838"/>
            <a:ext cx="7634344" cy="829962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Relationship </a:t>
            </a:r>
            <a:r>
              <a:rPr lang="tr-TR" sz="2400" b="1" dirty="0"/>
              <a:t>Types, Relationship</a:t>
            </a:r>
            <a:r>
              <a:rPr lang="tr-TR" sz="2400" b="1" dirty="0" smtClean="0"/>
              <a:t> </a:t>
            </a:r>
            <a:r>
              <a:rPr lang="tr-TR" sz="2400" b="1" dirty="0"/>
              <a:t>Sets, </a:t>
            </a:r>
            <a:r>
              <a:rPr lang="tr-TR" sz="2400" b="1" dirty="0" smtClean="0"/>
              <a:t>Roles and Structural Constraints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6022"/>
            <a:ext cx="7848600" cy="4848578"/>
          </a:xfrm>
        </p:spPr>
        <p:txBody>
          <a:bodyPr>
            <a:normAutofit/>
          </a:bodyPr>
          <a:lstStyle/>
          <a:p>
            <a:r>
              <a:rPr lang="tr-TR" b="1" dirty="0" smtClean="0"/>
              <a:t>Relationship</a:t>
            </a:r>
          </a:p>
          <a:p>
            <a:pPr lvl="1"/>
            <a:r>
              <a:rPr lang="tr-TR" b="1" dirty="0" smtClean="0"/>
              <a:t>When an attribute of one entity type refers to another entity type</a:t>
            </a:r>
          </a:p>
          <a:p>
            <a:pPr lvl="1"/>
            <a:r>
              <a:rPr lang="tr-TR" b="1" dirty="0" smtClean="0"/>
              <a:t>References are represented as relationships not attributes.</a:t>
            </a:r>
          </a:p>
          <a:p>
            <a:r>
              <a:rPr lang="tr-TR" b="1" dirty="0" smtClean="0"/>
              <a:t>Relationship degree is the number of participating entity types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14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11433</TotalTime>
  <Words>428</Words>
  <Application>Microsoft Office PowerPoint</Application>
  <PresentationFormat>On-screen Show (4:3)</PresentationFormat>
  <Paragraphs>89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Century Gothic</vt:lpstr>
      <vt:lpstr>Wingdings 2</vt:lpstr>
      <vt:lpstr>Austin</vt:lpstr>
      <vt:lpstr>COM258</vt:lpstr>
      <vt:lpstr> Outline</vt:lpstr>
      <vt:lpstr>Using High-Level Conceptual Data Models for Database Design</vt:lpstr>
      <vt:lpstr>Using High-Level Conceptual Data Models for Database Design</vt:lpstr>
      <vt:lpstr>Using High-Level Conceptual Data Models for Database Design</vt:lpstr>
      <vt:lpstr>Using High-Level Conceptual Data Models for Database Design</vt:lpstr>
      <vt:lpstr>Using High-Level Conceptual Data Models for Database Design</vt:lpstr>
      <vt:lpstr>Entity Types, Entity Sets, Attributes, and Keys</vt:lpstr>
      <vt:lpstr>Relationship Types, Relationship Sets, Roles and Structural Constraints</vt:lpstr>
      <vt:lpstr>Relationship Types, Relationship Sets, Roles and Structural Constraints</vt:lpstr>
      <vt:lpstr>Relationship Types, Relationship Sets, Roles and Structural Constraints</vt:lpstr>
      <vt:lpstr>Weak Entity Types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530</cp:revision>
  <dcterms:created xsi:type="dcterms:W3CDTF">2006-08-16T00:00:00Z</dcterms:created>
  <dcterms:modified xsi:type="dcterms:W3CDTF">2019-12-02T20:03:39Z</dcterms:modified>
</cp:coreProperties>
</file>