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2673729" y="1190201"/>
            <a:ext cx="5350597" cy="3690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spc="-30" dirty="0">
                <a:solidFill>
                  <a:srgbClr val="552112"/>
                </a:solidFill>
                <a:latin typeface="Arial"/>
                <a:ea typeface="Arial"/>
              </a:rPr>
              <a:t>MUKAVEMET</a:t>
            </a:r>
            <a:r>
              <a:rPr lang="en-US" altLang="zh-CN" sz="4000" b="1" spc="4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4000" b="1" spc="-25" dirty="0">
                <a:solidFill>
                  <a:srgbClr val="552112"/>
                </a:solidFill>
                <a:latin typeface="Arial"/>
                <a:ea typeface="Arial"/>
              </a:rPr>
              <a:t>DERSİ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35"/>
              </a:lnSpc>
            </a:pPr>
            <a:endParaRPr lang="en-US" dirty="0" smtClean="0"/>
          </a:p>
          <a:p>
            <a:pPr marL="0" indent="828421">
              <a:lnSpc>
                <a:spcPct val="100000"/>
              </a:lnSpc>
            </a:pPr>
            <a:r>
              <a:rPr lang="en-US" altLang="zh-CN" sz="3600" b="1" spc="-20" dirty="0">
                <a:solidFill>
                  <a:srgbClr val="BF0000"/>
                </a:solidFill>
                <a:latin typeface="Arial"/>
                <a:ea typeface="Arial"/>
              </a:rPr>
              <a:t>(Kesit</a:t>
            </a:r>
            <a:r>
              <a:rPr lang="en-US" altLang="zh-CN" sz="36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600" b="1" spc="-15" dirty="0">
                <a:solidFill>
                  <a:srgbClr val="BF0000"/>
                </a:solidFill>
                <a:latin typeface="Arial"/>
                <a:ea typeface="Arial"/>
              </a:rPr>
              <a:t>Tesirleri)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60"/>
              </a:lnSpc>
            </a:pPr>
            <a:endParaRPr lang="en-US" dirty="0" smtClean="0"/>
          </a:p>
          <a:p>
            <a:pPr indent="344042"/>
            <a:r>
              <a:rPr lang="tr-TR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Doç.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cs typeface="Arial"/>
              </a:rPr>
              <a:t> 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Dr.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cs typeface="Arial"/>
              </a:rPr>
              <a:t> </a:t>
            </a:r>
            <a:r>
              <a:rPr lang="tr-TR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Havva Eylem POLAT</a:t>
            </a:r>
            <a:endParaRPr lang="en-US" altLang="zh-CN" sz="2800" b="1" i="1" dirty="0">
              <a:solidFill>
                <a:srgbClr val="26110C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5297" y="573435"/>
            <a:ext cx="2022309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BF0000"/>
                </a:solidFill>
                <a:latin typeface="Arial"/>
                <a:ea typeface="Arial"/>
              </a:rPr>
              <a:t>Ders</a:t>
            </a:r>
            <a:r>
              <a:rPr lang="en-US" altLang="zh-CN" sz="3200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BF0000"/>
                </a:solidFill>
                <a:latin typeface="Arial"/>
                <a:ea typeface="Arial"/>
              </a:rPr>
              <a:t>Planı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97253" y="1118362"/>
          <a:ext cx="7298308" cy="5054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9058"/>
                <a:gridCol w="6199251"/>
              </a:tblGrid>
              <a:tr h="463550">
                <a:tc>
                  <a:txBody>
                    <a:bodyPr/>
                    <a:lstStyle/>
                    <a:p>
                      <a:pPr>
                        <a:lnSpc>
                          <a:spcPts val="734"/>
                        </a:lnSpc>
                      </a:pPr>
                      <a:endParaRPr lang="en-US" dirty="0" smtClean="0"/>
                    </a:p>
                    <a:p>
                      <a:pPr marL="0" indent="116459">
                        <a:lnSpc>
                          <a:spcPct val="100000"/>
                        </a:lnSpc>
                      </a:pPr>
                      <a:r>
                        <a:rPr lang="en-US" altLang="zh-CN" sz="2000" b="1" spc="-5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HA</a:t>
                      </a:r>
                      <a:r>
                        <a:rPr lang="en-US" altLang="zh-CN" sz="2000" b="1" spc="-4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FTA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34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b="1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KO</a:t>
                      </a:r>
                      <a:r>
                        <a:rPr lang="en-US" altLang="zh-CN" sz="2000" b="1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NU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Giriş,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Mukavemetin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tanımı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ve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genel</a:t>
                      </a:r>
                      <a:r>
                        <a:rPr lang="en-US" altLang="zh-CN" sz="2000" spc="-16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ilkeleri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Mukavemetin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temel</a:t>
                      </a:r>
                      <a:r>
                        <a:rPr lang="en-US" altLang="zh-CN" sz="2000" spc="-11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kavramları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355727">
                        <a:lnSpc>
                          <a:spcPct val="100000"/>
                        </a:lnSpc>
                      </a:pP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Normal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kuvvet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355727">
                        <a:lnSpc>
                          <a:spcPct val="100000"/>
                        </a:lnSpc>
                      </a:pP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Gerilme</a:t>
                      </a: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analizi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Şekil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değiştirme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analizi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Aras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ınavı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284099">
                        <a:lnSpc>
                          <a:spcPct val="100000"/>
                        </a:lnSpc>
                      </a:pP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</a:t>
                      </a: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Kesme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407543">
                        <a:lnSpc>
                          <a:spcPct val="100000"/>
                        </a:lnSpc>
                      </a:pPr>
                      <a:r>
                        <a:rPr lang="en-US" altLang="zh-CN" sz="2000" spc="-1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1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Kirişlerde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kesit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tesirleri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25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213995">
                        <a:lnSpc>
                          <a:spcPct val="100000"/>
                        </a:lnSpc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1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Eğilme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213995">
                        <a:lnSpc>
                          <a:spcPct val="100000"/>
                        </a:lnSpc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14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Burkulma</a:t>
                      </a: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6"/>
          <p:cNvSpPr txBox="1"/>
          <p:nvPr/>
        </p:nvSpPr>
        <p:spPr>
          <a:xfrm>
            <a:off x="1432813" y="584321"/>
            <a:ext cx="7509335" cy="2817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3980">
              <a:lnSpc>
                <a:spcPct val="100000"/>
              </a:lnSpc>
            </a:pPr>
            <a:r>
              <a:rPr lang="en-US" altLang="zh-CN" sz="3600" spc="-10" dirty="0">
                <a:solidFill>
                  <a:srgbClr val="BF0000"/>
                </a:solidFill>
                <a:latin typeface="Arial"/>
                <a:ea typeface="Arial"/>
              </a:rPr>
              <a:t>Yararlanılan</a:t>
            </a:r>
            <a:r>
              <a:rPr lang="en-US" altLang="zh-CN" sz="3600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600" spc="-15" dirty="0">
                <a:solidFill>
                  <a:srgbClr val="BF0000"/>
                </a:solidFill>
                <a:latin typeface="Arial"/>
                <a:ea typeface="Arial"/>
              </a:rPr>
              <a:t>Kaynaklar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54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Girgin,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İ.,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Beyribey,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M.,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1990.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Mukavemet.</a:t>
            </a:r>
            <a:r>
              <a:rPr lang="en-US" altLang="zh-CN" sz="2400" i="1" spc="1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A.Ü.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Ziraat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Fakültesi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Yayınları: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1191,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Ders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Kitabı:</a:t>
            </a:r>
            <a:r>
              <a:rPr lang="en-US" altLang="zh-CN" sz="2400" spc="-19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341,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Ankara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605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15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Omurtag,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M.,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2012.,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Mukavemet</a:t>
            </a:r>
            <a:r>
              <a:rPr lang="en-US" altLang="zh-CN" sz="2400" i="1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I.</a:t>
            </a:r>
            <a:r>
              <a:rPr lang="en-US" altLang="zh-CN" sz="2400" i="1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Birsen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yayınevi,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İstanbul,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472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8"/>
          <p:cNvSpPr txBox="1"/>
          <p:nvPr/>
        </p:nvSpPr>
        <p:spPr>
          <a:xfrm>
            <a:off x="3735959" y="281559"/>
            <a:ext cx="3026097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Kesit</a:t>
            </a:r>
            <a:r>
              <a:rPr lang="en-US" altLang="zh-CN" sz="3600" b="1" spc="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tesirleri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61566" y="957138"/>
            <a:ext cx="7535667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080515" algn="l"/>
                <a:tab pos="2880614" algn="l"/>
                <a:tab pos="4647311" algn="l"/>
                <a:tab pos="5950585" algn="l"/>
              </a:tabLst>
            </a:pPr>
            <a:r>
              <a:rPr lang="en-US" altLang="zh-CN" sz="1900" spc="-405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40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254" dirty="0">
                <a:solidFill>
                  <a:srgbClr val="000000"/>
                </a:solidFill>
                <a:latin typeface="Arial"/>
                <a:ea typeface="Arial"/>
              </a:rPr>
              <a:t>Dış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kuvvetlerin	etkisindeki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taşıyıcı	sistemlerin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45030" y="1323263"/>
            <a:ext cx="725349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elemanlarında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oluşan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iç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kuvvetlerin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incelenmesi,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45030" y="1689024"/>
            <a:ext cx="725258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996694" algn="l"/>
                <a:tab pos="4331842" algn="l"/>
                <a:tab pos="6328537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mukavemet	problemlerinin	çözümünde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birinci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45030" y="2054784"/>
            <a:ext cx="122366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25" dirty="0">
                <a:solidFill>
                  <a:srgbClr val="000000"/>
                </a:solidFill>
                <a:latin typeface="Arial"/>
                <a:ea typeface="Arial"/>
              </a:rPr>
              <a:t>adımdır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61566" y="2496632"/>
            <a:ext cx="7537221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17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İç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kuvvetler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cisimlerin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taşıyıcı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sistem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45030" y="2862884"/>
            <a:ext cx="7224786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elemanlarının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kendi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parçaları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arasındaki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etki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tepkilerdir</a:t>
            </a:r>
            <a:r>
              <a:rPr lang="en-US" altLang="zh-CN" sz="2400" spc="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61566" y="3670493"/>
            <a:ext cx="753596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8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basit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kirişi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göz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önüne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aldığımızda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kirişin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45030" y="4036618"/>
            <a:ext cx="725287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109470" algn="l"/>
                <a:tab pos="3454019" algn="l"/>
                <a:tab pos="4543678" algn="l"/>
                <a:tab pos="6279769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mesnedinde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oluşan	tepki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kuvvetleri	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denge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45030" y="4402378"/>
            <a:ext cx="7223799" cy="14634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denklemleri</a:t>
            </a:r>
            <a:r>
              <a:rPr lang="en-US" altLang="zh-CN" sz="2400" spc="1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spc="1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bulunabilir.</a:t>
            </a:r>
            <a:r>
              <a:rPr lang="en-US" altLang="zh-CN" sz="2400" spc="1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Kirişin</a:t>
            </a:r>
            <a:r>
              <a:rPr lang="en-US" altLang="zh-CN" sz="2400" spc="1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herhangi</a:t>
            </a:r>
            <a:r>
              <a:rPr lang="en-US" altLang="zh-CN" sz="2400" spc="1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1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noktasında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oluşan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iç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kuvvetlerini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bulabilmek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için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noktadan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hayali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düzlemi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iki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parçaya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ayrılması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gerekir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19"/>
          <p:cNvSpPr txBox="1"/>
          <p:nvPr/>
        </p:nvSpPr>
        <p:spPr>
          <a:xfrm>
            <a:off x="1361566" y="101980"/>
            <a:ext cx="7493868" cy="10047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271014">
              <a:lnSpc>
                <a:spcPct val="100000"/>
              </a:lnSpc>
            </a:pP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Kesit</a:t>
            </a:r>
            <a:r>
              <a:rPr lang="en-US" altLang="zh-CN" sz="3600" b="1" spc="-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tesirleri</a:t>
            </a:r>
          </a:p>
          <a:p>
            <a:pPr>
              <a:lnSpc>
                <a:spcPts val="70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17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Kirişin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sol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parçasını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dikkate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alırsak,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parçada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45030" y="1107236"/>
            <a:ext cx="732445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185926" algn="l"/>
                <a:tab pos="2559430" algn="l"/>
              </a:tabLst>
            </a:pP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denge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durumu	yoktur.</a:t>
            </a:r>
            <a:r>
              <a:rPr lang="en-US" altLang="zh-CN" sz="2400" spc="19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2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parçanın</a:t>
            </a:r>
            <a:r>
              <a:rPr lang="en-US" altLang="zh-CN" sz="2400" spc="2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dengeye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61566" y="1472996"/>
            <a:ext cx="7578313" cy="41918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3463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gelebilmesi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için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ara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kesitte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yatay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düşey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dik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bileşenleri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bileşke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çifti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momentinin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göz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önüne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alınması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gerekir.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Bunlar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iç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kuvvetlerdir.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35"/>
              </a:lnSpc>
            </a:pPr>
            <a:endParaRPr lang="en-US" dirty="0" smtClean="0"/>
          </a:p>
          <a:p>
            <a:pPr marL="0" indent="5800598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Calibri"/>
                <a:ea typeface="Calibri"/>
              </a:rPr>
              <a:t>M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0"/>
              </a:lnSpc>
            </a:pPr>
            <a:endParaRPr lang="en-US" dirty="0" smtClean="0"/>
          </a:p>
          <a:p>
            <a:pPr marL="0" indent="6063614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Calibri"/>
                <a:ea typeface="Calibri"/>
              </a:rPr>
              <a:t>N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14"/>
              </a:lnSpc>
            </a:pPr>
            <a:endParaRPr lang="en-US" dirty="0" smtClean="0"/>
          </a:p>
          <a:p>
            <a:pPr marL="0" indent="5757037">
              <a:lnSpc>
                <a:spcPct val="100000"/>
              </a:lnSpc>
            </a:pPr>
            <a:r>
              <a:rPr lang="en-US" altLang="zh-CN" sz="1200" spc="-10" dirty="0">
                <a:solidFill>
                  <a:srgbClr val="000000"/>
                </a:solidFill>
                <a:latin typeface="Calibri"/>
                <a:ea typeface="Calibri"/>
              </a:rPr>
              <a:t>τ</a:t>
            </a:r>
          </a:p>
          <a:p>
            <a:pPr marL="0" indent="5497322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İç</a:t>
            </a:r>
            <a:r>
              <a:rPr lang="en-US" altLang="zh-CN" sz="9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spc="-5" dirty="0">
                <a:solidFill>
                  <a:srgbClr val="000000"/>
                </a:solidFill>
                <a:latin typeface="Calibri"/>
                <a:ea typeface="Calibri"/>
              </a:rPr>
              <a:t>kuvvetler</a:t>
            </a:r>
          </a:p>
          <a:p>
            <a:pPr>
              <a:lnSpc>
                <a:spcPts val="690"/>
              </a:lnSpc>
            </a:pPr>
            <a:endParaRPr lang="en-US" dirty="0" smtClean="0"/>
          </a:p>
          <a:p>
            <a:pPr marL="0" indent="2455164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Ayırma</a:t>
            </a:r>
            <a:r>
              <a:rPr lang="en-US" altLang="zh-CN" sz="9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-5" dirty="0">
                <a:solidFill>
                  <a:srgbClr val="000000"/>
                </a:solidFill>
                <a:latin typeface="Arial"/>
                <a:ea typeface="Arial"/>
              </a:rPr>
              <a:t>yüzeyi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3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35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Burada</a:t>
            </a:r>
            <a:r>
              <a:rPr lang="en-US" altLang="zh-CN" sz="2400" spc="1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</a:t>
            </a:r>
            <a:r>
              <a:rPr lang="en-US" altLang="zh-CN" sz="2400" spc="1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kuvveti,</a:t>
            </a:r>
            <a:r>
              <a:rPr lang="en-US" altLang="zh-CN" sz="2400" spc="1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çubuk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eksenine</a:t>
            </a:r>
            <a:r>
              <a:rPr lang="en-US" altLang="zh-CN" sz="2400" spc="1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paralel</a:t>
            </a:r>
            <a:r>
              <a:rPr lang="en-US" altLang="zh-CN" sz="2400" spc="1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yani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45030" y="5666841"/>
            <a:ext cx="732690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kesite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normal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olduğundan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kuvvete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normal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45030" y="6032601"/>
            <a:ext cx="192352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i="1" spc="-15" dirty="0">
                <a:solidFill>
                  <a:srgbClr val="BF0000"/>
                </a:solidFill>
                <a:latin typeface="Arial"/>
                <a:ea typeface="Arial"/>
              </a:rPr>
              <a:t>kuvvet</a:t>
            </a:r>
            <a:r>
              <a:rPr lang="en-US" altLang="zh-CN" sz="2400" b="1" i="1" spc="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denir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04160" y="3008376"/>
          <a:ext cx="2526792" cy="15638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595"/>
                <a:gridCol w="201167"/>
                <a:gridCol w="143255"/>
                <a:gridCol w="580644"/>
                <a:gridCol w="396240"/>
                <a:gridCol w="603503"/>
                <a:gridCol w="132588"/>
                <a:gridCol w="66166"/>
                <a:gridCol w="206629"/>
              </a:tblGrid>
              <a:tr h="406908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indent="95758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altLang="zh-CN" sz="900" spc="-11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92202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altLang="zh-CN" sz="9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375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dot"/>
                    </a:lnL>
                    <a:lnR w="9144">
                      <a:solidFill>
                        <a:srgbClr val="000000"/>
                      </a:solidFill>
                      <a:prstDash val="sysDashDot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dot"/>
                    </a:lnL>
                    <a:lnR w="9144">
                      <a:solidFill>
                        <a:srgbClr val="000000"/>
                      </a:solidFill>
                      <a:prstDash val="sysDashDot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dot"/>
                    </a:lnL>
                    <a:lnR w="9144">
                      <a:solidFill>
                        <a:srgbClr val="000000"/>
                      </a:solidFill>
                      <a:prstDash val="sysDashDot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ysDashDot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ysDashDot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ysDashDot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ysDashDot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0020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ysDashDot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dot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dot"/>
                    </a:lnL>
                    <a:lnR w="9144">
                      <a:solidFill>
                        <a:srgbClr val="000000"/>
                      </a:solidFill>
                      <a:prstDash val="sysDashDot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ysDashDot"/>
                    </a:lnL>
                    <a:lnR w="9144">
                      <a:solidFill>
                        <a:srgbClr val="000000"/>
                      </a:solidFill>
                      <a:prstDash val="sysDashDot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ysDashDot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dot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B w="9144">
                      <a:solidFill>
                        <a:srgbClr val="000000"/>
                      </a:solidFill>
                      <a:prstDash val="dot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B w="9144">
                      <a:solidFill>
                        <a:srgbClr val="000000"/>
                      </a:solidFill>
                      <a:prstDash val="dot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B w="9144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249427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ysDashDot"/>
                    </a:lnR>
                    <a:lnT w="9144">
                      <a:solidFill>
                        <a:srgbClr val="000000"/>
                      </a:solidFill>
                      <a:prstDash val="dot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ysDashDot"/>
                    </a:lnR>
                    <a:lnT w="9144">
                      <a:solidFill>
                        <a:srgbClr val="000000"/>
                      </a:solidFill>
                      <a:prstDash val="dot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ysDashDot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dot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ysDashDot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dot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000000"/>
                      </a:solidFill>
                      <a:prstDash val="dot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000000"/>
                      </a:solidFill>
                      <a:prstDash val="dot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000000"/>
                      </a:solidFill>
                      <a:prstDash val="dot"/>
                    </a:lnT>
                  </a:tcPr>
                </a:tc>
              </a:tr>
              <a:tr h="919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ysDashDot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ysDashDot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ysDashDot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ysDashDot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dot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ysDashDot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dot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1397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397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114"/>
                        </a:lnSpc>
                      </a:pPr>
                      <a:endParaRPr lang="en-US" dirty="0" smtClean="0"/>
                    </a:p>
                    <a:p>
                      <a:pPr marL="0" indent="77470">
                        <a:lnSpc>
                          <a:spcPct val="100000"/>
                        </a:lnSpc>
                      </a:pPr>
                      <a:r>
                        <a:rPr lang="en-US" altLang="zh-CN" sz="9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</a:t>
                      </a:r>
                    </a:p>
                  </a:txBody>
                  <a:tcPr marL="0" marR="0" marT="0" marB="0">
                    <a:lnL w="139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141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</a:pPr>
                      <a:endParaRPr lang="en-US" dirty="0" smtClean="0"/>
                    </a:p>
                    <a:p>
                      <a:pPr marL="0" indent="110489">
                        <a:lnSpc>
                          <a:spcPct val="100000"/>
                        </a:lnSpc>
                      </a:pPr>
                      <a:r>
                        <a:rPr lang="en-US" altLang="zh-CN" sz="9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39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397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9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820155" y="2881884"/>
          <a:ext cx="1165859" cy="1955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352"/>
                <a:gridCol w="152400"/>
                <a:gridCol w="71627"/>
                <a:gridCol w="480059"/>
                <a:gridCol w="312419"/>
              </a:tblGrid>
              <a:tr h="502919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80010">
                        <a:lnSpc>
                          <a:spcPct val="100000"/>
                        </a:lnSpc>
                      </a:pPr>
                      <a:r>
                        <a:rPr lang="en-US" altLang="zh-CN" sz="9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1291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dot"/>
                    </a:lnL>
                    <a:lnR w="9144">
                      <a:solidFill>
                        <a:srgbClr val="000000"/>
                      </a:solidFill>
                      <a:prstDash val="sysDashDot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dot"/>
                    </a:lnL>
                    <a:lnR w="9144">
                      <a:solidFill>
                        <a:srgbClr val="000000"/>
                      </a:solidFill>
                      <a:prstDash val="sysDashDot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dot"/>
                    </a:lnL>
                    <a:lnR w="9144">
                      <a:solidFill>
                        <a:srgbClr val="000000"/>
                      </a:solidFill>
                      <a:prstDash val="sysDashDot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692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ysDashDot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dot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dot"/>
                    </a:lnL>
                    <a:lnR w="9144">
                      <a:solidFill>
                        <a:srgbClr val="000000"/>
                      </a:solidFill>
                      <a:prstDash val="sysDashDot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ysDashDot"/>
                    </a:lnL>
                    <a:lnR w="9144">
                      <a:solidFill>
                        <a:srgbClr val="000000"/>
                      </a:solidFill>
                      <a:prstDash val="sysDashDot"/>
                    </a:lnR>
                    <a:lnB w="9144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296671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ysDashDot"/>
                    </a:lnR>
                    <a:lnT w="9144">
                      <a:solidFill>
                        <a:srgbClr val="000000"/>
                      </a:solidFill>
                      <a:prstDash val="dot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ysDashDot"/>
                    </a:lnR>
                    <a:lnT w="9144">
                      <a:solidFill>
                        <a:srgbClr val="000000"/>
                      </a:solidFill>
                      <a:prstDash val="dot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ysDashDot"/>
                    </a:lnL>
                    <a:lnT w="9144">
                      <a:solidFill>
                        <a:srgbClr val="000000"/>
                      </a:solidFill>
                      <a:prstDash val="dot"/>
                    </a:lnT>
                  </a:tcPr>
                </a:tc>
              </a:tr>
              <a:tr h="1330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ysDashDot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ysDashDot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ysDashDot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ysDashDot"/>
                    </a:lnL>
                    <a:lnT w="9144">
                      <a:solidFill>
                        <a:srgbClr val="000000"/>
                      </a:solidFill>
                      <a:prstDash val="dot"/>
                    </a:lnT>
                  </a:tcPr>
                </a:tc>
              </a:tr>
              <a:tr h="3891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580"/>
                        </a:lnSpc>
                      </a:pPr>
                      <a:endParaRPr lang="en-US" dirty="0" smtClean="0"/>
                    </a:p>
                    <a:p>
                      <a:pPr marL="0" indent="41275">
                        <a:lnSpc>
                          <a:spcPct val="100000"/>
                        </a:lnSpc>
                      </a:pPr>
                      <a:r>
                        <a:rPr lang="en-US" altLang="zh-CN" sz="9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ysDashDot"/>
                    </a:lnL>
                    <a:lnT w="9144">
                      <a:solidFill>
                        <a:srgbClr val="000000"/>
                      </a:solidFill>
                      <a:prstDash val="dot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7"/>
          <p:cNvSpPr txBox="1"/>
          <p:nvPr/>
        </p:nvSpPr>
        <p:spPr>
          <a:xfrm>
            <a:off x="1361566" y="159330"/>
            <a:ext cx="7578065" cy="1749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537714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Kesit</a:t>
            </a:r>
            <a:r>
              <a:rPr lang="en-US" altLang="zh-CN" sz="3200" b="1" spc="-2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tesirleri</a:t>
            </a:r>
          </a:p>
          <a:p>
            <a:pPr>
              <a:lnSpc>
                <a:spcPts val="1305"/>
              </a:lnSpc>
            </a:pPr>
            <a:endParaRPr lang="en-US" dirty="0" smtClean="0"/>
          </a:p>
          <a:p>
            <a:pPr marL="283463" indent="-283463" hangingPunct="0">
              <a:lnSpc>
                <a:spcPct val="9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29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kuvveti,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çubuk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eksenine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dik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doğrultuda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olup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kesmeye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çalıştığından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kesme</a:t>
            </a:r>
            <a:r>
              <a:rPr lang="en-US" altLang="zh-CN" sz="2400" b="1" i="1" spc="25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kuvveti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ea typeface="Arial"/>
              </a:rPr>
              <a:t>adı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verilir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61566" y="1987473"/>
            <a:ext cx="760822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9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momenti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ise,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kirişi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eğmeye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çalıştığından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45030" y="2355105"/>
            <a:ext cx="505597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momente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eğilme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momenti</a:t>
            </a:r>
            <a:r>
              <a:rPr lang="en-US" altLang="zh-CN" sz="2400" b="1" i="1" spc="-15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denir.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61566" y="2797429"/>
            <a:ext cx="761036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6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İç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kuvvetlerin</a:t>
            </a:r>
            <a:r>
              <a:rPr lang="en-US" altLang="zh-CN" sz="2400" spc="-6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</a:t>
            </a:r>
            <a:r>
              <a:rPr lang="en-US" altLang="zh-CN" sz="2400" spc="-6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üzerindeki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dağılışı</a:t>
            </a:r>
            <a:r>
              <a:rPr lang="en-US" altLang="zh-CN" sz="2400" spc="-6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gerilme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,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45030" y="3163189"/>
            <a:ext cx="7324517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kesitin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ağırlık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merkezinde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uygulanan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kesit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içinde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645030" y="3528948"/>
            <a:ext cx="732614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dağılmış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gerilmelerin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toplamını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ifade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eden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iç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61566" y="3895089"/>
            <a:ext cx="7495202" cy="805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3463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kuvvetlere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kesit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tesiri</a:t>
            </a:r>
            <a:r>
              <a:rPr lang="en-US" altLang="zh-CN" sz="2400" b="1" i="1" spc="-139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denir.</a:t>
            </a:r>
          </a:p>
          <a:p>
            <a:pPr>
              <a:lnSpc>
                <a:spcPts val="5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9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eleman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içinde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belirli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noktadaki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iç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kuvvetler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645030" y="4700828"/>
            <a:ext cx="732304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hesaplanırken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kesim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yönteminin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uygulanmasında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45030" y="5066588"/>
            <a:ext cx="732636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388617" algn="l"/>
                <a:tab pos="3237610" algn="l"/>
                <a:tab pos="5116957" algn="l"/>
                <a:tab pos="6505575" algn="l"/>
              </a:tabLst>
            </a:pP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mesnet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tepkilerinin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bulunması,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serbest	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cisim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45030" y="5432602"/>
            <a:ext cx="7323593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diyagramlarının</a:t>
            </a:r>
            <a:r>
              <a:rPr lang="en-US" altLang="zh-CN" sz="2400" spc="11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çizimi</a:t>
            </a:r>
            <a:r>
              <a:rPr lang="en-US" altLang="zh-CN" sz="2400" spc="12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12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denge</a:t>
            </a:r>
            <a:r>
              <a:rPr lang="en-US" altLang="zh-CN" sz="2400" spc="12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denklemlerinin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645030" y="5798362"/>
            <a:ext cx="544755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uygulanması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aşamaları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sırasıyla</a:t>
            </a:r>
            <a:r>
              <a:rPr lang="en-US" altLang="zh-CN" sz="24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izlenir.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9"/>
          <p:cNvSpPr txBox="1"/>
          <p:nvPr/>
        </p:nvSpPr>
        <p:spPr>
          <a:xfrm>
            <a:off x="1359153" y="16469"/>
            <a:ext cx="7582850" cy="4721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552112"/>
                </a:solidFill>
                <a:latin typeface="Arial"/>
                <a:ea typeface="Arial"/>
              </a:rPr>
              <a:t>Bir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ea typeface="Arial"/>
              </a:rPr>
              <a:t>kirişte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ea typeface="Arial"/>
              </a:rPr>
              <a:t>kesme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ea typeface="Arial"/>
              </a:rPr>
              <a:t>kuvveti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ea typeface="Arial"/>
              </a:rPr>
              <a:t>ve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ea typeface="Arial"/>
              </a:rPr>
              <a:t>eğilme</a:t>
            </a:r>
            <a:r>
              <a:rPr lang="en-US" altLang="zh-CN" sz="2800" b="1" spc="-2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ea typeface="Arial"/>
              </a:rPr>
              <a:t>momenti</a:t>
            </a:r>
          </a:p>
          <a:p>
            <a:pPr marL="0" indent="2682748">
              <a:lnSpc>
                <a:spcPct val="100000"/>
              </a:lnSpc>
            </a:pPr>
            <a:r>
              <a:rPr lang="en-US" altLang="zh-CN" sz="2800" b="1" spc="-5" dirty="0">
                <a:solidFill>
                  <a:srgbClr val="552112"/>
                </a:solidFill>
                <a:latin typeface="Arial"/>
                <a:ea typeface="Arial"/>
              </a:rPr>
              <a:t>diyagramla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ea typeface="Arial"/>
              </a:rPr>
              <a:t>rı</a:t>
            </a:r>
          </a:p>
          <a:p>
            <a:pPr marL="285877" indent="-283463" hangingPunct="0">
              <a:lnSpc>
                <a:spcPct val="15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27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-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kirişte,</a:t>
            </a:r>
            <a:r>
              <a:rPr lang="en-US" altLang="zh-CN" sz="2400" spc="-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kesme</a:t>
            </a:r>
            <a:r>
              <a:rPr lang="en-US" altLang="zh-CN" sz="2400" spc="-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kuvvetleri</a:t>
            </a:r>
            <a:r>
              <a:rPr lang="en-US" altLang="zh-CN" sz="2400" spc="-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-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eğilme</a:t>
            </a:r>
            <a:r>
              <a:rPr lang="en-US" altLang="zh-CN" sz="2400" spc="-1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momentleri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genellikle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ea typeface="Arial"/>
              </a:rPr>
              <a:t>noktadan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ea typeface="Arial"/>
              </a:rPr>
              <a:t>diğer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ea typeface="Arial"/>
              </a:rPr>
              <a:t>noktaya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değişiklik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gösterir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 marL="285877" indent="-283463" hangingPunct="0">
              <a:lnSpc>
                <a:spcPct val="150000"/>
              </a:lnSpc>
              <a:spcBef>
                <a:spcPts val="334"/>
              </a:spcBef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2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Mühendislik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uygulamaları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açısından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tesirlerinin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ea typeface="Arial"/>
              </a:rPr>
              <a:t>büyük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değerleri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bunların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etki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ettiği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kesit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ea typeface="Arial"/>
              </a:rPr>
              <a:t>son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derece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önemlidir.</a:t>
            </a:r>
          </a:p>
          <a:p>
            <a:pPr>
              <a:lnSpc>
                <a:spcPts val="13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34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Kirişlerin</a:t>
            </a:r>
            <a:r>
              <a:rPr lang="en-US" altLang="zh-CN" sz="24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analiz</a:t>
            </a:r>
            <a:r>
              <a:rPr lang="en-US" altLang="zh-CN" sz="24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projelenmesinde,</a:t>
            </a:r>
            <a:r>
              <a:rPr lang="en-US" altLang="zh-CN" sz="24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</a:t>
            </a:r>
            <a:r>
              <a:rPr lang="en-US" altLang="zh-CN" sz="24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üzerine</a:t>
            </a:r>
            <a:r>
              <a:rPr lang="en-US" altLang="zh-CN" sz="24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etki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45030" y="4921427"/>
            <a:ext cx="732446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eden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dış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yüklerin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büyüklükleri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etki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ettikleri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645030" y="5470092"/>
            <a:ext cx="732567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739138" algn="l"/>
                <a:tab pos="2629534" algn="l"/>
                <a:tab pos="3501263" algn="l"/>
                <a:tab pos="4799965" algn="l"/>
                <a:tab pos="6351650" algn="l"/>
              </a:tabLst>
            </a:pP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noktaların	yeri	çok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önemli	olmayıp,	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ortaya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645030" y="6019037"/>
            <a:ext cx="715926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çıkardıkları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tesirleri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yönünden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önem</a:t>
            </a:r>
            <a:r>
              <a:rPr lang="en-US" altLang="zh-CN" sz="24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kazanırlar.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44"/>
          <p:cNvSpPr txBox="1"/>
          <p:nvPr/>
        </p:nvSpPr>
        <p:spPr>
          <a:xfrm>
            <a:off x="1289558" y="9738"/>
            <a:ext cx="7652546" cy="68355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9595">
              <a:lnSpc>
                <a:spcPct val="100000"/>
              </a:lnSpc>
            </a:pPr>
            <a:r>
              <a:rPr lang="en-US" altLang="zh-CN" sz="2800" b="1" dirty="0">
                <a:solidFill>
                  <a:srgbClr val="552112"/>
                </a:solidFill>
                <a:latin typeface="Arial"/>
                <a:ea typeface="Arial"/>
              </a:rPr>
              <a:t>Bir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ea typeface="Arial"/>
              </a:rPr>
              <a:t>kirişte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ea typeface="Arial"/>
              </a:rPr>
              <a:t>kesme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ea typeface="Arial"/>
              </a:rPr>
              <a:t>kuvveti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ea typeface="Arial"/>
              </a:rPr>
              <a:t>ve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ea typeface="Arial"/>
              </a:rPr>
              <a:t>eğilme</a:t>
            </a:r>
            <a:r>
              <a:rPr lang="en-US" altLang="zh-CN" sz="2800" b="1" spc="-2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ea typeface="Arial"/>
              </a:rPr>
              <a:t>momenti</a:t>
            </a:r>
          </a:p>
          <a:p>
            <a:pPr marL="0" indent="2752344">
              <a:lnSpc>
                <a:spcPct val="100000"/>
              </a:lnSpc>
            </a:pPr>
            <a:r>
              <a:rPr lang="en-US" altLang="zh-CN" sz="2800" b="1" spc="-5" dirty="0">
                <a:solidFill>
                  <a:srgbClr val="552112"/>
                </a:solidFill>
                <a:latin typeface="Arial"/>
                <a:ea typeface="Arial"/>
              </a:rPr>
              <a:t>diyagramla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ea typeface="Arial"/>
              </a:rPr>
              <a:t>rı</a:t>
            </a:r>
          </a:p>
          <a:p>
            <a:pPr marL="283463" indent="-283463" hangingPunct="0">
              <a:lnSpc>
                <a:spcPct val="15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nedenle,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kirişlerin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analiz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-2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projelenmesinde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öncelikle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tesirlerinin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ekseni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boyunca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ea typeface="Arial"/>
              </a:rPr>
              <a:t>eksene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dik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ea typeface="Arial"/>
              </a:rPr>
              <a:t>koordinatlarda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ea typeface="Arial"/>
              </a:rPr>
              <a:t>değişimlerinin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gösterilmesi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ea typeface="Arial"/>
              </a:rPr>
              <a:t>gerekir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 marL="283463" indent="-283463" hangingPunct="0">
              <a:lnSpc>
                <a:spcPct val="1475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29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İşte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ekseni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boyunca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tesirlerinin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değişimini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gösteren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eğrilere</a:t>
            </a:r>
            <a:r>
              <a:rPr lang="en-US" altLang="zh-CN" sz="2400" spc="14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kesit</a:t>
            </a:r>
            <a:r>
              <a:rPr lang="en-US" altLang="zh-CN" sz="2400" b="1" i="1" spc="145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tesirleri</a:t>
            </a:r>
            <a:r>
              <a:rPr lang="en-US" altLang="zh-CN" sz="2400" b="1" i="1" spc="145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diyagramları</a:t>
            </a:r>
            <a:r>
              <a:rPr lang="en-US" altLang="zh-CN" sz="2400" b="1" i="1" spc="145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adı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verilir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ea typeface="Arial"/>
              </a:rPr>
              <a:t>Daha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açık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şekilde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ifade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ea typeface="Arial"/>
              </a:rPr>
              <a:t>etmek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gerekirse,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kesme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kuvvetinin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değişimini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gösteren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eğriye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i="1" spc="60" dirty="0">
                <a:solidFill>
                  <a:srgbClr val="BF0000"/>
                </a:solidFill>
                <a:latin typeface="Arial"/>
                <a:ea typeface="Arial"/>
              </a:rPr>
              <a:t>kesme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kuvveti</a:t>
            </a:r>
            <a:r>
              <a:rPr lang="en-US" altLang="zh-CN" sz="2400" b="1" i="1" spc="179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diyagramı,</a:t>
            </a:r>
            <a:r>
              <a:rPr lang="en-US" altLang="zh-CN" sz="2400" b="1" i="1" spc="179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eğilme</a:t>
            </a:r>
            <a:r>
              <a:rPr lang="en-US" altLang="zh-CN" sz="2400" spc="17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momentinin</a:t>
            </a:r>
            <a:r>
              <a:rPr lang="en-US" altLang="zh-CN" sz="2400" spc="17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değişimini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gösteren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eğriye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b="1" i="1" spc="69" dirty="0">
                <a:solidFill>
                  <a:srgbClr val="BF0000"/>
                </a:solidFill>
                <a:latin typeface="Arial"/>
                <a:ea typeface="Arial"/>
              </a:rPr>
              <a:t>eğilme</a:t>
            </a:r>
            <a:r>
              <a:rPr lang="en-US" altLang="zh-CN" sz="2400" b="1" i="1" spc="40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b="1" i="1" spc="80" dirty="0">
                <a:solidFill>
                  <a:srgbClr val="BF0000"/>
                </a:solidFill>
                <a:latin typeface="Arial"/>
                <a:ea typeface="Arial"/>
              </a:rPr>
              <a:t>momenti</a:t>
            </a:r>
            <a:r>
              <a:rPr lang="en-US" altLang="zh-CN" sz="2400" b="1" i="1" spc="40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b="1" i="1" spc="69" dirty="0">
                <a:solidFill>
                  <a:srgbClr val="BF0000"/>
                </a:solidFill>
                <a:latin typeface="Arial"/>
                <a:ea typeface="Arial"/>
              </a:rPr>
              <a:t>diyagramı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ea typeface="Arial"/>
              </a:rPr>
              <a:t>denir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46"/>
          <p:cNvSpPr txBox="1"/>
          <p:nvPr/>
        </p:nvSpPr>
        <p:spPr>
          <a:xfrm>
            <a:off x="1359153" y="361169"/>
            <a:ext cx="7580467" cy="4963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552112"/>
                </a:solidFill>
                <a:latin typeface="Arial"/>
                <a:ea typeface="Arial"/>
              </a:rPr>
              <a:t>Bir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ea typeface="Arial"/>
              </a:rPr>
              <a:t>kirişte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ea typeface="Arial"/>
              </a:rPr>
              <a:t>kesme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ea typeface="Arial"/>
              </a:rPr>
              <a:t>kuvveti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ea typeface="Arial"/>
              </a:rPr>
              <a:t>ve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ea typeface="Arial"/>
              </a:rPr>
              <a:t>eğilme</a:t>
            </a:r>
            <a:r>
              <a:rPr lang="en-US" altLang="zh-CN" sz="2800" b="1" spc="-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ea typeface="Arial"/>
              </a:rPr>
              <a:t>momenti</a:t>
            </a:r>
          </a:p>
          <a:p>
            <a:pPr marL="0" indent="2682748">
              <a:lnSpc>
                <a:spcPct val="100000"/>
              </a:lnSpc>
            </a:pPr>
            <a:r>
              <a:rPr lang="en-US" altLang="zh-CN" sz="2800" b="1" spc="-10" dirty="0">
                <a:solidFill>
                  <a:srgbClr val="552112"/>
                </a:solidFill>
                <a:latin typeface="Arial"/>
                <a:ea typeface="Arial"/>
              </a:rPr>
              <a:t>diyagr</a:t>
            </a:r>
            <a:r>
              <a:rPr lang="en-US" altLang="zh-CN" sz="2800" b="1" dirty="0">
                <a:solidFill>
                  <a:srgbClr val="552112"/>
                </a:solidFill>
                <a:latin typeface="Arial"/>
                <a:ea typeface="Arial"/>
              </a:rPr>
              <a:t>amları</a:t>
            </a:r>
          </a:p>
          <a:p>
            <a:pPr>
              <a:lnSpc>
                <a:spcPts val="989"/>
              </a:lnSpc>
            </a:pPr>
            <a:endParaRPr lang="en-US" dirty="0" smtClean="0"/>
          </a:p>
          <a:p>
            <a:pPr marL="285877" indent="-283463" hangingPunct="0">
              <a:lnSpc>
                <a:spcPct val="14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25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</a:t>
            </a:r>
            <a:r>
              <a:rPr lang="en-US" altLang="zh-CN" sz="2400" spc="-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tesirleri</a:t>
            </a:r>
            <a:r>
              <a:rPr lang="en-US" altLang="zh-CN" sz="2400" spc="-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diyagramlarının</a:t>
            </a:r>
            <a:r>
              <a:rPr lang="en-US" altLang="zh-CN" sz="2400" spc="-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çiziminde</a:t>
            </a:r>
            <a:r>
              <a:rPr lang="en-US" altLang="zh-CN" sz="2400" spc="-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izlenilecek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aşamalar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şunlardır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;</a:t>
            </a:r>
          </a:p>
          <a:p>
            <a:pPr>
              <a:lnSpc>
                <a:spcPts val="1339"/>
              </a:lnSpc>
            </a:pPr>
            <a:endParaRPr lang="en-US" dirty="0" smtClean="0"/>
          </a:p>
          <a:p>
            <a:pPr marL="0" indent="340741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Mesnet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tepkilerinin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bulunması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35"/>
              </a:lnSpc>
            </a:pPr>
            <a:endParaRPr lang="en-US" dirty="0" smtClean="0"/>
          </a:p>
          <a:p>
            <a:pPr marL="0" indent="340741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Kesme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kuvveti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eğilme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momenti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değerlerinin</a:t>
            </a:r>
          </a:p>
          <a:p>
            <a:pPr>
              <a:lnSpc>
                <a:spcPts val="1489"/>
              </a:lnSpc>
            </a:pPr>
            <a:endParaRPr lang="en-US" dirty="0" smtClean="0"/>
          </a:p>
          <a:p>
            <a:pPr marL="0" indent="285877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hesapl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anması</a:t>
            </a:r>
          </a:p>
          <a:p>
            <a:pPr>
              <a:lnSpc>
                <a:spcPts val="1989"/>
              </a:lnSpc>
            </a:pPr>
            <a:endParaRPr lang="en-US" dirty="0" smtClean="0"/>
          </a:p>
          <a:p>
            <a:pPr marL="0" indent="340741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Kesme</a:t>
            </a:r>
            <a:r>
              <a:rPr lang="en-US" altLang="zh-CN" sz="2400" spc="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kuvveti</a:t>
            </a:r>
            <a:r>
              <a:rPr lang="en-US" altLang="zh-CN" sz="2400" spc="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eğilme</a:t>
            </a:r>
            <a:r>
              <a:rPr lang="en-US" altLang="zh-CN" sz="2400" spc="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momenti</a:t>
            </a:r>
            <a:r>
              <a:rPr lang="en-US" altLang="zh-CN" sz="2400" spc="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diyagramlarının</a:t>
            </a:r>
          </a:p>
          <a:p>
            <a:pPr>
              <a:lnSpc>
                <a:spcPts val="1489"/>
              </a:lnSpc>
            </a:pPr>
            <a:endParaRPr lang="en-US" dirty="0" smtClean="0"/>
          </a:p>
          <a:p>
            <a:pPr marL="0" indent="285877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çiz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imi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</Words>
  <Application>Microsoft Office PowerPoint</Application>
  <PresentationFormat>Ekran Gösterisi (4:3)</PresentationFormat>
  <Paragraphs>186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宋体</vt:lpstr>
      <vt:lpstr>Arial</vt:lpstr>
      <vt:lpstr>Calibri</vt:lpstr>
      <vt:lpstr>Times New Roman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Eylem</dc:creator>
  <cp:lastModifiedBy>Eylem</cp:lastModifiedBy>
  <cp:revision>3</cp:revision>
  <dcterms:created xsi:type="dcterms:W3CDTF">2011-01-21T15:00:27Z</dcterms:created>
  <dcterms:modified xsi:type="dcterms:W3CDTF">2020-01-07T11:58:56Z</dcterms:modified>
</cp:coreProperties>
</file>