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93" r:id="rId12"/>
    <p:sldId id="285" r:id="rId13"/>
    <p:sldId id="286" r:id="rId14"/>
    <p:sldId id="294" r:id="rId15"/>
    <p:sldId id="287" r:id="rId16"/>
    <p:sldId id="288" r:id="rId17"/>
    <p:sldId id="289" r:id="rId18"/>
    <p:sldId id="290" r:id="rId19"/>
    <p:sldId id="277" r:id="rId20"/>
    <p:sldId id="278" r:id="rId21"/>
    <p:sldId id="279" r:id="rId22"/>
    <p:sldId id="280" r:id="rId23"/>
    <p:sldId id="282" r:id="rId24"/>
    <p:sldId id="283" r:id="rId25"/>
    <p:sldId id="291" r:id="rId26"/>
    <p:sldId id="292" r:id="rId27"/>
    <p:sldId id="284" r:id="rId28"/>
    <p:sldId id="295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6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31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E203AB-22FA-4279-9D9B-3473F160114C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38318C-7BED-4F68-8A05-9BAE6C4CAAB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Betimleme işlemidir.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8318C-7BED-4F68-8A05-9BAE6C4CAAB0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997094"/>
          </a:xfrm>
        </p:spPr>
        <p:txBody>
          <a:bodyPr/>
          <a:lstStyle/>
          <a:p>
            <a:pPr algn="ctr"/>
            <a:r>
              <a:rPr lang="tr-TR" dirty="0" smtClean="0"/>
              <a:t>EĞİTİM PROGRAMINDA ÖLÇME  ve DEĞERLENDİRME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979712" y="5085184"/>
            <a:ext cx="7406640" cy="1296144"/>
          </a:xfrm>
        </p:spPr>
        <p:txBody>
          <a:bodyPr>
            <a:normAutofit lnSpcReduction="10000"/>
          </a:bodyPr>
          <a:lstStyle/>
          <a:p>
            <a:pPr algn="ctr"/>
            <a:r>
              <a:rPr lang="tr-TR" dirty="0" smtClean="0"/>
              <a:t>Ankara </a:t>
            </a:r>
            <a:r>
              <a:rPr lang="tr-TR" dirty="0" smtClean="0"/>
              <a:t>Üniversitesi</a:t>
            </a:r>
          </a:p>
          <a:p>
            <a:pPr algn="ctr"/>
            <a:r>
              <a:rPr lang="tr-TR" dirty="0" smtClean="0"/>
              <a:t>Hemşirelik Fakültesi</a:t>
            </a:r>
          </a:p>
          <a:p>
            <a:pPr algn="ctr"/>
            <a:r>
              <a:rPr lang="tr-TR" dirty="0" smtClean="0"/>
              <a:t>Bahar </a:t>
            </a:r>
            <a:r>
              <a:rPr lang="tr-TR" smtClean="0"/>
              <a:t>Dönemi </a:t>
            </a:r>
            <a:r>
              <a:rPr lang="tr-TR" smtClean="0"/>
              <a:t>2023-2024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59632" y="1447800"/>
            <a:ext cx="7674056" cy="4800600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 smtClean="0"/>
              <a:t>Güvenirlik; </a:t>
            </a:r>
            <a:r>
              <a:rPr lang="tr-TR" dirty="0" smtClean="0"/>
              <a:t>aracın zaman içinde farklı uygulamalarda gösterdiği tutarlılıktır.</a:t>
            </a:r>
          </a:p>
          <a:p>
            <a:endParaRPr lang="tr-TR" dirty="0" smtClean="0"/>
          </a:p>
          <a:p>
            <a:r>
              <a:rPr lang="tr-TR" b="1" dirty="0" smtClean="0"/>
              <a:t>Geçerlik; </a:t>
            </a:r>
            <a:r>
              <a:rPr lang="tr-TR" dirty="0" smtClean="0"/>
              <a:t>aracın hazırlanma amacına hizmet etme derecesidir. İstenen özelliği başka özelliklerle karıştırmadan ölçmesidir.</a:t>
            </a:r>
          </a:p>
          <a:p>
            <a:endParaRPr lang="tr-TR" dirty="0" smtClean="0"/>
          </a:p>
          <a:p>
            <a:r>
              <a:rPr lang="tr-TR" b="1" dirty="0" smtClean="0"/>
              <a:t>Kullanışlılık; </a:t>
            </a:r>
            <a:r>
              <a:rPr lang="tr-TR" dirty="0" smtClean="0"/>
              <a:t>Ölçmenin yapılacağı ortamın tüm olanakları ile ölçülmek istenen özelliklerin uyum içinde olması, ölçme aracının hazırlanışının ve puanlamasının kısa ve ekonomik olması gibi.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Değerlendirme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Ölçme sonuçları hakkında </a:t>
            </a:r>
            <a:r>
              <a:rPr lang="tr-TR" b="1" dirty="0" smtClean="0"/>
              <a:t>bir ölçüte dayalı olarak karara varma, yargıda bulunma </a:t>
            </a:r>
            <a:r>
              <a:rPr lang="tr-TR" dirty="0" smtClean="0"/>
              <a:t>sürecidir. </a:t>
            </a:r>
          </a:p>
          <a:p>
            <a:endParaRPr lang="tr-TR" dirty="0" smtClean="0"/>
          </a:p>
          <a:p>
            <a:r>
              <a:rPr lang="tr-TR" dirty="0" smtClean="0"/>
              <a:t>Değerlendirme, belli bir özelliği ya da durumu gözleyip gözlem sonuçlarını sayı ya da simgeyle göstermeden yapılamaz.</a:t>
            </a:r>
          </a:p>
          <a:p>
            <a:endParaRPr lang="tr-TR" dirty="0" smtClean="0"/>
          </a:p>
          <a:p>
            <a:r>
              <a:rPr lang="tr-TR" dirty="0" smtClean="0"/>
              <a:t>Değerlendirme sonucunda ölçülen özelliğin ya da niteliğin </a:t>
            </a:r>
            <a:r>
              <a:rPr lang="tr-TR" b="1" dirty="0" smtClean="0"/>
              <a:t>yeterli/yetersiz, az/çok, kabul edilebilir/edilemez düzeyde olduğu </a:t>
            </a:r>
            <a:r>
              <a:rPr lang="tr-TR" dirty="0" smtClean="0"/>
              <a:t>gibi bir yargıya varılmasıdır.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31640" y="1447800"/>
            <a:ext cx="7602048" cy="4800600"/>
          </a:xfrm>
        </p:spPr>
        <p:txBody>
          <a:bodyPr/>
          <a:lstStyle/>
          <a:p>
            <a:r>
              <a:rPr lang="tr-TR" dirty="0" smtClean="0"/>
              <a:t>Eğitim hedeflerinin gerçekleşme derecesini saptama sürecidir.</a:t>
            </a:r>
          </a:p>
          <a:p>
            <a:endParaRPr lang="tr-TR" dirty="0" smtClean="0"/>
          </a:p>
          <a:p>
            <a:r>
              <a:rPr lang="tr-TR" dirty="0" smtClean="0"/>
              <a:t>Temelde öğretimin değerlendirmesini içerir.</a:t>
            </a:r>
          </a:p>
          <a:p>
            <a:endParaRPr lang="tr-TR" dirty="0" smtClean="0"/>
          </a:p>
          <a:p>
            <a:r>
              <a:rPr lang="tr-TR" dirty="0" smtClean="0"/>
              <a:t>Değerlendirmede temel soru:</a:t>
            </a:r>
          </a:p>
          <a:p>
            <a:pPr lvl="1"/>
            <a:r>
              <a:rPr lang="tr-TR" dirty="0" smtClean="0"/>
              <a:t> öğrenme yaşantılarının etkililiğidir.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Önceleri bireysel değerlendirme yapılırken günümüzde programlarında değerlendirmesi yapılmaktadır.</a:t>
            </a:r>
          </a:p>
          <a:p>
            <a:endParaRPr lang="tr-TR" dirty="0" smtClean="0"/>
          </a:p>
          <a:p>
            <a:r>
              <a:rPr lang="tr-TR" dirty="0" smtClean="0"/>
              <a:t>Program değerlendirmede </a:t>
            </a:r>
            <a:r>
              <a:rPr lang="tr-TR" b="1" dirty="0" smtClean="0"/>
              <a:t>programın amacına ulaşıp ulaşmadığı</a:t>
            </a:r>
            <a:r>
              <a:rPr lang="tr-TR" dirty="0" smtClean="0"/>
              <a:t>, çevrede bıraktığı etki değerlendirilir.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Değerlendirmenin Amaçları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05536"/>
          </a:xfrm>
        </p:spPr>
        <p:txBody>
          <a:bodyPr>
            <a:normAutofit fontScale="55000" lnSpcReduction="20000"/>
          </a:bodyPr>
          <a:lstStyle/>
          <a:p>
            <a:r>
              <a:rPr lang="tr-TR" dirty="0" smtClean="0"/>
              <a:t>Öğrenenlerin </a:t>
            </a:r>
            <a:r>
              <a:rPr lang="tr-TR" dirty="0" err="1" smtClean="0"/>
              <a:t>hazırbulunuşluk</a:t>
            </a:r>
            <a:r>
              <a:rPr lang="tr-TR" dirty="0" smtClean="0"/>
              <a:t> düzeylerinin belirlenmesi,</a:t>
            </a:r>
          </a:p>
          <a:p>
            <a:endParaRPr lang="tr-TR" dirty="0" smtClean="0"/>
          </a:p>
          <a:p>
            <a:r>
              <a:rPr lang="tr-TR" dirty="0" smtClean="0"/>
              <a:t>Öğrenmelerin izlenmesi; öğrenme eksikliklerinin zamanında belirlenmesi,</a:t>
            </a:r>
          </a:p>
          <a:p>
            <a:endParaRPr lang="tr-TR" dirty="0" smtClean="0"/>
          </a:p>
          <a:p>
            <a:r>
              <a:rPr lang="tr-TR" dirty="0" smtClean="0"/>
              <a:t>Öğrenme düzeyinin belirlenmesi; hedeflerin hangi düzeyde gerçekleştiği, </a:t>
            </a:r>
          </a:p>
          <a:p>
            <a:endParaRPr lang="tr-TR" dirty="0" smtClean="0"/>
          </a:p>
          <a:p>
            <a:r>
              <a:rPr lang="tr-TR" dirty="0" smtClean="0"/>
              <a:t>Amaçlara ulaşma düzeyi</a:t>
            </a:r>
          </a:p>
          <a:p>
            <a:endParaRPr lang="tr-TR" dirty="0" smtClean="0"/>
          </a:p>
          <a:p>
            <a:r>
              <a:rPr lang="tr-TR" dirty="0" smtClean="0"/>
              <a:t>Öğretimin ve öğretim materyallerinin etkinliğini</a:t>
            </a:r>
          </a:p>
          <a:p>
            <a:endParaRPr lang="tr-TR" dirty="0" smtClean="0"/>
          </a:p>
          <a:p>
            <a:r>
              <a:rPr lang="tr-TR" dirty="0" smtClean="0"/>
              <a:t>Gelecekteki öğrenme süreçlerini planlama</a:t>
            </a:r>
          </a:p>
          <a:p>
            <a:endParaRPr lang="tr-TR" dirty="0" smtClean="0"/>
          </a:p>
          <a:p>
            <a:r>
              <a:rPr lang="tr-TR" dirty="0" smtClean="0"/>
              <a:t>Katılımcıların güçlü ve zayıf yönleri</a:t>
            </a:r>
          </a:p>
          <a:p>
            <a:endParaRPr lang="tr-TR" dirty="0" smtClean="0"/>
          </a:p>
          <a:p>
            <a:r>
              <a:rPr lang="tr-TR" dirty="0" smtClean="0"/>
              <a:t>Öğretim programlarının yeterliliği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Dört düzeyde değerlendirme yapılır: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916832"/>
            <a:ext cx="7498080" cy="4331568"/>
          </a:xfrm>
        </p:spPr>
        <p:txBody>
          <a:bodyPr/>
          <a:lstStyle/>
          <a:p>
            <a:r>
              <a:rPr lang="tr-TR" dirty="0" smtClean="0"/>
              <a:t>Tepki değerlendirme</a:t>
            </a:r>
          </a:p>
          <a:p>
            <a:endParaRPr lang="tr-TR" dirty="0" smtClean="0"/>
          </a:p>
          <a:p>
            <a:r>
              <a:rPr lang="tr-TR" dirty="0" smtClean="0"/>
              <a:t>Öğrenmeyi değerlendirme</a:t>
            </a:r>
          </a:p>
          <a:p>
            <a:endParaRPr lang="tr-TR" dirty="0" smtClean="0"/>
          </a:p>
          <a:p>
            <a:r>
              <a:rPr lang="tr-TR" dirty="0" smtClean="0"/>
              <a:t>Davranışı değerlendirme</a:t>
            </a:r>
          </a:p>
          <a:p>
            <a:endParaRPr lang="tr-TR" dirty="0" smtClean="0"/>
          </a:p>
          <a:p>
            <a:r>
              <a:rPr lang="tr-TR" dirty="0" smtClean="0"/>
              <a:t>Sonuçları değerlendirme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Tepki Değerlendirme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program yürütülürken katılımcıların ona </a:t>
            </a:r>
            <a:r>
              <a:rPr lang="tr-TR" b="1" dirty="0" smtClean="0"/>
              <a:t>nasıl yanıt veriyor</a:t>
            </a:r>
            <a:r>
              <a:rPr lang="tr-TR" dirty="0" smtClean="0"/>
              <a:t> oldukları, en çok ve en az neden hoşlandıkları, ne gibi olumlu ve olumsuz duygulara sahip oldukları konusunda veriler elde edilerek yapılır.</a:t>
            </a:r>
          </a:p>
          <a:p>
            <a:r>
              <a:rPr lang="tr-TR" dirty="0" smtClean="0"/>
              <a:t>Günlük değerlendirmeler, görüşmelere, grup tartışmaları, tepkileri almak için hazırlanan formlar ile yapılır.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Öğrenmeyi Değerlendirme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31640" y="1447800"/>
            <a:ext cx="7602048" cy="4800600"/>
          </a:xfrm>
        </p:spPr>
        <p:txBody>
          <a:bodyPr/>
          <a:lstStyle/>
          <a:p>
            <a:r>
              <a:rPr lang="tr-TR" dirty="0" smtClean="0"/>
              <a:t>Katılımcılar tarafından kazanılan ilkeler, olgular, teknikler konusunda veri elde etmeyi içerir.</a:t>
            </a:r>
          </a:p>
          <a:p>
            <a:endParaRPr lang="tr-TR" dirty="0" smtClean="0"/>
          </a:p>
          <a:p>
            <a:r>
              <a:rPr lang="tr-TR" dirty="0" smtClean="0"/>
              <a:t>Eğitimin hedefleri doğrultusunda uygulanan öğrenme etkinlikleri sonucundaki özgül kazanımlar öğrenme alanlarına göre farklı ölçme araç ve teknikleri kullanılarak yapılabilir.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Bilişsel alana; ön test, son test</a:t>
            </a:r>
          </a:p>
          <a:p>
            <a:endParaRPr lang="tr-TR" dirty="0" smtClean="0"/>
          </a:p>
          <a:p>
            <a:r>
              <a:rPr lang="tr-TR" dirty="0" smtClean="0"/>
              <a:t>Duyuşsal alana; role </a:t>
            </a:r>
            <a:r>
              <a:rPr lang="tr-TR" dirty="0" err="1" smtClean="0"/>
              <a:t>play</a:t>
            </a:r>
            <a:r>
              <a:rPr lang="tr-TR" dirty="0" smtClean="0"/>
              <a:t>, kritik olay yaklaşımları ve diğer benzetimler</a:t>
            </a:r>
          </a:p>
          <a:p>
            <a:endParaRPr lang="tr-TR" dirty="0" smtClean="0"/>
          </a:p>
          <a:p>
            <a:r>
              <a:rPr lang="tr-TR" dirty="0" err="1" smtClean="0"/>
              <a:t>Psikomotor</a:t>
            </a:r>
            <a:r>
              <a:rPr lang="tr-TR" dirty="0" smtClean="0"/>
              <a:t> alana; işlem basamakları, kontrol listeleri kullanılır.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Bilgi-Bilişsel Alan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Bilişsel alanın bilgi ve kavrama basamakları testlerle (doğru/yanlış, çoktan seçmeli testler) ölçülebilir.</a:t>
            </a:r>
          </a:p>
          <a:p>
            <a:r>
              <a:rPr lang="tr-TR" dirty="0" smtClean="0"/>
              <a:t>Analiz, sentez, değerlendirme basamaklarına ait öğrenim kazanımları (vaka soruları, yazılı sınav, ev ödevi ve projeler) ile ölçülebilir.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Eğitim programının dört temel </a:t>
            </a:r>
            <a:r>
              <a:rPr lang="tr-TR" dirty="0" err="1" smtClean="0"/>
              <a:t>ögesi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14400" y="1447800"/>
            <a:ext cx="7772400" cy="5005536"/>
          </a:xfrm>
        </p:spPr>
        <p:txBody>
          <a:bodyPr>
            <a:noAutofit/>
          </a:bodyPr>
          <a:lstStyle/>
          <a:p>
            <a:r>
              <a:rPr lang="tr-TR" sz="1800" dirty="0" smtClean="0"/>
              <a:t>Hedef: Öğrenene kazandırılacak, istendik davranışlardır. Düzenlenmiş yaşantılar yoluyla öğrencilere kazandırılması öngörülen davranış ve özellikleridir. Hedefler en yaygın olarak bilişsel, duyuşsal (duygusal) ve devinimsel (</a:t>
            </a:r>
            <a:r>
              <a:rPr lang="tr-TR" sz="1800" dirty="0" err="1" smtClean="0"/>
              <a:t>psikomotor</a:t>
            </a:r>
            <a:r>
              <a:rPr lang="tr-TR" sz="1800" dirty="0" smtClean="0"/>
              <a:t>) şeklinde sınıflandırılmaktadır.</a:t>
            </a:r>
          </a:p>
          <a:p>
            <a:endParaRPr lang="tr-TR" sz="1800" dirty="0" smtClean="0"/>
          </a:p>
          <a:p>
            <a:r>
              <a:rPr lang="tr-TR" sz="1800" dirty="0" smtClean="0"/>
              <a:t>İçerik: Eğitim programında hedeflere uygun konular bütünü veya gerçekleştirilmesi öngörülen etkinliklerdir.</a:t>
            </a:r>
          </a:p>
          <a:p>
            <a:endParaRPr lang="tr-TR" sz="1800" dirty="0" smtClean="0"/>
          </a:p>
          <a:p>
            <a:r>
              <a:rPr lang="tr-TR" sz="1800" dirty="0" smtClean="0"/>
              <a:t>Öğrenme-öğretme süreci: Hedeflere ulaşmak için hangi öğrenme-öğretme modelleri, stratejileri, yöntem ve tekniklerin seçileceğidir.</a:t>
            </a:r>
          </a:p>
          <a:p>
            <a:endParaRPr lang="tr-TR" sz="1800" dirty="0" smtClean="0"/>
          </a:p>
          <a:p>
            <a:r>
              <a:rPr lang="tr-TR" sz="1800" b="1" dirty="0" smtClean="0"/>
              <a:t>Ölçme-değerlendirme: Hedef davranışların test edilip, istendik davranışların ne kadarının kazandırıldığının kontrolüdür. Ölçme-değerlendirme durumları, bilişsel, duyuşsal ve </a:t>
            </a:r>
            <a:r>
              <a:rPr lang="tr-TR" sz="1800" b="1" dirty="0" err="1" smtClean="0"/>
              <a:t>psikomotor</a:t>
            </a:r>
            <a:r>
              <a:rPr lang="tr-TR" sz="1800" b="1" dirty="0" smtClean="0"/>
              <a:t> hedefleri ölçebilecek nitelikte olmalıdır</a:t>
            </a:r>
            <a:r>
              <a:rPr lang="tr-TR" sz="1800" dirty="0" smtClean="0"/>
              <a:t>.</a:t>
            </a:r>
          </a:p>
          <a:p>
            <a:endParaRPr lang="tr-TR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Tutum (Duyuşsal) Alan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Duyuşsal alanda davranış değişikliği kazandırmak uzun bir süreçtir.</a:t>
            </a:r>
          </a:p>
          <a:p>
            <a:r>
              <a:rPr lang="tr-TR" dirty="0" smtClean="0"/>
              <a:t>En önemli eğitim etkinliği rol model olma ile gelişir. </a:t>
            </a:r>
          </a:p>
          <a:p>
            <a:r>
              <a:rPr lang="tr-TR" dirty="0" smtClean="0"/>
              <a:t>Duyuşsal alan davranışlarını ölçmek zordur.</a:t>
            </a:r>
          </a:p>
          <a:p>
            <a:r>
              <a:rPr lang="tr-TR" dirty="0" smtClean="0"/>
              <a:t>Ölçümlerin geçerlilik ve güvenilirliği düşüktür.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Uzmanlar tarafından geliştirilmiş ölçekler (bilgi ve tutum ölçekleri)</a:t>
            </a:r>
          </a:p>
          <a:p>
            <a:r>
              <a:rPr lang="tr-TR" dirty="0" smtClean="0"/>
              <a:t>Kişileri gerçek yaşam durumlarında gözlemleme</a:t>
            </a:r>
          </a:p>
          <a:p>
            <a:r>
              <a:rPr lang="tr-TR" dirty="0" smtClean="0"/>
              <a:t>Bu davranışlarla ilgili sözlü ya da yazılı rapor alma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Beceri-</a:t>
            </a:r>
            <a:r>
              <a:rPr lang="tr-TR" dirty="0" err="1" smtClean="0"/>
              <a:t>Psikomotor</a:t>
            </a:r>
            <a:r>
              <a:rPr lang="tr-TR" dirty="0" smtClean="0"/>
              <a:t> Alan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Bilgi, tutum ve beceriye sınıflandırılan davranış basamaklarında, beceri alanını üçe ayırır.</a:t>
            </a:r>
          </a:p>
          <a:p>
            <a:r>
              <a:rPr lang="tr-TR" b="1" dirty="0" smtClean="0"/>
              <a:t>Zihinsel (Entelektüel) Beceriler: </a:t>
            </a:r>
            <a:r>
              <a:rPr lang="tr-TR" dirty="0" smtClean="0"/>
              <a:t>Beceriyi açık olarak gösterme, bilgiyi kullanma, uygulama denilebilir.</a:t>
            </a:r>
          </a:p>
          <a:p>
            <a:r>
              <a:rPr lang="tr-TR" b="1" dirty="0" smtClean="0"/>
              <a:t>Bilişsel </a:t>
            </a:r>
            <a:r>
              <a:rPr lang="tr-TR" b="1" dirty="0"/>
              <a:t>Beceriler: </a:t>
            </a:r>
            <a:r>
              <a:rPr lang="tr-TR" dirty="0"/>
              <a:t>Katılımcının yaratıcı, orijinal bir şey yapmasını gerektirir.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/>
              <a:t>Entelektüel ve Bilişsel Beceriler</a:t>
            </a:r>
          </a:p>
          <a:p>
            <a:r>
              <a:rPr lang="tr-TR" dirty="0" smtClean="0"/>
              <a:t>Rapor hazırlama, </a:t>
            </a:r>
          </a:p>
          <a:p>
            <a:r>
              <a:rPr lang="tr-TR" dirty="0" smtClean="0"/>
              <a:t>Proje yazma, </a:t>
            </a:r>
          </a:p>
          <a:p>
            <a:r>
              <a:rPr lang="tr-TR" dirty="0" smtClean="0"/>
              <a:t>Sözlü sınavlar, </a:t>
            </a:r>
          </a:p>
          <a:p>
            <a:r>
              <a:rPr lang="tr-TR" dirty="0" err="1" smtClean="0"/>
              <a:t>Portfolio</a:t>
            </a:r>
            <a:r>
              <a:rPr lang="tr-TR" dirty="0" smtClean="0"/>
              <a:t>,</a:t>
            </a:r>
          </a:p>
          <a:p>
            <a:r>
              <a:rPr lang="tr-TR" dirty="0" err="1" smtClean="0"/>
              <a:t>Simüle</a:t>
            </a:r>
            <a:r>
              <a:rPr lang="tr-TR" dirty="0" smtClean="0"/>
              <a:t> ortamlarda değerlendirme,</a:t>
            </a:r>
          </a:p>
          <a:p>
            <a:r>
              <a:rPr lang="tr-TR" dirty="0" smtClean="0"/>
              <a:t>Oyunlaştırma gibi yöntemler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Beceri-</a:t>
            </a:r>
            <a:r>
              <a:rPr lang="tr-TR" dirty="0" err="1" smtClean="0"/>
              <a:t>Psikomotor</a:t>
            </a:r>
            <a:r>
              <a:rPr lang="tr-TR" dirty="0" smtClean="0"/>
              <a:t> Alan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59632" y="1447800"/>
            <a:ext cx="7674056" cy="4800600"/>
          </a:xfrm>
        </p:spPr>
        <p:txBody>
          <a:bodyPr/>
          <a:lstStyle/>
          <a:p>
            <a:r>
              <a:rPr lang="tr-TR" b="1" dirty="0" err="1" smtClean="0"/>
              <a:t>Devinsel</a:t>
            </a:r>
            <a:r>
              <a:rPr lang="tr-TR" b="1" dirty="0" smtClean="0"/>
              <a:t> Beceriler: </a:t>
            </a:r>
            <a:r>
              <a:rPr lang="tr-TR" dirty="0" err="1" smtClean="0"/>
              <a:t>Psikomotor</a:t>
            </a:r>
            <a:r>
              <a:rPr lang="tr-TR" dirty="0" smtClean="0"/>
              <a:t> becerilerdir. </a:t>
            </a:r>
          </a:p>
          <a:p>
            <a:pPr lvl="1"/>
            <a:r>
              <a:rPr lang="tr-TR" dirty="0" smtClean="0"/>
              <a:t>Örneğin, piyano çalma, sonda takma</a:t>
            </a:r>
          </a:p>
          <a:p>
            <a:r>
              <a:rPr lang="tr-TR" dirty="0" smtClean="0"/>
              <a:t>Bu becerilerin istenilen nitelikte olması, becerilerin sık aralıklarla tekrarına ve otomatikleşmesine bağlıdır. </a:t>
            </a:r>
          </a:p>
          <a:p>
            <a:r>
              <a:rPr lang="tr-TR" dirty="0" smtClean="0"/>
              <a:t>Performans testleri ile ölçülür.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3. Davranışı Değerlendirme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Bireyin eğitimden sonra ne yaptığının, daha önce ne yaptığı ile karşılaştırıldığında görülen değişmelere ilişkin veriler</a:t>
            </a:r>
          </a:p>
          <a:p>
            <a:r>
              <a:rPr lang="tr-TR" dirty="0" smtClean="0"/>
              <a:t>Bunlar için; gözlemci raporları, verimlilik ölçümleri, zaman hareket incelemeleri, kendini değerlendirme ölçekler, günlükler, görüşme programları, soru kağıtları kullanılabilir.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4. Sonuçları Değerlendirme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/>
          <a:lstStyle/>
          <a:p>
            <a:r>
              <a:rPr lang="tr-TR" dirty="0" smtClean="0"/>
              <a:t>Kullanılan veri kaynakları; maliyet, etkililik, iş kazaları, şikayetler, gecikme ve işe gelmeme sıklığı, kalite kontrol ölçümleridir.</a:t>
            </a: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Ölçme Değerlendirme Araçları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tr-TR" dirty="0" smtClean="0"/>
          </a:p>
          <a:p>
            <a:r>
              <a:rPr lang="tr-TR" dirty="0" smtClean="0"/>
              <a:t>Ön test formu (ders öncesi değerlendirme formu)</a:t>
            </a:r>
          </a:p>
          <a:p>
            <a:r>
              <a:rPr lang="tr-TR" dirty="0" smtClean="0"/>
              <a:t>Ara test formu (Ders arasında belirli konularda değerlendirme amaçlı)</a:t>
            </a:r>
          </a:p>
          <a:p>
            <a:r>
              <a:rPr lang="tr-TR" dirty="0" smtClean="0"/>
              <a:t>Son test formu (Ders sonrası bilgi değerlendirme)</a:t>
            </a:r>
          </a:p>
          <a:p>
            <a:r>
              <a:rPr lang="tr-TR" dirty="0" smtClean="0"/>
              <a:t>Performans testleri </a:t>
            </a:r>
          </a:p>
          <a:p>
            <a:r>
              <a:rPr lang="tr-TR" dirty="0" smtClean="0"/>
              <a:t>Öğrenim rehberleri (IM enjeksiyon uygulama rehberi)</a:t>
            </a:r>
          </a:p>
          <a:p>
            <a:r>
              <a:rPr lang="tr-TR" dirty="0" smtClean="0"/>
              <a:t>Eğitmeni değerlendirme</a:t>
            </a:r>
          </a:p>
          <a:p>
            <a:r>
              <a:rPr lang="tr-TR" dirty="0" smtClean="0"/>
              <a:t>Eğitim programını değerlendirme </a:t>
            </a:r>
          </a:p>
          <a:p>
            <a:r>
              <a:rPr lang="tr-TR" dirty="0" smtClean="0"/>
              <a:t>Öğrenim amaçlarına ulaşıldı mı, fizik ortam uygunluğu, </a:t>
            </a:r>
            <a:r>
              <a:rPr lang="tr-TR" dirty="0" err="1" smtClean="0"/>
              <a:t>eğt</a:t>
            </a:r>
            <a:r>
              <a:rPr lang="tr-TR" dirty="0" smtClean="0"/>
              <a:t>. materyali uygun mu, süre yeterli mi, konulara ilişkin yeterlilik, bilgi ve beceri kazanmada yeterli mi..gibi sorular sorulur.</a:t>
            </a: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1403648" y="2852937"/>
            <a:ext cx="705678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r-TR" sz="72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TEŞEKKÜRLER</a:t>
            </a:r>
            <a:endParaRPr lang="tr-TR" sz="72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Ölçme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Ölçme, belirli bir nesnenin ya da nesnelerin belirli bir özelliğe sahip olup olmadığının, sahip ise sahip oluş derecesinin gözlenip gözlem sonuçlarının sembollerle, özellikle sayı sembolleriyle ifade edilmesidir.</a:t>
            </a:r>
          </a:p>
          <a:p>
            <a:endParaRPr lang="tr-TR" dirty="0" smtClean="0"/>
          </a:p>
          <a:p>
            <a:r>
              <a:rPr lang="tr-TR" dirty="0" smtClean="0"/>
              <a:t>Bir insanın cinsiyetini (kadın erkek), </a:t>
            </a:r>
          </a:p>
          <a:p>
            <a:r>
              <a:rPr lang="tr-TR" dirty="0" smtClean="0"/>
              <a:t>Bir günün sıcaklığını(38ºC), </a:t>
            </a:r>
          </a:p>
          <a:p>
            <a:r>
              <a:rPr lang="tr-TR" dirty="0" smtClean="0"/>
              <a:t>Bir nesnenin ağırlığını(40kg) belirtmek birer ölçmedir.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Ölçme Türleri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Ölçmenin türü, ölçülen özelliğin gözlenme şekline bağlıdır. </a:t>
            </a:r>
          </a:p>
          <a:p>
            <a:r>
              <a:rPr lang="tr-TR" dirty="0" smtClean="0"/>
              <a:t>Gözlenen sonuçlar elde edilirken ölçme sonuçlarının elde ediliş biçimi, ölçme türünün belirlenmesini sağlar. </a:t>
            </a:r>
          </a:p>
          <a:p>
            <a:r>
              <a:rPr lang="tr-TR" dirty="0" smtClean="0"/>
              <a:t>Ölçme türleri genel olarak </a:t>
            </a:r>
            <a:r>
              <a:rPr lang="tr-TR" b="1" dirty="0" smtClean="0"/>
              <a:t>doğrudan ve dolayl</a:t>
            </a:r>
            <a:r>
              <a:rPr lang="tr-TR" dirty="0" smtClean="0"/>
              <a:t>ı olarak iki şekilde ele alınabilir.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Doğrudan ölçme: </a:t>
            </a:r>
            <a:r>
              <a:rPr lang="tr-TR" dirty="0" smtClean="0"/>
              <a:t>Ölçmek istenilen özellik doğrudan gözlenebilir. </a:t>
            </a:r>
          </a:p>
          <a:p>
            <a:endParaRPr lang="tr-TR" dirty="0" smtClean="0"/>
          </a:p>
          <a:p>
            <a:r>
              <a:rPr lang="tr-TR" dirty="0" smtClean="0"/>
              <a:t>Bir sınıfta bulunan öğrencilerin sayılarının mevcudun 40 kişi olduğunun belirlenmesi, boy uzunluğunun metre ile ölçülerek 170cm bulunması gibi.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/>
              <a:t>Dolaylı ölçme: </a:t>
            </a:r>
            <a:r>
              <a:rPr lang="tr-TR" dirty="0" smtClean="0"/>
              <a:t>Ölçülmek istenen özelliğin doğasına bağlı olarak doğrudan gözlem yapılamaz.  </a:t>
            </a:r>
          </a:p>
          <a:p>
            <a:pPr lvl="1"/>
            <a:r>
              <a:rPr lang="tr-TR" dirty="0" smtClean="0"/>
              <a:t>Bu durumda ölçme işleminin bir başka özellik yardımıyla gözlenerek yapılmaya çalışılmasıdır. </a:t>
            </a:r>
          </a:p>
          <a:p>
            <a:endParaRPr lang="tr-TR" dirty="0" smtClean="0"/>
          </a:p>
          <a:p>
            <a:r>
              <a:rPr lang="tr-TR" dirty="0" smtClean="0"/>
              <a:t>Eğitimde başarının doğrudan gözlenememesi testler aracılığı ile ölçülmeye çalışılması, </a:t>
            </a:r>
          </a:p>
          <a:p>
            <a:r>
              <a:rPr lang="tr-TR" dirty="0" smtClean="0"/>
              <a:t>Sıcaklığın doğrudan gözlenememesi termometre ile </a:t>
            </a:r>
            <a:r>
              <a:rPr lang="tr-TR" dirty="0" err="1" smtClean="0"/>
              <a:t>civadaki</a:t>
            </a:r>
            <a:r>
              <a:rPr lang="tr-TR" dirty="0" smtClean="0"/>
              <a:t> genleşmenin gözlenerek ölçülmesi.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Ölçme Araçları ve Ölçek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Birçok nitelik ya da özellik doğrudan gözlenemez, gözlense bile ölçülemez. </a:t>
            </a:r>
          </a:p>
          <a:p>
            <a:r>
              <a:rPr lang="tr-TR" dirty="0" smtClean="0"/>
              <a:t>Dolayısıyla, ölçülen özelliğin miktarı hakkında net bir bilgi verilemez. </a:t>
            </a:r>
          </a:p>
          <a:p>
            <a:r>
              <a:rPr lang="tr-TR" dirty="0" smtClean="0"/>
              <a:t>Gerek doğrudan gözlenebilen, gerek doğrudan gözlenemeyen özellik, nitelik ya da değişkenlerin miktarına ilişkin sonuçlar verilirken ölçme araçlarından ve ölçülen niteliğe uygun tanımlanmış ölçme birimlerinden yararlanılır.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584" y="1447800"/>
            <a:ext cx="8106104" cy="4800600"/>
          </a:xfrm>
        </p:spPr>
        <p:txBody>
          <a:bodyPr>
            <a:normAutofit fontScale="70000" lnSpcReduction="20000"/>
          </a:bodyPr>
          <a:lstStyle/>
          <a:p>
            <a:r>
              <a:rPr lang="tr-TR" b="1" dirty="0" smtClean="0"/>
              <a:t>Sınıflama Ölçekleri; </a:t>
            </a:r>
            <a:r>
              <a:rPr lang="tr-TR" dirty="0" smtClean="0"/>
              <a:t>gözlenen özelliği en basit şekilde ifade etmede kullanılan ölçeklerdir. Örneğin; insanların cinsiyeti (kadın-erkek), medeni hali (evli-bekâr) vb. özellikler.</a:t>
            </a:r>
          </a:p>
          <a:p>
            <a:endParaRPr lang="tr-TR" dirty="0" smtClean="0"/>
          </a:p>
          <a:p>
            <a:r>
              <a:rPr lang="tr-TR" b="1" dirty="0" smtClean="0"/>
              <a:t>Sıralama Ölçekleri; </a:t>
            </a:r>
            <a:r>
              <a:rPr lang="tr-TR" dirty="0" smtClean="0"/>
              <a:t>bu ölçekler, gözlenen özelliği sahip olma miktarı yönünden sıraya koymak için kullanılan ölçeklerdir. Örneğin; sınavdan alınan puana göre başarı sırasına koymak gibi.</a:t>
            </a:r>
          </a:p>
          <a:p>
            <a:endParaRPr lang="tr-TR" dirty="0" smtClean="0"/>
          </a:p>
          <a:p>
            <a:r>
              <a:rPr lang="tr-TR" b="1" dirty="0" smtClean="0"/>
              <a:t>Eşit Aralıklı Ölçekler; </a:t>
            </a:r>
            <a:r>
              <a:rPr lang="tr-TR" dirty="0" smtClean="0"/>
              <a:t>ölçülen özelliğin tam anlamıyla yok olmadığı anlamına gelen itibari bir başlangıç noktasına göre sahip oluş derecesinin belirlendiği ölçeklerdir. Örneğin; termometre, başarı testlerindeki standart puanlar, zekâ test puanları vb.</a:t>
            </a:r>
          </a:p>
          <a:p>
            <a:endParaRPr lang="tr-TR" dirty="0" smtClean="0"/>
          </a:p>
          <a:p>
            <a:r>
              <a:rPr lang="tr-TR" b="1" dirty="0" smtClean="0"/>
              <a:t>Oranlı Ölçekler; </a:t>
            </a:r>
            <a:r>
              <a:rPr lang="tr-TR" dirty="0" smtClean="0"/>
              <a:t>İtibari sıfır noktası yerine gerçek sıfır noktasının yer aldığı ölçeklerdir. Örneğin, metre, kilogram, saat vb.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Ölçme Araçlarında Bulunması Gereken Nitelikler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772816"/>
            <a:ext cx="7498080" cy="4475584"/>
          </a:xfrm>
        </p:spPr>
        <p:txBody>
          <a:bodyPr/>
          <a:lstStyle/>
          <a:p>
            <a:r>
              <a:rPr lang="tr-TR" dirty="0" smtClean="0"/>
              <a:t>Elde edilen ölçümlerin hatasız ya da en az hatalı olması için ölçeklerin belli niteliklere sahip olması gerekir. Bu nitelikler:</a:t>
            </a:r>
          </a:p>
          <a:p>
            <a:r>
              <a:rPr lang="tr-TR" dirty="0" smtClean="0"/>
              <a:t> Geçerlik</a:t>
            </a:r>
          </a:p>
          <a:p>
            <a:r>
              <a:rPr lang="tr-TR" dirty="0" smtClean="0"/>
              <a:t> Güvenirlik</a:t>
            </a:r>
          </a:p>
          <a:p>
            <a:r>
              <a:rPr lang="tr-TR" dirty="0" smtClean="0"/>
              <a:t>Kullanışlılıktır.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111</TotalTime>
  <Words>1166</Words>
  <Application>Microsoft Office PowerPoint</Application>
  <PresentationFormat>Ekran Gösterisi (4:3)</PresentationFormat>
  <Paragraphs>151</Paragraphs>
  <Slides>28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3" baseType="lpstr">
      <vt:lpstr>Calibri</vt:lpstr>
      <vt:lpstr>Gill Sans MT</vt:lpstr>
      <vt:lpstr>Verdana</vt:lpstr>
      <vt:lpstr>Wingdings 2</vt:lpstr>
      <vt:lpstr>Gündönümü</vt:lpstr>
      <vt:lpstr>EĞİTİM PROGRAMINDA ÖLÇME  ve DEĞERLENDİRME</vt:lpstr>
      <vt:lpstr>Eğitim programının dört temel ögesi</vt:lpstr>
      <vt:lpstr>Ölçme </vt:lpstr>
      <vt:lpstr>Ölçme Türleri</vt:lpstr>
      <vt:lpstr>PowerPoint Sunusu</vt:lpstr>
      <vt:lpstr>PowerPoint Sunusu</vt:lpstr>
      <vt:lpstr>Ölçme Araçları ve Ölçek</vt:lpstr>
      <vt:lpstr>PowerPoint Sunusu</vt:lpstr>
      <vt:lpstr>Ölçme Araçlarında Bulunması Gereken Nitelikler</vt:lpstr>
      <vt:lpstr>PowerPoint Sunusu</vt:lpstr>
      <vt:lpstr>Değerlendirme</vt:lpstr>
      <vt:lpstr>PowerPoint Sunusu</vt:lpstr>
      <vt:lpstr>PowerPoint Sunusu</vt:lpstr>
      <vt:lpstr>Değerlendirmenin Amaçları</vt:lpstr>
      <vt:lpstr>Dört düzeyde değerlendirme yapılır:</vt:lpstr>
      <vt:lpstr>1. Tepki Değerlendirme</vt:lpstr>
      <vt:lpstr>2. Öğrenmeyi Değerlendirme</vt:lpstr>
      <vt:lpstr>PowerPoint Sunusu</vt:lpstr>
      <vt:lpstr>Bilgi-Bilişsel Alan</vt:lpstr>
      <vt:lpstr>Tutum (Duyuşsal) Alan</vt:lpstr>
      <vt:lpstr>PowerPoint Sunusu</vt:lpstr>
      <vt:lpstr>Beceri-Psikomotor Alan</vt:lpstr>
      <vt:lpstr>PowerPoint Sunusu</vt:lpstr>
      <vt:lpstr>Beceri-Psikomotor Alan</vt:lpstr>
      <vt:lpstr>3. Davranışı Değerlendirme</vt:lpstr>
      <vt:lpstr>4. Sonuçları Değerlendirme</vt:lpstr>
      <vt:lpstr>Ölçme Değerlendirme Araçları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 PROGRAMINDA ÖLÇME VE DEĞERLENDİRME</dc:title>
  <dc:creator>sezer</dc:creator>
  <cp:lastModifiedBy>Aslı</cp:lastModifiedBy>
  <cp:revision>20</cp:revision>
  <dcterms:created xsi:type="dcterms:W3CDTF">2021-04-27T22:23:51Z</dcterms:created>
  <dcterms:modified xsi:type="dcterms:W3CDTF">2023-10-18T07:19:12Z</dcterms:modified>
</cp:coreProperties>
</file>