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64"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452717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3927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47378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85851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44692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75811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8570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3214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9765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40845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5822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50388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44530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27865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550666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18463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21.05.2020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229225583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3" y="251791"/>
            <a:ext cx="9420823" cy="6228522"/>
          </a:xfrm>
        </p:spPr>
        <p:txBody>
          <a:bodyPr>
            <a:normAutofit fontScale="85000" lnSpcReduction="20000"/>
          </a:bodyPr>
          <a:lstStyle/>
          <a:p>
            <a:pPr marL="0" indent="0">
              <a:buNone/>
            </a:pPr>
            <a:r>
              <a:rPr lang="tr-TR" dirty="0"/>
              <a:t>		</a:t>
            </a:r>
            <a:r>
              <a:rPr lang="tr-TR" sz="3100" b="1" dirty="0"/>
              <a:t>	GÜVEN İLKESİ</a:t>
            </a:r>
          </a:p>
          <a:p>
            <a:pPr marL="0" indent="0">
              <a:buNone/>
            </a:pPr>
            <a:r>
              <a:rPr lang="tr-TR" sz="3100" b="1" dirty="0"/>
              <a:t>	Güven prensibi, «belirli bir riskli hareketi yapan kimsenin, benzer harekette bulunan başka bir kimsenin hukuken riskleri azaltmak veya ortadan kaldırmak amaçlı olarak kabul edilmiş teknik güvenlik normlarına uygun davranacaklarına güvenebileceğini, bu güvenmesinin kendisi aleyhine hukuksal sonuç çıkarmak için yorumlanamayacağı, insanların hareketlerini sürekli başkalarının olası hatalı davranışlarına göre şekillendirmek zorunda olmadıkları, her ne kadar başkaları «oyunun kurallarına uygun» davranmadığı için kazalar veya diğer istenmeyen tehlike veya zarar neticelerinin doğduğu bir vaka ise de hiç kimsenin diğerinin hareketlerinin doğuracağı tehlikeyi azaltmak veya ortadan kaldırmak ve ondan sonra veya o çerçevede kendi hareketini gerçekleştirmek yükümlülüğü bulunmadığı» anlamına gelmektedir.</a:t>
            </a:r>
          </a:p>
          <a:p>
            <a:pPr marL="0" indent="0">
              <a:buNone/>
            </a:pPr>
            <a:r>
              <a:rPr lang="tr-TR" sz="3100" b="1" dirty="0"/>
              <a:t>	</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0CEE92-E8E4-4CF0-95CD-36FCB9FB8412}"/>
              </a:ext>
            </a:extLst>
          </p:cNvPr>
          <p:cNvSpPr>
            <a:spLocks noGrp="1"/>
          </p:cNvSpPr>
          <p:nvPr>
            <p:ph idx="1"/>
          </p:nvPr>
        </p:nvSpPr>
        <p:spPr>
          <a:xfrm>
            <a:off x="677334" y="715617"/>
            <a:ext cx="8596668" cy="5325745"/>
          </a:xfrm>
        </p:spPr>
        <p:txBody>
          <a:bodyPr>
            <a:normAutofit fontScale="85000" lnSpcReduction="20000"/>
          </a:bodyPr>
          <a:lstStyle/>
          <a:p>
            <a:pPr marL="0" indent="0">
              <a:buNone/>
            </a:pPr>
            <a:r>
              <a:rPr lang="tr-TR" dirty="0"/>
              <a:t>	</a:t>
            </a:r>
            <a:r>
              <a:rPr lang="tr-TR" sz="4800" b="1" dirty="0"/>
              <a:t>	Sorumluluk alanlarının sıkı iş paylaşımı suretiyle belirlenmesinin doğal sonucu olarak, bir hastanın tedavisinde görev yapan herkes, bu alanda görev yapan diğer personelin gerekli bilgiye sahip olduğu ve gerekli özeni göstererek görevini yaptığına güvenebilir. </a:t>
            </a:r>
          </a:p>
          <a:p>
            <a:pPr marL="0" indent="0">
              <a:buNone/>
            </a:pPr>
            <a:r>
              <a:rPr lang="tr-TR" sz="4800" b="1" dirty="0"/>
              <a:t>		</a:t>
            </a:r>
            <a:endParaRPr lang="tr-TR" b="1" dirty="0"/>
          </a:p>
        </p:txBody>
      </p:sp>
    </p:spTree>
    <p:extLst>
      <p:ext uri="{BB962C8B-B14F-4D97-AF65-F5344CB8AC3E}">
        <p14:creationId xmlns:p14="http://schemas.microsoft.com/office/powerpoint/2010/main" val="361392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795131"/>
            <a:ext cx="8596668" cy="5246232"/>
          </a:xfrm>
        </p:spPr>
        <p:txBody>
          <a:bodyPr>
            <a:normAutofit fontScale="92500"/>
          </a:bodyPr>
          <a:lstStyle/>
          <a:p>
            <a:pPr marL="0" indent="0">
              <a:buNone/>
            </a:pPr>
            <a:r>
              <a:rPr lang="tr-TR" dirty="0"/>
              <a:t>		</a:t>
            </a:r>
            <a:r>
              <a:rPr lang="tr-TR" sz="4800" b="1" dirty="0"/>
              <a:t> Başkasının yükümlülüğünü yerine getirdiğini kabul etmek, o kimsenin tecrübesi veya bilgisine yönelik bir tereddüt olmadığı müddetçe, yükümlülüğe aykırı bir kabul değildir. </a:t>
            </a:r>
            <a:endParaRPr lang="tr-TR" b="1" dirty="0"/>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834887"/>
            <a:ext cx="8596668" cy="5206475"/>
          </a:xfrm>
        </p:spPr>
        <p:txBody>
          <a:bodyPr/>
          <a:lstStyle/>
          <a:p>
            <a:pPr marL="0" indent="0">
              <a:buNone/>
            </a:pPr>
            <a:r>
              <a:rPr lang="tr-TR" dirty="0"/>
              <a:t>		</a:t>
            </a:r>
            <a:r>
              <a:rPr lang="tr-TR" sz="4800" b="1" dirty="0"/>
              <a:t>Tıbbi müdahalenin özel riskinin, farklı iki uzman personelin beraber çalışmasından kaynaklandığı hallerde, güven prensibinin sınırlanması gerekmektedir. </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755375"/>
            <a:ext cx="8596668" cy="5285988"/>
          </a:xfrm>
        </p:spPr>
        <p:txBody>
          <a:bodyPr>
            <a:normAutofit fontScale="92500" lnSpcReduction="10000"/>
          </a:bodyPr>
          <a:lstStyle/>
          <a:p>
            <a:pPr marL="0" indent="0">
              <a:buNone/>
            </a:pPr>
            <a:r>
              <a:rPr lang="tr-TR" dirty="0"/>
              <a:t>		</a:t>
            </a:r>
            <a:r>
              <a:rPr lang="tr-TR" sz="3600" b="1" dirty="0"/>
              <a:t>Hukukumuzda ameliyatlarda, cerrahın «geminin kaptanı», «ameliyatın tek komutanı» olduğu, bu nedenle ameliyat sırasında verilen talimatların yerine getirilmek durumunda olduğu, aksinin yani cerrahın talimatının tartışılmasının hastaya daha çok zarar verebileceği belirtilerek, uzmanın hatalı emrini yerine getiren asistanın sorumlu tutulamayacağı, tek sorumlunun uzman cerrah olacağı belirtilmektedir.</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848139"/>
            <a:ext cx="8596668" cy="5193223"/>
          </a:xfrm>
        </p:spPr>
        <p:txBody>
          <a:bodyPr/>
          <a:lstStyle/>
          <a:p>
            <a:pPr marL="0" indent="0">
              <a:buNone/>
            </a:pPr>
            <a:r>
              <a:rPr lang="tr-TR" dirty="0"/>
              <a:t>	</a:t>
            </a:r>
            <a:r>
              <a:rPr lang="tr-TR" sz="4000" b="1" dirty="0"/>
              <a:t>	TIBBİ MÜDAHALELERDE MAHREMİYET</a:t>
            </a:r>
          </a:p>
          <a:p>
            <a:pPr marL="0" indent="0">
              <a:buNone/>
            </a:pPr>
            <a:r>
              <a:rPr lang="tr-TR" sz="4000" b="1" dirty="0"/>
              <a:t>	Hastaya ait bilgilerin, verilerin, sırların saklanması çok eskiden beri kabul edilmiş bir esas olup, çok çeşitli metinlerde açıkça düzenlenmiş bulunmaktadır.</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887897"/>
            <a:ext cx="8596668" cy="5153466"/>
          </a:xfrm>
        </p:spPr>
        <p:txBody>
          <a:bodyPr/>
          <a:lstStyle/>
          <a:p>
            <a:pPr marL="0" indent="0">
              <a:buNone/>
            </a:pPr>
            <a:r>
              <a:rPr lang="tr-TR" dirty="0"/>
              <a:t>		</a:t>
            </a:r>
            <a:r>
              <a:rPr lang="tr-TR" sz="4000" b="1" dirty="0"/>
              <a:t>Kişisel sağlık verilerinin işlenmesinde 3 ilkeye uyulması zorunludur:</a:t>
            </a:r>
          </a:p>
          <a:p>
            <a:pPr marL="0" indent="0">
              <a:buNone/>
            </a:pPr>
            <a:r>
              <a:rPr lang="tr-TR" sz="4000" b="1" dirty="0"/>
              <a:t>1) «Hiç kimse, sağlık hizmeti sunumu için gerekli olan durumlar haricinde geçmiş sağlık verilerinin dökümünü sunmaya veya göstermeye zorlanamaz.»</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516835"/>
            <a:ext cx="8596668" cy="5524527"/>
          </a:xfrm>
        </p:spPr>
        <p:txBody>
          <a:bodyPr>
            <a:normAutofit fontScale="92500" lnSpcReduction="10000"/>
          </a:bodyPr>
          <a:lstStyle/>
          <a:p>
            <a:pPr marL="0" indent="0">
              <a:buNone/>
            </a:pPr>
            <a:r>
              <a:rPr lang="tr-TR" sz="4000" b="1" dirty="0"/>
              <a:t>2) «Sağlık hizmeti sunucuları tarafından; banko, gişe ve masa gibi bölümlerde yetkisi olmayan kişilerin yer almasını önleyecek ve aynı anda yakın konumda hizmet alanların birbirlerine ait kişisel verileri duymalarını, görmelerini, öğrenmelerini veya ele geçirmelerini engelleyecek nitelikte gerekli fiziki, teknik ve idari tedbirler alınır.»</a:t>
            </a:r>
          </a:p>
          <a:p>
            <a:pPr marL="0" indent="0">
              <a:buNone/>
            </a:pPr>
            <a:endParaRPr lang="tr-TR" dirty="0"/>
          </a:p>
        </p:txBody>
      </p:sp>
    </p:spTree>
    <p:extLst>
      <p:ext uri="{BB962C8B-B14F-4D97-AF65-F5344CB8AC3E}">
        <p14:creationId xmlns:p14="http://schemas.microsoft.com/office/powerpoint/2010/main" val="917457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71B717A-5918-4FDC-BF92-87DD5F2C33FC}"/>
              </a:ext>
            </a:extLst>
          </p:cNvPr>
          <p:cNvSpPr>
            <a:spLocks noGrp="1"/>
          </p:cNvSpPr>
          <p:nvPr>
            <p:ph idx="1"/>
          </p:nvPr>
        </p:nvSpPr>
        <p:spPr>
          <a:xfrm>
            <a:off x="730342" y="812510"/>
            <a:ext cx="8596668" cy="5232979"/>
          </a:xfrm>
        </p:spPr>
        <p:txBody>
          <a:bodyPr>
            <a:normAutofit fontScale="92500"/>
          </a:bodyPr>
          <a:lstStyle/>
          <a:p>
            <a:pPr marL="0" indent="0">
              <a:buNone/>
            </a:pPr>
            <a:r>
              <a:rPr lang="tr-TR" sz="4400" b="1" dirty="0"/>
              <a:t>3) «Sağlık hizmeti sunucuları, tahlil ve tetkik sonuçları gibi hastaya ait kişisel sağlık verilerini içeren basılı materyalin yetkisiz kişilerin eline geçmesi halinde kime ait olduğunun tespit edilmesini zorlaştıracak diğer tedbirleri alır.»</a:t>
            </a:r>
          </a:p>
        </p:txBody>
      </p:sp>
    </p:spTree>
    <p:extLst>
      <p:ext uri="{BB962C8B-B14F-4D97-AF65-F5344CB8AC3E}">
        <p14:creationId xmlns:p14="http://schemas.microsoft.com/office/powerpoint/2010/main" val="465922342"/>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297</TotalTime>
  <Words>406</Words>
  <Application>Microsoft Office PowerPoint</Application>
  <PresentationFormat>Geniş ekran</PresentationFormat>
  <Paragraphs>14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11</cp:revision>
  <dcterms:created xsi:type="dcterms:W3CDTF">2020-05-12T10:57:22Z</dcterms:created>
  <dcterms:modified xsi:type="dcterms:W3CDTF">2020-05-21T09:55:39Z</dcterms:modified>
</cp:coreProperties>
</file>