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30BC946-0B12-46F7-995B-300E8B9C1439}"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DE87B20-36F6-4C4A-B72B-D137BD94779A}"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91224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530BC946-0B12-46F7-995B-300E8B9C1439}" type="datetimeFigureOut">
              <a:rPr lang="tr-TR" smtClean="0"/>
              <a:t>28.02.2019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DE87B20-36F6-4C4A-B72B-D137BD94779A}" type="slidenum">
              <a:rPr lang="tr-TR" smtClean="0"/>
              <a:t>‹#›</a:t>
            </a:fld>
            <a:endParaRPr lang="tr-TR"/>
          </a:p>
        </p:txBody>
      </p:sp>
    </p:spTree>
    <p:extLst>
      <p:ext uri="{BB962C8B-B14F-4D97-AF65-F5344CB8AC3E}">
        <p14:creationId xmlns:p14="http://schemas.microsoft.com/office/powerpoint/2010/main" val="2171016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30BC946-0B12-46F7-995B-300E8B9C1439}"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DE87B20-36F6-4C4A-B72B-D137BD94779A}" type="slidenum">
              <a:rPr lang="tr-TR" smtClean="0"/>
              <a:t>‹#›</a:t>
            </a:fld>
            <a:endParaRPr lang="tr-TR"/>
          </a:p>
        </p:txBody>
      </p:sp>
    </p:spTree>
    <p:extLst>
      <p:ext uri="{BB962C8B-B14F-4D97-AF65-F5344CB8AC3E}">
        <p14:creationId xmlns:p14="http://schemas.microsoft.com/office/powerpoint/2010/main" val="36226774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30BC946-0B12-46F7-995B-300E8B9C1439}"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DE87B20-36F6-4C4A-B72B-D137BD94779A}"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6018164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30BC946-0B12-46F7-995B-300E8B9C1439}"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DE87B20-36F6-4C4A-B72B-D137BD94779A}" type="slidenum">
              <a:rPr lang="tr-TR" smtClean="0"/>
              <a:t>‹#›</a:t>
            </a:fld>
            <a:endParaRPr lang="tr-TR"/>
          </a:p>
        </p:txBody>
      </p:sp>
    </p:spTree>
    <p:extLst>
      <p:ext uri="{BB962C8B-B14F-4D97-AF65-F5344CB8AC3E}">
        <p14:creationId xmlns:p14="http://schemas.microsoft.com/office/powerpoint/2010/main" val="38671290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30BC946-0B12-46F7-995B-300E8B9C1439}"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DE87B20-36F6-4C4A-B72B-D137BD94779A}"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2323394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30BC946-0B12-46F7-995B-300E8B9C1439}"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DE87B20-36F6-4C4A-B72B-D137BD94779A}" type="slidenum">
              <a:rPr lang="tr-TR" smtClean="0"/>
              <a:t>‹#›</a:t>
            </a:fld>
            <a:endParaRPr lang="tr-TR"/>
          </a:p>
        </p:txBody>
      </p:sp>
    </p:spTree>
    <p:extLst>
      <p:ext uri="{BB962C8B-B14F-4D97-AF65-F5344CB8AC3E}">
        <p14:creationId xmlns:p14="http://schemas.microsoft.com/office/powerpoint/2010/main" val="18999765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30BC946-0B12-46F7-995B-300E8B9C1439}"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DE87B20-36F6-4C4A-B72B-D137BD94779A}" type="slidenum">
              <a:rPr lang="tr-TR" smtClean="0"/>
              <a:t>‹#›</a:t>
            </a:fld>
            <a:endParaRPr lang="tr-TR"/>
          </a:p>
        </p:txBody>
      </p:sp>
    </p:spTree>
    <p:extLst>
      <p:ext uri="{BB962C8B-B14F-4D97-AF65-F5344CB8AC3E}">
        <p14:creationId xmlns:p14="http://schemas.microsoft.com/office/powerpoint/2010/main" val="4730584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30BC946-0B12-46F7-995B-300E8B9C1439}"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DE87B20-36F6-4C4A-B72B-D137BD94779A}" type="slidenum">
              <a:rPr lang="tr-TR" smtClean="0"/>
              <a:t>‹#›</a:t>
            </a:fld>
            <a:endParaRPr lang="tr-TR"/>
          </a:p>
        </p:txBody>
      </p:sp>
    </p:spTree>
    <p:extLst>
      <p:ext uri="{BB962C8B-B14F-4D97-AF65-F5344CB8AC3E}">
        <p14:creationId xmlns:p14="http://schemas.microsoft.com/office/powerpoint/2010/main" val="811586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30BC946-0B12-46F7-995B-300E8B9C1439}"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DE87B20-36F6-4C4A-B72B-D137BD94779A}" type="slidenum">
              <a:rPr lang="tr-TR" smtClean="0"/>
              <a:t>‹#›</a:t>
            </a:fld>
            <a:endParaRPr lang="tr-TR"/>
          </a:p>
        </p:txBody>
      </p:sp>
    </p:spTree>
    <p:extLst>
      <p:ext uri="{BB962C8B-B14F-4D97-AF65-F5344CB8AC3E}">
        <p14:creationId xmlns:p14="http://schemas.microsoft.com/office/powerpoint/2010/main" val="3135995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530BC946-0B12-46F7-995B-300E8B9C1439}" type="datetimeFigureOut">
              <a:rPr lang="tr-TR" smtClean="0"/>
              <a:t>28.02.2019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DE87B20-36F6-4C4A-B72B-D137BD94779A}" type="slidenum">
              <a:rPr lang="tr-TR" smtClean="0"/>
              <a:t>‹#›</a:t>
            </a:fld>
            <a:endParaRPr lang="tr-TR"/>
          </a:p>
        </p:txBody>
      </p:sp>
    </p:spTree>
    <p:extLst>
      <p:ext uri="{BB962C8B-B14F-4D97-AF65-F5344CB8AC3E}">
        <p14:creationId xmlns:p14="http://schemas.microsoft.com/office/powerpoint/2010/main" val="1873080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30BC946-0B12-46F7-995B-300E8B9C1439}" type="datetimeFigureOut">
              <a:rPr lang="tr-TR" smtClean="0"/>
              <a:t>28.02.2019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DE87B20-36F6-4C4A-B72B-D137BD94779A}" type="slidenum">
              <a:rPr lang="tr-TR" smtClean="0"/>
              <a:t>‹#›</a:t>
            </a:fld>
            <a:endParaRPr lang="tr-TR"/>
          </a:p>
        </p:txBody>
      </p:sp>
    </p:spTree>
    <p:extLst>
      <p:ext uri="{BB962C8B-B14F-4D97-AF65-F5344CB8AC3E}">
        <p14:creationId xmlns:p14="http://schemas.microsoft.com/office/powerpoint/2010/main" val="2353170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30BC946-0B12-46F7-995B-300E8B9C1439}" type="datetimeFigureOut">
              <a:rPr lang="tr-TR" smtClean="0"/>
              <a:t>28.02.2019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DE87B20-36F6-4C4A-B72B-D137BD94779A}" type="slidenum">
              <a:rPr lang="tr-TR" smtClean="0"/>
              <a:t>‹#›</a:t>
            </a:fld>
            <a:endParaRPr lang="tr-TR"/>
          </a:p>
        </p:txBody>
      </p:sp>
    </p:spTree>
    <p:extLst>
      <p:ext uri="{BB962C8B-B14F-4D97-AF65-F5344CB8AC3E}">
        <p14:creationId xmlns:p14="http://schemas.microsoft.com/office/powerpoint/2010/main" val="2962997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30BC946-0B12-46F7-995B-300E8B9C1439}" type="datetimeFigureOut">
              <a:rPr lang="tr-TR" smtClean="0"/>
              <a:t>28.02.2019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DE87B20-36F6-4C4A-B72B-D137BD94779A}" type="slidenum">
              <a:rPr lang="tr-TR" smtClean="0"/>
              <a:t>‹#›</a:t>
            </a:fld>
            <a:endParaRPr lang="tr-TR"/>
          </a:p>
        </p:txBody>
      </p:sp>
    </p:spTree>
    <p:extLst>
      <p:ext uri="{BB962C8B-B14F-4D97-AF65-F5344CB8AC3E}">
        <p14:creationId xmlns:p14="http://schemas.microsoft.com/office/powerpoint/2010/main" val="3084998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BC946-0B12-46F7-995B-300E8B9C1439}" type="datetimeFigureOut">
              <a:rPr lang="tr-TR" smtClean="0"/>
              <a:t>28.02.2019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DE87B20-36F6-4C4A-B72B-D137BD94779A}" type="slidenum">
              <a:rPr lang="tr-TR" smtClean="0"/>
              <a:t>‹#›</a:t>
            </a:fld>
            <a:endParaRPr lang="tr-TR"/>
          </a:p>
        </p:txBody>
      </p:sp>
    </p:spTree>
    <p:extLst>
      <p:ext uri="{BB962C8B-B14F-4D97-AF65-F5344CB8AC3E}">
        <p14:creationId xmlns:p14="http://schemas.microsoft.com/office/powerpoint/2010/main" val="2408685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30BC946-0B12-46F7-995B-300E8B9C1439}" type="datetimeFigureOut">
              <a:rPr lang="tr-TR" smtClean="0"/>
              <a:t>28.02.2019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DE87B20-36F6-4C4A-B72B-D137BD94779A}" type="slidenum">
              <a:rPr lang="tr-TR" smtClean="0"/>
              <a:t>‹#›</a:t>
            </a:fld>
            <a:endParaRPr lang="tr-TR"/>
          </a:p>
        </p:txBody>
      </p:sp>
    </p:spTree>
    <p:extLst>
      <p:ext uri="{BB962C8B-B14F-4D97-AF65-F5344CB8AC3E}">
        <p14:creationId xmlns:p14="http://schemas.microsoft.com/office/powerpoint/2010/main" val="489802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30BC946-0B12-46F7-995B-300E8B9C1439}" type="datetimeFigureOut">
              <a:rPr lang="tr-TR" smtClean="0"/>
              <a:t>28.02.2019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DE87B20-36F6-4C4A-B72B-D137BD94779A}" type="slidenum">
              <a:rPr lang="tr-TR" smtClean="0"/>
              <a:t>‹#›</a:t>
            </a:fld>
            <a:endParaRPr lang="tr-TR"/>
          </a:p>
        </p:txBody>
      </p:sp>
    </p:spTree>
    <p:extLst>
      <p:ext uri="{BB962C8B-B14F-4D97-AF65-F5344CB8AC3E}">
        <p14:creationId xmlns:p14="http://schemas.microsoft.com/office/powerpoint/2010/main" val="878515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30BC946-0B12-46F7-995B-300E8B9C1439}" type="datetimeFigureOut">
              <a:rPr lang="tr-TR" smtClean="0"/>
              <a:t>28.02.2019</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BDE87B20-36F6-4C4A-B72B-D137BD94779A}" type="slidenum">
              <a:rPr lang="tr-TR" smtClean="0"/>
              <a:t>‹#›</a:t>
            </a:fld>
            <a:endParaRPr lang="tr-TR"/>
          </a:p>
        </p:txBody>
      </p:sp>
    </p:spTree>
    <p:extLst>
      <p:ext uri="{BB962C8B-B14F-4D97-AF65-F5344CB8AC3E}">
        <p14:creationId xmlns:p14="http://schemas.microsoft.com/office/powerpoint/2010/main" val="300984016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a:t/>
            </a:r>
            <a:br>
              <a:rPr lang="tr-TR" b="1" dirty="0"/>
            </a:br>
            <a:endParaRPr lang="tr-TR" dirty="0"/>
          </a:p>
        </p:txBody>
      </p:sp>
      <p:sp>
        <p:nvSpPr>
          <p:cNvPr id="3" name="2 İçerik Yer Tutucusu"/>
          <p:cNvSpPr>
            <a:spLocks noGrp="1"/>
          </p:cNvSpPr>
          <p:nvPr>
            <p:ph idx="1"/>
          </p:nvPr>
        </p:nvSpPr>
        <p:spPr/>
        <p:txBody>
          <a:bodyPr/>
          <a:lstStyle/>
          <a:p>
            <a:pPr marL="0" indent="0">
              <a:buNone/>
            </a:pPr>
            <a:endParaRPr lang="tr-TR" b="1" dirty="0" smtClean="0"/>
          </a:p>
          <a:p>
            <a:pPr marL="0" indent="0">
              <a:buNone/>
            </a:pPr>
            <a:endParaRPr lang="tr-TR" b="1" dirty="0"/>
          </a:p>
          <a:p>
            <a:pPr marL="0" indent="0">
              <a:buNone/>
            </a:pPr>
            <a:endParaRPr lang="tr-TR" b="1" dirty="0" smtClean="0"/>
          </a:p>
          <a:p>
            <a:pPr marL="0" indent="0">
              <a:buNone/>
            </a:pPr>
            <a:r>
              <a:rPr lang="tr-TR" b="1" smtClean="0"/>
              <a:t>TÜRKİYE’DE </a:t>
            </a:r>
            <a:r>
              <a:rPr lang="tr-TR" b="1"/>
              <a:t>BASIN ÖZGÜRLÜĞÜ’NÜN </a:t>
            </a:r>
            <a:br>
              <a:rPr lang="tr-TR" b="1"/>
            </a:br>
            <a:r>
              <a:rPr lang="tr-TR" b="1"/>
              <a:t>TARİHSEL-HUKUKSAL GELİŞİMİ</a:t>
            </a:r>
            <a:endParaRPr lang="tr-TR" dirty="0"/>
          </a:p>
        </p:txBody>
      </p:sp>
    </p:spTree>
    <p:extLst>
      <p:ext uri="{BB962C8B-B14F-4D97-AF65-F5344CB8AC3E}">
        <p14:creationId xmlns:p14="http://schemas.microsoft.com/office/powerpoint/2010/main" val="12417535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Basın özgürlüğünün anayasal düzeyde tanınmasını sağlayan, ancak basınla yıldızı hiç barışmayan II. Abdülhamit, ilk olarak 1877 yılında çıkardığı bir Kararname ile ülkede sıkıyönetim ilân etmiş; daha sonra ise, halkın parlamento hayatı için henüz hazır olmadığı gerekçesiyle, 14 Şubat 1878 tarihinde Meclis-i Umumi’yi kapatarak yeni bir dönem açmıştır.</a:t>
            </a:r>
          </a:p>
          <a:p>
            <a:endParaRPr lang="tr-TR" dirty="0"/>
          </a:p>
        </p:txBody>
      </p:sp>
    </p:spTree>
    <p:extLst>
      <p:ext uri="{BB962C8B-B14F-4D97-AF65-F5344CB8AC3E}">
        <p14:creationId xmlns:p14="http://schemas.microsoft.com/office/powerpoint/2010/main" val="4537918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r>
              <a:rPr lang="tr-TR" dirty="0"/>
              <a:t>XIX. yüzyılın son çeyreğinden II. Meşrutiyet'in ilan edildiği 1908'e kadar süren II. Abdülhamit dönemi basına yönelik ön sansür uygulamaları da dâhil olmak üzere yoğun kontrol ve tedbir uygulamalarına sahne olmuştur. “Türk basının en karanlık çağı” (Topuz, 1996: 36) olarak nitelenen Abdülhamit döneminde basına yönelik yasaklar ve gazetelerin kapatılmasının yanı sıra, gazetelere çıkar sağlanmış, jurnalcilik desteklenmiş, gazete sahipleri ve çalışanları rüşvet ile satın alınmaya çalışılmış, yabancı ülkelerle haberleşme engellenmiştir. </a:t>
            </a:r>
          </a:p>
          <a:p>
            <a:endParaRPr lang="tr-TR" dirty="0"/>
          </a:p>
        </p:txBody>
      </p:sp>
    </p:spTree>
    <p:extLst>
      <p:ext uri="{BB962C8B-B14F-4D97-AF65-F5344CB8AC3E}">
        <p14:creationId xmlns:p14="http://schemas.microsoft.com/office/powerpoint/2010/main" val="1715565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II. Abdülhamit’in istibdat döneminde hükümetin çıkacak gazeteleri önceden denetleyeceği bildirilmiş (Topuz, 2003:47); hazırlanan çeşitli listeler ile “grev, suikast, kargaşalık, hürriyet, vatan, Bosna, Hersek, Makedonya, Kanun-i Esasi” gibi kelimelerin kullanılması yasaklanmıştır (İskit, 1943:98). </a:t>
            </a:r>
          </a:p>
          <a:p>
            <a:endParaRPr lang="tr-TR" dirty="0"/>
          </a:p>
        </p:txBody>
      </p:sp>
    </p:spTree>
    <p:extLst>
      <p:ext uri="{BB962C8B-B14F-4D97-AF65-F5344CB8AC3E}">
        <p14:creationId xmlns:p14="http://schemas.microsoft.com/office/powerpoint/2010/main" val="2704892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II. Meşrutiyet</a:t>
            </a:r>
          </a:p>
        </p:txBody>
      </p:sp>
      <p:sp>
        <p:nvSpPr>
          <p:cNvPr id="3" name="2 İçerik Yer Tutucusu"/>
          <p:cNvSpPr>
            <a:spLocks noGrp="1"/>
          </p:cNvSpPr>
          <p:nvPr>
            <p:ph idx="1"/>
          </p:nvPr>
        </p:nvSpPr>
        <p:spPr/>
        <p:txBody>
          <a:bodyPr>
            <a:normAutofit/>
          </a:bodyPr>
          <a:lstStyle/>
          <a:p>
            <a:r>
              <a:rPr lang="tr-TR" dirty="0"/>
              <a:t>II. Abdülhamit döneminin sona ermesi anlamına gelen II. Meşrutiyetin ilanından sonra basın görece özgür bir ortama kavuşmuştur. Meşrutiyetin ilanını sevinçle karşılayan gazeteciler aralarında bir dernek kurarak, Abdülhamit döneminin sansür uygulamalarından biri olan ön sansür memurlarını matbaalarına almama eylemi yapmıştır. II. Meşrutiyetin ilanının ardından gerçekleştirilen bu eylemin yapıldığı 24 Temmuz günü, Cumhuriyetin ilanın ardından “Gazeteciler/Basın Bayramı” olarak kabul edilmiştir. </a:t>
            </a:r>
          </a:p>
          <a:p>
            <a:endParaRPr lang="tr-TR" dirty="0"/>
          </a:p>
        </p:txBody>
      </p:sp>
    </p:spTree>
    <p:extLst>
      <p:ext uri="{BB962C8B-B14F-4D97-AF65-F5344CB8AC3E}">
        <p14:creationId xmlns:p14="http://schemas.microsoft.com/office/powerpoint/2010/main" val="34763582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4 Nisan 1909 tarihinde Kanun-i Esasinin 12. maddesi değiştirilmiş ve “Matbuat kanun dairesinde serbesttir” hükmüne sansürü yasaklayıcı bir cümle eklenerek, “Matbuat kanun dairesinde serbesttir ve hiçbir şekilde basımdan önce teftiş ve muayeneye tabi tutulamaz” şeklinde değiştirilmiştir</a:t>
            </a:r>
          </a:p>
        </p:txBody>
      </p:sp>
    </p:spTree>
    <p:extLst>
      <p:ext uri="{BB962C8B-B14F-4D97-AF65-F5344CB8AC3E}">
        <p14:creationId xmlns:p14="http://schemas.microsoft.com/office/powerpoint/2010/main" val="684021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 </a:t>
            </a:r>
            <a:r>
              <a:rPr lang="tr-TR" dirty="0"/>
              <a:t>II. Meşrutiyet'in ilan edilmesinin ardından oluşan görece özgürlükçü ortam 1909'da kabul edilen, 1881 tarihli Fransız Basın Kanununu örnek alınarak hazırlanan Matbuat kanunuyla yeniden baskıcı uygulamalarına sahne olmuştur. Doğrudan “sansür öngörmeyen” ancak devletin güvenliğini bozacak ve ayaklanmaya kışkırtacak yolda yayında bulunan gazetelerin, dava sonuçlanıncaya kadar hükümetçe kapatılabileceğini öngören kanun birçok değişiklik geçirerek 1931 yılına kadar yürürlükte kalmıştır </a:t>
            </a:r>
          </a:p>
          <a:p>
            <a:endParaRPr lang="tr-TR" dirty="0"/>
          </a:p>
        </p:txBody>
      </p:sp>
    </p:spTree>
    <p:extLst>
      <p:ext uri="{BB962C8B-B14F-4D97-AF65-F5344CB8AC3E}">
        <p14:creationId xmlns:p14="http://schemas.microsoft.com/office/powerpoint/2010/main" val="41911537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Cumhuriyet dönemi-</a:t>
            </a:r>
            <a:br>
              <a:rPr lang="tr-TR" dirty="0" smtClean="0"/>
            </a:br>
            <a:r>
              <a:rPr lang="tr-TR" dirty="0" smtClean="0"/>
              <a:t>1924 Anayasası</a:t>
            </a:r>
            <a:endParaRPr lang="tr-TR" dirty="0"/>
          </a:p>
        </p:txBody>
      </p:sp>
      <p:sp>
        <p:nvSpPr>
          <p:cNvPr id="3" name="2 İçerik Yer Tutucusu"/>
          <p:cNvSpPr>
            <a:spLocks noGrp="1"/>
          </p:cNvSpPr>
          <p:nvPr>
            <p:ph idx="1"/>
          </p:nvPr>
        </p:nvSpPr>
        <p:spPr/>
        <p:txBody>
          <a:bodyPr/>
          <a:lstStyle/>
          <a:p>
            <a:r>
              <a:rPr lang="tr-TR" dirty="0"/>
              <a:t>Ulusal mücadelenin gerek örgütlenmesinde gerekse kazanılmasında rolü olan basın Cumhuriyetin ilanının ardından 25 Ekim 1923 tarihinde İcra Vekilleri Heyetinde yayımlanan sansürü ortadan kaldıran bir kararname ile yeniden özgürlüğüne kavuşmuş, ardından 1924 Anayasasının 77 maddesiyle basın özgürlüğü Anayasal güvenceye bağlanmıştır. </a:t>
            </a:r>
          </a:p>
          <a:p>
            <a:endParaRPr lang="tr-TR" dirty="0"/>
          </a:p>
        </p:txBody>
      </p:sp>
    </p:spTree>
    <p:extLst>
      <p:ext uri="{BB962C8B-B14F-4D97-AF65-F5344CB8AC3E}">
        <p14:creationId xmlns:p14="http://schemas.microsoft.com/office/powerpoint/2010/main" val="37283996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20 Nisan 1924 tarihli Teşkilat-ı Esasiye Kanunu’nun253 77. maddesi, basın özgürlüğü konusunda Kanuni Esasi’nin 12. maddesinde düzenlenen “matbuat kanun dairesinde serbesttir ve neşir edilmeden evvel teftiş ve muayeneye tabi değildir” hükmünü </a:t>
            </a:r>
            <a:r>
              <a:rPr lang="tr-TR" dirty="0" smtClean="0"/>
              <a:t>tekrarlamıştır.</a:t>
            </a:r>
            <a:endParaRPr lang="tr-TR" dirty="0"/>
          </a:p>
        </p:txBody>
      </p:sp>
    </p:spTree>
    <p:extLst>
      <p:ext uri="{BB962C8B-B14F-4D97-AF65-F5344CB8AC3E}">
        <p14:creationId xmlns:p14="http://schemas.microsoft.com/office/powerpoint/2010/main" val="8752783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Sansürün kaldırıldığı ve basın özgürlüğünün anayasal güvenceye bağlandığı bu dönem de uzun sürmemiştir. Şeyh Sait Ayaklanmasını takiben, 4 Mart 1925 tarihinde Takrir-i Sükûn Kanununun kabul edilmesiyle sansür uygulamalarına geri dönülmüştür. Hükümet bu kanunla olağanüstü yetkileri sahip olmuştur. Basın özgürlüğünü istediği ölçüde kısıtlamak, gazete kapatmak, istiklal mahkemeleri kurmak ve bu mahkemelerce hukuk kurallarına bağlı olmaksızın serbestçe kararlar almak, bu yetkiler dâhilindedir </a:t>
            </a:r>
          </a:p>
          <a:p>
            <a:endParaRPr lang="tr-TR" dirty="0"/>
          </a:p>
        </p:txBody>
      </p:sp>
    </p:spTree>
    <p:extLst>
      <p:ext uri="{BB962C8B-B14F-4D97-AF65-F5344CB8AC3E}">
        <p14:creationId xmlns:p14="http://schemas.microsoft.com/office/powerpoint/2010/main" val="16363013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Cumhuriyet Türkiye’sinin basın konusundaki ilk yasal düzenlemesi Matbuat Kanunu 1931 yılında kabul edilmiştir. Basın üzerindeki sansür ve kısıtlamanın hukuki çerçevesini oluşturan bu kanun, aynı zamanda tek parti döneminin güdümlü basın anlayışının bir göstergesi mahiyetindedir. </a:t>
            </a:r>
          </a:p>
        </p:txBody>
      </p:sp>
    </p:spTree>
    <p:extLst>
      <p:ext uri="{BB962C8B-B14F-4D97-AF65-F5344CB8AC3E}">
        <p14:creationId xmlns:p14="http://schemas.microsoft.com/office/powerpoint/2010/main" val="874541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Gerek Batıda gerekse Türkiye'de içinde bulunulan siyasal rejim, basın rejimini belirleyen temel etmenler arasında yer almaktadır. Bu nedenle basın özgürlüğü ve basın özgürlüğü mücadelesine yönelik anlatılara yer verilirken, her dönemin kendine özgü sosyal-politik gelişmeleri, bu gelişmelerin basın rejimine etkileri ve basının bu rejim içerisindeki tutumu üzerinde durulmalıdır.</a:t>
            </a:r>
          </a:p>
        </p:txBody>
      </p:sp>
    </p:spTree>
    <p:extLst>
      <p:ext uri="{BB962C8B-B14F-4D97-AF65-F5344CB8AC3E}">
        <p14:creationId xmlns:p14="http://schemas.microsoft.com/office/powerpoint/2010/main" val="37560360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a:t>II. Dünya Savaşı yılları boyunca devam eden bu otoriter basın rejimi, savaş sonrasının belirlediği yeni uluslararası koşullar altında yumuşamaya başlamıştır. Söz konusu savaşın faşist yönetimlerin yenilgisi ve parlamenter demokrasilerin zaferiyle sonuçlanması, neredeyse tüm dünyaya yayılan bir siyasal liberalizmin oluşmasına olanak sağlamış ve bu durum, savaş yılları boyunca biriken iç muhalefetin de etkisiyle çok partili hayata geçişi kaçınılmaz hale getirmiştir. Bu gelişmelerin sonucu olarak, tek parti yönetiminin basın üzerindeki baskıcı politikalarına gerekçe olarak kullandığı 1931 tarihli Matbuat Kanunu’nun, gazetelerin kapatılması konusunda hükümete sınırsız bir yetki veren 50. maddesi, 1946 yılında değiştirilmiş ve kapatma yetkisi mahkemelere bırakılmıştır. </a:t>
            </a:r>
          </a:p>
          <a:p>
            <a:endParaRPr lang="tr-TR" dirty="0"/>
          </a:p>
        </p:txBody>
      </p:sp>
    </p:spTree>
    <p:extLst>
      <p:ext uri="{BB962C8B-B14F-4D97-AF65-F5344CB8AC3E}">
        <p14:creationId xmlns:p14="http://schemas.microsoft.com/office/powerpoint/2010/main" val="1013679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Bu değişiklik, 1931 tarihli Matbuat Kanunu’na nazaran daha özgürlükçü sayılabilecek 1950 tarihli yeni Basın Kanunu’nun da habercisi olmuş ve Demokrat Parti’nin iktidara gelişine kadar geçen sürede basın hayatında belirgin bir canlanmaya yol açmıştır. 14 Mayıs 1950 seçimlerini kazanarak iktidara gelen Demokrat Parti (DP), basın özgürlüğünü sağlamayı da programına aldığından, tek parti döneminde sürekli baskı altında yaşayan basından geniş destek görmüştür. </a:t>
            </a:r>
          </a:p>
          <a:p>
            <a:endParaRPr lang="tr-TR" dirty="0"/>
          </a:p>
        </p:txBody>
      </p:sp>
    </p:spTree>
    <p:extLst>
      <p:ext uri="{BB962C8B-B14F-4D97-AF65-F5344CB8AC3E}">
        <p14:creationId xmlns:p14="http://schemas.microsoft.com/office/powerpoint/2010/main" val="23710587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Bu dönemde, DP’nin iktidara karşı sürdürdüğü sert muhalefet basın özgürlüğü alanında da kendisini hissettirmiş ve birçok gazetenin/gazetecinin desteğini almasına imkân sağlamıştır. DP’nin basınla kurduğu bu iyi ilişkiler, iktidara geldiği 14 Mayıs 1950 tarihinden sonra da devam etmiş ve DP iktidarının ilk icraatlarından biri 21 Temmuz 1950’de yürürlüğe giren 5680 sayılı yeni Basın Kanunu’nu kabul etmek olmuştur </a:t>
            </a:r>
          </a:p>
        </p:txBody>
      </p:sp>
    </p:spTree>
    <p:extLst>
      <p:ext uri="{BB962C8B-B14F-4D97-AF65-F5344CB8AC3E}">
        <p14:creationId xmlns:p14="http://schemas.microsoft.com/office/powerpoint/2010/main" val="3547360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Söz konusu basın kanunu, izin ve ruhsat sistemini kaldırması, basın suçlarının yargılanmasına yönelik özel mahkemelerin kurulması, cevap hakkının yeniden düzenlenmesi ve gazete sahiplerinin cezai sorumluluktan kurtulması gibi düzenlemeleriyle basın-iktidar ilişkilerini önceki döneme nazaran daha iyi bir noktaya getirmiştir. </a:t>
            </a:r>
            <a:r>
              <a:rPr lang="tr-TR"/>
              <a:t>Ancak, basınla iktidar arasındaki iyi ilişkiler iki yıl kadar sürmüş, gazete ve dergilerde DP iktidarının icraatlarına yönelik eleştiriler yer almaya başlayınca, DP ileri gelenleriyle basın arasında gerginlik baş göstermiştir </a:t>
            </a:r>
          </a:p>
        </p:txBody>
      </p:sp>
    </p:spTree>
    <p:extLst>
      <p:ext uri="{BB962C8B-B14F-4D97-AF65-F5344CB8AC3E}">
        <p14:creationId xmlns:p14="http://schemas.microsoft.com/office/powerpoint/2010/main" val="3651156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1961 ANAYASASI</a:t>
            </a:r>
            <a:endParaRPr lang="tr-TR" dirty="0"/>
          </a:p>
        </p:txBody>
      </p:sp>
      <p:sp>
        <p:nvSpPr>
          <p:cNvPr id="3" name="İçerik Yer Tutucusu 2"/>
          <p:cNvSpPr>
            <a:spLocks noGrp="1"/>
          </p:cNvSpPr>
          <p:nvPr>
            <p:ph idx="1"/>
          </p:nvPr>
        </p:nvSpPr>
        <p:spPr/>
        <p:txBody>
          <a:bodyPr>
            <a:normAutofit/>
          </a:bodyPr>
          <a:lstStyle/>
          <a:p>
            <a:r>
              <a:rPr lang="tr-TR" dirty="0"/>
              <a:t>1961 Anayasası’nda basın özgürlüğü 1924 Anayasası’na göre daha ayrıntılı bir şekilde düzenlenmiştir. 1924 Anayasası döneminde basın özgürlüğünün anayasal </a:t>
            </a:r>
            <a:r>
              <a:rPr lang="tr-TR" dirty="0" smtClean="0"/>
              <a:t>teminatı </a:t>
            </a:r>
            <a:r>
              <a:rPr lang="tr-TR" dirty="0"/>
              <a:t>kanunlara bırakılmıştı. Bu yüzden siyasal iktidar tarafından çıkarılan kanunlarla basın özgürlüğü dilediği gibi sınırlandırabiliyordu. 1961 Anayasası tarafından, daha önceki dönemlerde basına ilişkin yer alan uygulamalar göz önüne alınarak basın özgürlüğü ayrıntılı bir şekilde düzenlenip anayasal teminatı güçlendirilmiştir2</a:t>
            </a:r>
          </a:p>
        </p:txBody>
      </p:sp>
    </p:spTree>
    <p:extLst>
      <p:ext uri="{BB962C8B-B14F-4D97-AF65-F5344CB8AC3E}">
        <p14:creationId xmlns:p14="http://schemas.microsoft.com/office/powerpoint/2010/main" val="9373135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1961 Anayasası’nın 22. ve 27. maddeleri arasındaki düzenlemeler “basın ve yayımla ilgili hükümleri” kapsamaktadır. 1961 Anayasası’nın basın özgürlüğünü düzenleyen 22. maddenin ilk fıkrasında “basın hürdür, sansür edilemez” denildikten sonra ikinci fıkrasında ise, “devlet basın ve haber alma hürriyetini sağlayacak tedbirleri alır” ifadelerine yer verilerek devletin bu hususta pozitif edim yükümlülüğü kabul edilmiştir. Burada basın özgürlüğünün yanında haber alma özgürlüğünden de bahsedilmiştir. Böylece 1961 Anayasası, insanın sosyal yaşantısının vazgeçilmez bir unsuru olan haber, düşünce ve kanıların kitle iletişim araçları tarafından öğrenilmesini anayasal bir hak olarak </a:t>
            </a:r>
            <a:r>
              <a:rPr lang="tr-TR" dirty="0" smtClean="0"/>
              <a:t>düzenlemiştir.</a:t>
            </a:r>
            <a:endParaRPr lang="tr-TR" dirty="0"/>
          </a:p>
        </p:txBody>
      </p:sp>
    </p:spTree>
    <p:extLst>
      <p:ext uri="{BB962C8B-B14F-4D97-AF65-F5344CB8AC3E}">
        <p14:creationId xmlns:p14="http://schemas.microsoft.com/office/powerpoint/2010/main" val="32170311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1982 ANAYASASI</a:t>
            </a:r>
            <a:endParaRPr lang="tr-TR" dirty="0"/>
          </a:p>
        </p:txBody>
      </p:sp>
      <p:sp>
        <p:nvSpPr>
          <p:cNvPr id="3" name="İçerik Yer Tutucusu 2"/>
          <p:cNvSpPr>
            <a:spLocks noGrp="1"/>
          </p:cNvSpPr>
          <p:nvPr>
            <p:ph idx="1"/>
          </p:nvPr>
        </p:nvSpPr>
        <p:spPr/>
        <p:txBody>
          <a:bodyPr>
            <a:normAutofit/>
          </a:bodyPr>
          <a:lstStyle/>
          <a:p>
            <a:r>
              <a:rPr lang="tr-TR" dirty="0"/>
              <a:t>1982 Anayasası’nın 28. ve 32. maddeleri arasındaki düzenlemeler “basın ve yayımla ilgili hükümleri” kapsamaktadır. 1982 Anayasası’nda, 1961 Anayasası’ndan farklı olarak basın özgürlüğünün bir parçasını oluşturan matbaaların da izin alma ve mali teminat şartına bağlanamaması kuralı anayasal güvence altına alınmıştır</a:t>
            </a:r>
            <a:r>
              <a:rPr lang="tr-TR"/>
              <a:t>. </a:t>
            </a:r>
            <a:endParaRPr lang="tr-TR" dirty="0"/>
          </a:p>
        </p:txBody>
      </p:sp>
    </p:spTree>
    <p:extLst>
      <p:ext uri="{BB962C8B-B14F-4D97-AF65-F5344CB8AC3E}">
        <p14:creationId xmlns:p14="http://schemas.microsoft.com/office/powerpoint/2010/main" val="316158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Osmanlı İmparatorluğu'nun son dönemlerine rastlayan “batılılaşma/modernleşme” </a:t>
            </a:r>
            <a:r>
              <a:rPr lang="tr-TR" dirty="0" smtClean="0"/>
              <a:t>hamleleri</a:t>
            </a:r>
            <a:r>
              <a:rPr lang="tr-TR" dirty="0"/>
              <a:t>, XIX. yüzyılın başlarından itibaren basın faaliyetlerini de içerecek şekilde süregelmiştir</a:t>
            </a:r>
            <a:r>
              <a:rPr lang="tr-TR" dirty="0" smtClean="0"/>
              <a:t>.</a:t>
            </a:r>
          </a:p>
          <a:p>
            <a:endParaRPr lang="tr-TR" dirty="0"/>
          </a:p>
          <a:p>
            <a:r>
              <a:rPr lang="tr-TR" dirty="0" smtClean="0"/>
              <a:t> </a:t>
            </a:r>
            <a:r>
              <a:rPr lang="tr-TR" dirty="0"/>
              <a:t>Önemli bir kısmı siyasal/toplumsal modernleşmenin sözcülüğünü ve taraftarlığını yapan basın, başlangıç aşamalarından itibaren iktidarın gözetimi altında olmuştur. </a:t>
            </a:r>
          </a:p>
          <a:p>
            <a:endParaRPr lang="tr-TR" dirty="0"/>
          </a:p>
        </p:txBody>
      </p:sp>
    </p:spTree>
    <p:extLst>
      <p:ext uri="{BB962C8B-B14F-4D97-AF65-F5344CB8AC3E}">
        <p14:creationId xmlns:p14="http://schemas.microsoft.com/office/powerpoint/2010/main" val="32937298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Osmanlı İmparatorluğu’nda 1864 yılına kadar basın özgürlüğünün hukukî ve objektif herhangi bir sınırı yoktur. Padişahlar istediği zaman gazete çıkarılmasına izin vermiş, istediği zaman bu izni kaldırmış ve gazeteleri kapatabilmiştir. XIX. yüzyılın son çeyreğinden itibaren tüzük ve kararnamelerle düzenlenen basın alanı yine yöneticilerin kişisel müdahalelerine açık olmuş, sıkı kontrol ve denetleme mekanizmalarına tabi tutulmuştur. </a:t>
            </a:r>
          </a:p>
        </p:txBody>
      </p:sp>
    </p:spTree>
    <p:extLst>
      <p:ext uri="{BB962C8B-B14F-4D97-AF65-F5344CB8AC3E}">
        <p14:creationId xmlns:p14="http://schemas.microsoft.com/office/powerpoint/2010/main" val="29212126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1864 Matbuat Nizamnamesi</a:t>
            </a:r>
            <a:endParaRPr lang="tr-TR" dirty="0"/>
          </a:p>
        </p:txBody>
      </p:sp>
      <p:sp>
        <p:nvSpPr>
          <p:cNvPr id="3" name="2 İçerik Yer Tutucusu"/>
          <p:cNvSpPr>
            <a:spLocks noGrp="1"/>
          </p:cNvSpPr>
          <p:nvPr>
            <p:ph idx="1"/>
          </p:nvPr>
        </p:nvSpPr>
        <p:spPr/>
        <p:txBody>
          <a:bodyPr/>
          <a:lstStyle/>
          <a:p>
            <a:r>
              <a:rPr lang="tr-TR" dirty="0"/>
              <a:t>Osmanlı döneminin basın alanına ilişkin ilk kapsamlı yasal düzenlemesi olan 1864 tarihli Matbuat Nizamnamesi’nin aşağıda sıralanan bazı maddelerinde bu uygulamaların izlerini görebilmek mümkündür. </a:t>
            </a:r>
          </a:p>
          <a:p>
            <a:r>
              <a:rPr lang="tr-TR" dirty="0"/>
              <a:t>Matbuat Nizamnamesinde cezaya tabi tutulan bazı hükümlerden bazıları şunlardır</a:t>
            </a:r>
          </a:p>
        </p:txBody>
      </p:sp>
    </p:spTree>
    <p:extLst>
      <p:ext uri="{BB962C8B-B14F-4D97-AF65-F5344CB8AC3E}">
        <p14:creationId xmlns:p14="http://schemas.microsoft.com/office/powerpoint/2010/main" val="2336264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lvl="0"/>
            <a:r>
              <a:rPr lang="tr-TR" dirty="0"/>
              <a:t>Ruhsatsız gazete çıkarmak,</a:t>
            </a:r>
          </a:p>
          <a:p>
            <a:pPr lvl="0"/>
            <a:r>
              <a:rPr lang="tr-TR" dirty="0"/>
              <a:t>Gazetenin imzalı bir sayısını ilgili devlet dairesine göndermemek,</a:t>
            </a:r>
          </a:p>
          <a:p>
            <a:pPr lvl="0"/>
            <a:r>
              <a:rPr lang="tr-TR" dirty="0"/>
              <a:t>Hükümetten gelen resmi yazıları yayınlamamak,</a:t>
            </a:r>
          </a:p>
          <a:p>
            <a:pPr lvl="0"/>
            <a:r>
              <a:rPr lang="tr-TR" dirty="0"/>
              <a:t>Genel adaba ve milli ahlaka aykırı yazılar basmak,</a:t>
            </a:r>
          </a:p>
          <a:p>
            <a:pPr lvl="0"/>
            <a:r>
              <a:rPr lang="tr-TR" dirty="0"/>
              <a:t>Hazreti padişahiye taarruz sayılabilecek yazılar yazmak,</a:t>
            </a:r>
          </a:p>
          <a:p>
            <a:pPr lvl="0"/>
            <a:r>
              <a:rPr lang="tr-TR" dirty="0"/>
              <a:t>Dost hükümdarlara dokunacak söz yazılması  (</a:t>
            </a:r>
            <a:r>
              <a:rPr lang="tr-TR" dirty="0" err="1"/>
              <a:t>Akt</a:t>
            </a:r>
            <a:r>
              <a:rPr lang="tr-TR" dirty="0"/>
              <a:t>. Topuz, 1996: 28).</a:t>
            </a:r>
          </a:p>
        </p:txBody>
      </p:sp>
    </p:spTree>
    <p:extLst>
      <p:ext uri="{BB962C8B-B14F-4D97-AF65-F5344CB8AC3E}">
        <p14:creationId xmlns:p14="http://schemas.microsoft.com/office/powerpoint/2010/main" val="1804899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a:t>1864'te yayınlanan Matbuat Nizamnamesi yürürlüğü girdiğinde henüz dört gazete yayınlanmaktadır. Bu gazeteler sırasıyla </a:t>
            </a:r>
            <a:r>
              <a:rPr lang="tr-TR" i="1" dirty="0"/>
              <a:t>Takvim-i </a:t>
            </a:r>
            <a:r>
              <a:rPr lang="tr-TR" i="1" dirty="0" err="1"/>
              <a:t>Vakayi</a:t>
            </a:r>
            <a:r>
              <a:rPr lang="tr-TR" i="1" dirty="0"/>
              <a:t>, Ceride-i Havadis,</a:t>
            </a:r>
            <a:r>
              <a:rPr lang="tr-TR" dirty="0"/>
              <a:t> </a:t>
            </a:r>
            <a:r>
              <a:rPr lang="tr-TR" i="1" dirty="0"/>
              <a:t>Tercüman-ı Ahval </a:t>
            </a:r>
            <a:r>
              <a:rPr lang="tr-TR" dirty="0"/>
              <a:t>ve T</a:t>
            </a:r>
            <a:r>
              <a:rPr lang="tr-TR" i="1" dirty="0"/>
              <a:t>asvir-i Efkar'd</a:t>
            </a:r>
            <a:r>
              <a:rPr lang="tr-TR" dirty="0"/>
              <a:t>ır. Nizamname ile başlayan, azınlık gazeteleri ve Fransızca gazetelerle birlikte sayıları onu geçmeyen, gücü son derece sınırlı yayın organlarına yönelik düşünülen sansür düzenlemelerinin asıl gerekçesinin XIX. yüzyılda Avrupa'da basın özgürlüğü mücadelesinin İmparatorluğa yansımalarını engellemek olduğu söylenilebilir .</a:t>
            </a:r>
          </a:p>
        </p:txBody>
      </p:sp>
    </p:spTree>
    <p:extLst>
      <p:ext uri="{BB962C8B-B14F-4D97-AF65-F5344CB8AC3E}">
        <p14:creationId xmlns:p14="http://schemas.microsoft.com/office/powerpoint/2010/main" val="2653599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1867 Kararname-İ ÂLÎ</a:t>
            </a:r>
            <a:endParaRPr lang="tr-TR" dirty="0"/>
          </a:p>
        </p:txBody>
      </p:sp>
      <p:sp>
        <p:nvSpPr>
          <p:cNvPr id="3" name="2 İçerik Yer Tutucusu"/>
          <p:cNvSpPr>
            <a:spLocks noGrp="1"/>
          </p:cNvSpPr>
          <p:nvPr>
            <p:ph idx="1"/>
          </p:nvPr>
        </p:nvSpPr>
        <p:spPr/>
        <p:txBody>
          <a:bodyPr/>
          <a:lstStyle/>
          <a:p>
            <a:r>
              <a:rPr lang="tr-TR" dirty="0"/>
              <a:t>Gazete ve dergilerin çıkarılabilmesini hükümetin iznine tabi tutan 1864 tarihli Matbuat Nizamnamesini, 1867 yılında Matbuat Nizamnamesinin hükümlerini yok sayan ve hükümete basınla ilgili idarî tedbirler alabilmek yetkisi tanıyan “</a:t>
            </a:r>
            <a:r>
              <a:rPr lang="tr-TR" dirty="0" err="1"/>
              <a:t>Âlî</a:t>
            </a:r>
            <a:r>
              <a:rPr lang="tr-TR" dirty="0"/>
              <a:t> Kararname”nin yayınlanması izlemiştir Ancak Kararname uzun yıllar yürürlükte kalarak basın özgürlüğünü tamamen ortadan kaldırmıştır.</a:t>
            </a:r>
          </a:p>
          <a:p>
            <a:endParaRPr lang="tr-TR" dirty="0"/>
          </a:p>
        </p:txBody>
      </p:sp>
    </p:spTree>
    <p:extLst>
      <p:ext uri="{BB962C8B-B14F-4D97-AF65-F5344CB8AC3E}">
        <p14:creationId xmlns:p14="http://schemas.microsoft.com/office/powerpoint/2010/main" val="375773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1876 KANUNİ ESASİ</a:t>
            </a:r>
            <a:endParaRPr lang="tr-TR" dirty="0"/>
          </a:p>
        </p:txBody>
      </p:sp>
      <p:sp>
        <p:nvSpPr>
          <p:cNvPr id="3" name="2 İçerik Yer Tutucusu"/>
          <p:cNvSpPr>
            <a:spLocks noGrp="1"/>
          </p:cNvSpPr>
          <p:nvPr>
            <p:ph idx="1"/>
          </p:nvPr>
        </p:nvSpPr>
        <p:spPr/>
        <p:txBody>
          <a:bodyPr>
            <a:normAutofit lnSpcReduction="10000"/>
          </a:bodyPr>
          <a:lstStyle/>
          <a:p>
            <a:r>
              <a:rPr lang="tr-TR" dirty="0"/>
              <a:t>Kararnamenin idareye tanıdığı tüm yetkilere rağmen, basın susturulamamış ve hükümeti rahatsız etmeye devam etmiştir. Bunun üzerine, 1876 yılında çıkartılan başka bir Kararnameyle basına ön denetim zorunluluğu getirilmiştir. Gazetecilerin Kararnameye karşı gösterdiği yoğun tepkiler çabuk sonuç vermiş ve ön denetim kaldırılmıştır. Ancak bu tepkilerin basın özgürlüğü için yarattığı rüzgâr sadece ön denetimi kaldırmakla kalmamış, basın özgürlüğünün anayasal düzeyde tanınmasına da yol açmıştır. </a:t>
            </a:r>
            <a:endParaRPr lang="tr-TR" dirty="0" smtClean="0"/>
          </a:p>
          <a:p>
            <a:r>
              <a:rPr lang="tr-TR" dirty="0" smtClean="0"/>
              <a:t>Osmanlı </a:t>
            </a:r>
            <a:r>
              <a:rPr lang="tr-TR" dirty="0"/>
              <a:t>toplumunun ilk yazılı Anayasası olarak kabul edilen 1876 Anayasasının 12. maddesinde yer alan </a:t>
            </a:r>
            <a:r>
              <a:rPr lang="tr-TR" i="1" dirty="0"/>
              <a:t>“Matbuat kanun dairesinde serbesttir” </a:t>
            </a:r>
            <a:r>
              <a:rPr lang="tr-TR" dirty="0"/>
              <a:t>hükmü bunun bir göstergesidir.</a:t>
            </a:r>
          </a:p>
          <a:p>
            <a:endParaRPr lang="tr-TR" dirty="0"/>
          </a:p>
        </p:txBody>
      </p:sp>
    </p:spTree>
    <p:extLst>
      <p:ext uri="{BB962C8B-B14F-4D97-AF65-F5344CB8AC3E}">
        <p14:creationId xmlns:p14="http://schemas.microsoft.com/office/powerpoint/2010/main" val="2581201916"/>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TotalTime>
  <Words>1516</Words>
  <Application>Microsoft Office PowerPoint</Application>
  <PresentationFormat>Geniş ekran</PresentationFormat>
  <Paragraphs>46</Paragraphs>
  <Slides>26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26</vt:i4>
      </vt:variant>
    </vt:vector>
  </HeadingPairs>
  <TitlesOfParts>
    <vt:vector size="29" baseType="lpstr">
      <vt:lpstr>Century Gothic</vt:lpstr>
      <vt:lpstr>Wingdings 3</vt:lpstr>
      <vt:lpstr>Dilim</vt:lpstr>
      <vt:lpstr> </vt:lpstr>
      <vt:lpstr>PowerPoint Sunusu</vt:lpstr>
      <vt:lpstr>PowerPoint Sunusu</vt:lpstr>
      <vt:lpstr>PowerPoint Sunusu</vt:lpstr>
      <vt:lpstr>1864 Matbuat Nizamnamesi</vt:lpstr>
      <vt:lpstr>PowerPoint Sunusu</vt:lpstr>
      <vt:lpstr>PowerPoint Sunusu</vt:lpstr>
      <vt:lpstr>1867 Kararname-İ ÂLÎ</vt:lpstr>
      <vt:lpstr>1876 KANUNİ ESASİ</vt:lpstr>
      <vt:lpstr>PowerPoint Sunusu</vt:lpstr>
      <vt:lpstr>PowerPoint Sunusu</vt:lpstr>
      <vt:lpstr>PowerPoint Sunusu</vt:lpstr>
      <vt:lpstr>II. Meşrutiyet</vt:lpstr>
      <vt:lpstr>PowerPoint Sunusu</vt:lpstr>
      <vt:lpstr>PowerPoint Sunusu</vt:lpstr>
      <vt:lpstr>Cumhuriyet dönemi- 1924 Anayasası</vt:lpstr>
      <vt:lpstr>PowerPoint Sunusu</vt:lpstr>
      <vt:lpstr>PowerPoint Sunusu</vt:lpstr>
      <vt:lpstr>PowerPoint Sunusu</vt:lpstr>
      <vt:lpstr>PowerPoint Sunusu</vt:lpstr>
      <vt:lpstr>PowerPoint Sunusu</vt:lpstr>
      <vt:lpstr>PowerPoint Sunusu</vt:lpstr>
      <vt:lpstr>PowerPoint Sunusu</vt:lpstr>
      <vt:lpstr>1961 ANAYASASI</vt:lpstr>
      <vt:lpstr>PowerPoint Sunusu</vt:lpstr>
      <vt:lpstr>1982 ANAYASASI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TÜRKİYE’DE BASIN ÖZGÜRLÜĞÜ’NÜN TARİHSEL-HUKUKSAL GELİŞİMİ  </dc:title>
  <dc:creator>HKARAASLAN</dc:creator>
  <cp:lastModifiedBy>HKARAASLAN</cp:lastModifiedBy>
  <cp:revision>3</cp:revision>
  <dcterms:created xsi:type="dcterms:W3CDTF">2019-02-28T12:22:51Z</dcterms:created>
  <dcterms:modified xsi:type="dcterms:W3CDTF">2019-02-28T12:46:33Z</dcterms:modified>
</cp:coreProperties>
</file>