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sldIdLst>
    <p:sldId id="256" r:id="rId3"/>
    <p:sldId id="281" r:id="rId4"/>
    <p:sldId id="272" r:id="rId5"/>
    <p:sldId id="273" r:id="rId6"/>
    <p:sldId id="274" r:id="rId7"/>
    <p:sldId id="275" r:id="rId8"/>
    <p:sldId id="27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extLst/>
          </a:lstStyle>
          <a:p>
            <a:endParaRPr lang="tr-TR">
              <a:solidFill>
                <a:prstClr val="black">
                  <a:tint val="75000"/>
                </a:prstClr>
              </a:solidFill>
            </a:endParaRP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70560" y="530352"/>
            <a:ext cx="1091184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533405"/>
            <a:ext cx="26416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711200" y="533403"/>
            <a:ext cx="79248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670560" y="530352"/>
            <a:ext cx="1091184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1"/>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extLst/>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extLst/>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extLst/>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
        <p:nvSpPr>
          <p:cNvPr id="3" name="Resim Yer Tutucusu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t>19.11.2019</a:t>
            </a:fld>
            <a:endParaRPr lang="tr-TR"/>
          </a:p>
        </p:txBody>
      </p:sp>
      <p:sp>
        <p:nvSpPr>
          <p:cNvPr id="18" name="Altbilgi Yer Tutucusu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58339"/>
            <a:ext cx="9144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524000" y="3602038"/>
            <a:ext cx="9144000" cy="628768"/>
          </a:xfrm>
        </p:spPr>
        <p:txBody>
          <a:bodyPr>
            <a:normAutofit/>
          </a:bodyPr>
          <a:lstStyle/>
          <a:p>
            <a:r>
              <a:rPr lang="tr-TR" dirty="0" smtClean="0"/>
              <a:t>2. HAFTA</a:t>
            </a:r>
          </a:p>
        </p:txBody>
      </p:sp>
      <p:sp>
        <p:nvSpPr>
          <p:cNvPr id="4" name="Alt Başlık 2"/>
          <p:cNvSpPr txBox="1">
            <a:spLocks/>
          </p:cNvSpPr>
          <p:nvPr/>
        </p:nvSpPr>
        <p:spPr>
          <a:xfrm>
            <a:off x="1633182" y="4642680"/>
            <a:ext cx="9144000" cy="1655762"/>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p>
          <a:p>
            <a:pPr algn="l"/>
            <a:r>
              <a:rPr lang="tr-TR" dirty="0" smtClean="0"/>
              <a:t>DOÇ. DR. HAVVA EYLEM POLAT</a:t>
            </a:r>
          </a:p>
          <a:p>
            <a:endParaRPr lang="tr-TR" dirty="0" smtClean="0"/>
          </a:p>
          <a:p>
            <a:pPr algn="r"/>
            <a:r>
              <a:rPr lang="tr-TR" dirty="0" smtClean="0"/>
              <a:t>ANKARA ÜNİVERSİTESİ ZİRAAT FAKÜLTESİ</a:t>
            </a:r>
          </a:p>
          <a:p>
            <a:pPr algn="r"/>
            <a:r>
              <a:rPr lang="tr-TR" dirty="0" smtClean="0"/>
              <a:t>TARIMSAL YAPILAR VE SULAMA BÖLÜMÜ</a:t>
            </a:r>
            <a:endParaRPr lang="tr-TR" dirty="0"/>
          </a:p>
        </p:txBody>
      </p:sp>
    </p:spTree>
    <p:extLst>
      <p:ext uri="{BB962C8B-B14F-4D97-AF65-F5344CB8AC3E}">
        <p14:creationId xmlns:p14="http://schemas.microsoft.com/office/powerpoint/2010/main" val="3416900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620487" y="1436915"/>
            <a:ext cx="10972800" cy="4702628"/>
          </a:xfrm>
        </p:spPr>
        <p:txBody>
          <a:bodyPr>
            <a:noAutofit/>
          </a:bodyPr>
          <a:lstStyle/>
          <a:p>
            <a:pPr algn="just"/>
            <a:r>
              <a:rPr lang="tr-TR" sz="1800" dirty="0" smtClean="0">
                <a:solidFill>
                  <a:srgbClr val="111111"/>
                </a:solidFill>
              </a:rPr>
              <a:t>1. </a:t>
            </a:r>
            <a:r>
              <a:rPr lang="tr-TR" sz="1800" dirty="0">
                <a:solidFill>
                  <a:srgbClr val="111111"/>
                </a:solidFill>
              </a:rPr>
              <a:t>H</a:t>
            </a:r>
            <a:r>
              <a:rPr lang="tr-TR" sz="1800" dirty="0" smtClean="0">
                <a:solidFill>
                  <a:srgbClr val="111111"/>
                </a:solidFill>
              </a:rPr>
              <a:t>afta - Giriş, temel kavramlar, şartname ve yönetmelikler </a:t>
            </a:r>
          </a:p>
          <a:p>
            <a:pPr algn="just"/>
            <a:r>
              <a:rPr lang="tr-TR" sz="1800" b="1" dirty="0" smtClean="0">
                <a:solidFill>
                  <a:srgbClr val="111111"/>
                </a:solidFill>
              </a:rPr>
              <a:t>2. </a:t>
            </a:r>
            <a:r>
              <a:rPr lang="tr-TR" sz="1800" b="1" dirty="0">
                <a:solidFill>
                  <a:srgbClr val="111111"/>
                </a:solidFill>
              </a:rPr>
              <a:t>Hafta - </a:t>
            </a:r>
            <a:r>
              <a:rPr lang="tr-TR" sz="1800" b="1"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609600"/>
            <a:ext cx="10515600" cy="634774"/>
          </a:xfrm>
        </p:spPr>
        <p:txBody>
          <a:bodyPr>
            <a:normAutofit fontScale="90000"/>
          </a:bodyPr>
          <a:lstStyle/>
          <a:p>
            <a:r>
              <a:rPr lang="tr-TR" dirty="0" smtClean="0"/>
              <a:t>Beton </a:t>
            </a:r>
            <a:endParaRPr lang="tr-TR" dirty="0"/>
          </a:p>
        </p:txBody>
      </p:sp>
      <p:sp>
        <p:nvSpPr>
          <p:cNvPr id="3" name="İçerik Yer Tutucusu 2"/>
          <p:cNvSpPr>
            <a:spLocks noGrp="1"/>
          </p:cNvSpPr>
          <p:nvPr>
            <p:ph idx="1"/>
          </p:nvPr>
        </p:nvSpPr>
        <p:spPr>
          <a:xfrm>
            <a:off x="627017" y="1281466"/>
            <a:ext cx="10911840" cy="4187952"/>
          </a:xfrm>
        </p:spPr>
        <p:txBody>
          <a:bodyPr>
            <a:normAutofit fontScale="92500"/>
          </a:bodyPr>
          <a:lstStyle/>
          <a:p>
            <a:pPr algn="just"/>
            <a:r>
              <a:rPr lang="tr-TR" dirty="0" smtClean="0"/>
              <a:t>Beton yapı malzemesi</a:t>
            </a:r>
            <a:r>
              <a:rPr lang="tr-TR" dirty="0"/>
              <a:t>;</a:t>
            </a:r>
            <a:r>
              <a:rPr lang="tr-TR" dirty="0" smtClean="0"/>
              <a:t> belirli oranlarda kum, çakıl (agrega), çimento ve suyun karıştırılması ile oluşturulan bir yapı malzemesidir. Betona, plastik bir malzeme olması nedeniyle kalıplara dökülerek istenilen şekil verilebilir. Kalıplara döküldükten sonra sertleşerek mukavemet kazanır.   </a:t>
            </a:r>
          </a:p>
          <a:p>
            <a:pPr algn="just"/>
            <a:r>
              <a:rPr lang="tr-TR" dirty="0" smtClean="0"/>
              <a:t>Beton içerisindeki çimento, bağlayıcı bir yapı malzemesidir. Kullanılacak olan suyun içme suyu standartlarında olması gerekir. Betonun </a:t>
            </a:r>
            <a:r>
              <a:rPr lang="tr-TR" dirty="0" err="1" smtClean="0"/>
              <a:t>işlenilebilirliği</a:t>
            </a:r>
            <a:r>
              <a:rPr lang="tr-TR" dirty="0" smtClean="0"/>
              <a:t> için kum ve çakıl karışımının (agrega) </a:t>
            </a:r>
            <a:r>
              <a:rPr lang="tr-TR" dirty="0" err="1" smtClean="0"/>
              <a:t>granülometrisi</a:t>
            </a:r>
            <a:r>
              <a:rPr lang="tr-TR" dirty="0" smtClean="0"/>
              <a:t> oldukça önemlidir. Kum ve çakılın temiz ve dayanıklı olması gerekir.  </a:t>
            </a:r>
            <a:endParaRPr lang="tr-TR" dirty="0"/>
          </a:p>
        </p:txBody>
      </p:sp>
    </p:spTree>
    <p:extLst>
      <p:ext uri="{BB962C8B-B14F-4D97-AF65-F5344CB8AC3E}">
        <p14:creationId xmlns:p14="http://schemas.microsoft.com/office/powerpoint/2010/main" val="319885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3474" y="544284"/>
            <a:ext cx="10911840" cy="668383"/>
          </a:xfrm>
        </p:spPr>
        <p:txBody>
          <a:bodyPr/>
          <a:lstStyle/>
          <a:p>
            <a:pPr algn="r"/>
            <a:r>
              <a:rPr lang="tr-TR" dirty="0" smtClean="0">
                <a:solidFill>
                  <a:srgbClr val="FF0000"/>
                </a:solidFill>
              </a:rPr>
              <a:t>Beton</a:t>
            </a:r>
            <a:endParaRPr lang="tr-TR" dirty="0">
              <a:solidFill>
                <a:srgbClr val="FF0000"/>
              </a:solidFill>
            </a:endParaRPr>
          </a:p>
        </p:txBody>
      </p:sp>
      <p:sp>
        <p:nvSpPr>
          <p:cNvPr id="3" name="İçerik Yer Tutucusu 2"/>
          <p:cNvSpPr>
            <a:spLocks noGrp="1"/>
          </p:cNvSpPr>
          <p:nvPr>
            <p:ph idx="1"/>
          </p:nvPr>
        </p:nvSpPr>
        <p:spPr>
          <a:xfrm>
            <a:off x="583474" y="1433865"/>
            <a:ext cx="10911840" cy="2517648"/>
          </a:xfrm>
        </p:spPr>
        <p:txBody>
          <a:bodyPr/>
          <a:lstStyle/>
          <a:p>
            <a:pPr algn="just"/>
            <a:r>
              <a:rPr lang="tr-TR" dirty="0" smtClean="0">
                <a:solidFill>
                  <a:srgbClr val="111111"/>
                </a:solidFill>
                <a:latin typeface="Helvetica"/>
              </a:rPr>
              <a:t>Beton içerisinde kullanılacak olan su; </a:t>
            </a:r>
            <a:r>
              <a:rPr lang="tr-TR" dirty="0">
                <a:solidFill>
                  <a:srgbClr val="111111"/>
                </a:solidFill>
                <a:latin typeface="Helvetica"/>
              </a:rPr>
              <a:t>t</a:t>
            </a:r>
            <a:r>
              <a:rPr lang="en-US" dirty="0" err="1" smtClean="0">
                <a:solidFill>
                  <a:srgbClr val="111111"/>
                </a:solidFill>
                <a:latin typeface="Helvetica"/>
              </a:rPr>
              <a:t>uzlu</a:t>
            </a:r>
            <a:r>
              <a:rPr lang="tr-TR" dirty="0" smtClean="0">
                <a:solidFill>
                  <a:srgbClr val="111111"/>
                </a:solidFill>
                <a:latin typeface="Helvetica"/>
              </a:rPr>
              <a:t>, asitli, yağlı, kirli ve bulanık </a:t>
            </a:r>
            <a:r>
              <a:rPr lang="en-US" dirty="0" err="1" smtClean="0">
                <a:solidFill>
                  <a:srgbClr val="111111"/>
                </a:solidFill>
                <a:latin typeface="Helvetica"/>
              </a:rPr>
              <a:t>olmamalı</a:t>
            </a:r>
            <a:r>
              <a:rPr lang="tr-TR" dirty="0" err="1" smtClean="0">
                <a:solidFill>
                  <a:srgbClr val="111111"/>
                </a:solidFill>
                <a:latin typeface="Helvetica"/>
              </a:rPr>
              <a:t>dır</a:t>
            </a:r>
            <a:r>
              <a:rPr lang="tr-TR" dirty="0" smtClean="0">
                <a:solidFill>
                  <a:srgbClr val="111111"/>
                </a:solidFill>
                <a:latin typeface="Helvetica"/>
              </a:rPr>
              <a:t>. </a:t>
            </a:r>
          </a:p>
          <a:p>
            <a:pPr algn="just"/>
            <a:r>
              <a:rPr lang="tr-TR" dirty="0" smtClean="0">
                <a:solidFill>
                  <a:srgbClr val="111111"/>
                </a:solidFill>
                <a:latin typeface="Helvetica"/>
              </a:rPr>
              <a:t>Katkı maddeleri, betona istenilen özelliğin kazandırılmasında yardımcı olmaktadır. Bu maddelerin kullanılacak dozlarına dikkat edilmelidir. </a:t>
            </a:r>
          </a:p>
          <a:p>
            <a:pPr algn="just"/>
            <a:endParaRPr lang="en-US" dirty="0">
              <a:solidFill>
                <a:srgbClr val="111111"/>
              </a:solidFill>
              <a:latin typeface="Helvetica"/>
            </a:endParaRPr>
          </a:p>
        </p:txBody>
      </p:sp>
    </p:spTree>
    <p:extLst>
      <p:ext uri="{BB962C8B-B14F-4D97-AF65-F5344CB8AC3E}">
        <p14:creationId xmlns:p14="http://schemas.microsoft.com/office/powerpoint/2010/main" val="189378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18160" y="509452"/>
            <a:ext cx="10911840" cy="720634"/>
          </a:xfrm>
        </p:spPr>
        <p:txBody>
          <a:bodyPr/>
          <a:lstStyle/>
          <a:p>
            <a:pPr algn="r"/>
            <a:r>
              <a:rPr lang="tr-TR" dirty="0" smtClean="0"/>
              <a:t>Beton Katkı </a:t>
            </a:r>
            <a:r>
              <a:rPr lang="tr-TR" dirty="0"/>
              <a:t>M</a:t>
            </a:r>
            <a:r>
              <a:rPr lang="tr-TR" dirty="0" smtClean="0"/>
              <a:t>addeleri</a:t>
            </a:r>
            <a:endParaRPr lang="en-US" dirty="0"/>
          </a:p>
        </p:txBody>
      </p:sp>
      <p:sp>
        <p:nvSpPr>
          <p:cNvPr id="3" name="İçerik Yer Tutucusu 2"/>
          <p:cNvSpPr>
            <a:spLocks noGrp="1"/>
          </p:cNvSpPr>
          <p:nvPr>
            <p:ph idx="1"/>
          </p:nvPr>
        </p:nvSpPr>
        <p:spPr>
          <a:xfrm>
            <a:off x="572589" y="1248809"/>
            <a:ext cx="10911840" cy="4585934"/>
          </a:xfrm>
        </p:spPr>
        <p:txBody>
          <a:bodyPr>
            <a:normAutofit lnSpcReduction="10000"/>
          </a:bodyPr>
          <a:lstStyle/>
          <a:p>
            <a:pPr algn="just"/>
            <a:r>
              <a:rPr lang="tr-TR" dirty="0" smtClean="0">
                <a:solidFill>
                  <a:srgbClr val="111111"/>
                </a:solidFill>
                <a:latin typeface="Helvetica"/>
              </a:rPr>
              <a:t>Betonun </a:t>
            </a:r>
            <a:r>
              <a:rPr lang="tr-TR" dirty="0">
                <a:solidFill>
                  <a:srgbClr val="111111"/>
                </a:solidFill>
                <a:latin typeface="Helvetica"/>
              </a:rPr>
              <a:t>p</a:t>
            </a:r>
            <a:r>
              <a:rPr lang="en-US" dirty="0" err="1" smtClean="0">
                <a:solidFill>
                  <a:srgbClr val="111111"/>
                </a:solidFill>
                <a:latin typeface="Helvetica"/>
              </a:rPr>
              <a:t>riz</a:t>
            </a:r>
            <a:r>
              <a:rPr lang="en-US" dirty="0" smtClean="0">
                <a:solidFill>
                  <a:srgbClr val="111111"/>
                </a:solidFill>
                <a:latin typeface="Helvetica"/>
              </a:rPr>
              <a:t> </a:t>
            </a:r>
            <a:r>
              <a:rPr lang="en-US" dirty="0">
                <a:solidFill>
                  <a:srgbClr val="111111"/>
                </a:solidFill>
                <a:latin typeface="Helvetica"/>
              </a:rPr>
              <a:t>(</a:t>
            </a:r>
            <a:r>
              <a:rPr lang="en-US" dirty="0" err="1">
                <a:solidFill>
                  <a:srgbClr val="111111"/>
                </a:solidFill>
                <a:latin typeface="Helvetica"/>
              </a:rPr>
              <a:t>katıla</a:t>
            </a:r>
            <a:r>
              <a:rPr lang="en-US" dirty="0" err="1">
                <a:solidFill>
                  <a:srgbClr val="111111"/>
                </a:solidFill>
                <a:latin typeface="Arial"/>
              </a:rPr>
              <a:t>ş</a:t>
            </a:r>
            <a:r>
              <a:rPr lang="en-US" dirty="0" err="1">
                <a:solidFill>
                  <a:srgbClr val="111111"/>
                </a:solidFill>
                <a:latin typeface="Helvetica"/>
              </a:rPr>
              <a:t>ma</a:t>
            </a:r>
            <a:r>
              <a:rPr lang="en-US" dirty="0">
                <a:solidFill>
                  <a:srgbClr val="111111"/>
                </a:solidFill>
                <a:latin typeface="Helvetica"/>
              </a:rPr>
              <a:t>) </a:t>
            </a:r>
            <a:r>
              <a:rPr lang="en-US" dirty="0" err="1">
                <a:solidFill>
                  <a:srgbClr val="111111"/>
                </a:solidFill>
                <a:latin typeface="Helvetica"/>
              </a:rPr>
              <a:t>süresini</a:t>
            </a:r>
            <a:r>
              <a:rPr lang="en-US" dirty="0">
                <a:solidFill>
                  <a:srgbClr val="111111"/>
                </a:solidFill>
                <a:latin typeface="Helvetica"/>
              </a:rPr>
              <a:t> </a:t>
            </a:r>
            <a:r>
              <a:rPr lang="en-US" dirty="0" err="1">
                <a:solidFill>
                  <a:srgbClr val="111111"/>
                </a:solidFill>
                <a:latin typeface="Helvetica"/>
              </a:rPr>
              <a:t>kısaltmak</a:t>
            </a:r>
            <a:r>
              <a:rPr lang="en-US" dirty="0">
                <a:solidFill>
                  <a:srgbClr val="111111"/>
                </a:solidFill>
                <a:latin typeface="Helvetica"/>
              </a:rPr>
              <a:t> </a:t>
            </a:r>
            <a:r>
              <a:rPr lang="en-US" dirty="0" err="1">
                <a:solidFill>
                  <a:srgbClr val="111111"/>
                </a:solidFill>
                <a:latin typeface="Helvetica"/>
              </a:rPr>
              <a:t>veya</a:t>
            </a:r>
            <a:r>
              <a:rPr lang="en-US" dirty="0">
                <a:solidFill>
                  <a:srgbClr val="111111"/>
                </a:solidFill>
                <a:latin typeface="Helvetica"/>
              </a:rPr>
              <a:t> </a:t>
            </a:r>
            <a:r>
              <a:rPr lang="en-US" dirty="0" err="1">
                <a:solidFill>
                  <a:srgbClr val="111111"/>
                </a:solidFill>
                <a:latin typeface="Helvetica"/>
              </a:rPr>
              <a:t>uzatmak</a:t>
            </a:r>
            <a:endParaRPr lang="en-US" dirty="0">
              <a:solidFill>
                <a:srgbClr val="111111"/>
              </a:solidFill>
              <a:latin typeface="Helvetica"/>
            </a:endParaRPr>
          </a:p>
          <a:p>
            <a:pPr algn="just"/>
            <a:r>
              <a:rPr lang="tr-TR" dirty="0" smtClean="0">
                <a:solidFill>
                  <a:srgbClr val="111111"/>
                </a:solidFill>
                <a:latin typeface="Helvetica"/>
              </a:rPr>
              <a:t>Betonun </a:t>
            </a:r>
            <a:r>
              <a:rPr lang="en-US" dirty="0" err="1">
                <a:solidFill>
                  <a:srgbClr val="111111"/>
                </a:solidFill>
                <a:latin typeface="Helvetica"/>
              </a:rPr>
              <a:t>dayanımı</a:t>
            </a:r>
            <a:r>
              <a:rPr lang="en-US" dirty="0">
                <a:solidFill>
                  <a:srgbClr val="111111"/>
                </a:solidFill>
                <a:latin typeface="Helvetica"/>
              </a:rPr>
              <a:t> </a:t>
            </a:r>
            <a:r>
              <a:rPr lang="en-US" dirty="0" err="1">
                <a:solidFill>
                  <a:srgbClr val="111111"/>
                </a:solidFill>
                <a:latin typeface="Helvetica"/>
              </a:rPr>
              <a:t>artırmak</a:t>
            </a:r>
            <a:r>
              <a:rPr lang="en-US" dirty="0">
                <a:solidFill>
                  <a:srgbClr val="111111"/>
                </a:solidFill>
                <a:latin typeface="Helvetica"/>
              </a:rPr>
              <a:t> </a:t>
            </a:r>
            <a:r>
              <a:rPr lang="tr-TR" dirty="0" smtClean="0">
                <a:solidFill>
                  <a:srgbClr val="111111"/>
                </a:solidFill>
                <a:latin typeface="Helvetica"/>
              </a:rPr>
              <a:t>için </a:t>
            </a:r>
            <a:r>
              <a:rPr lang="tr-TR" dirty="0">
                <a:solidFill>
                  <a:srgbClr val="111111"/>
                </a:solidFill>
                <a:latin typeface="Helvetica"/>
              </a:rPr>
              <a:t>s</a:t>
            </a:r>
            <a:r>
              <a:rPr lang="en-US" dirty="0" smtClean="0">
                <a:solidFill>
                  <a:srgbClr val="111111"/>
                </a:solidFill>
                <a:latin typeface="Helvetica"/>
              </a:rPr>
              <a:t>u/</a:t>
            </a:r>
            <a:r>
              <a:rPr lang="en-US" dirty="0" err="1" smtClean="0">
                <a:solidFill>
                  <a:srgbClr val="111111"/>
                </a:solidFill>
                <a:latin typeface="Helvetica"/>
              </a:rPr>
              <a:t>çimento</a:t>
            </a:r>
            <a:r>
              <a:rPr lang="en-US" dirty="0" smtClean="0">
                <a:solidFill>
                  <a:srgbClr val="111111"/>
                </a:solidFill>
                <a:latin typeface="Helvetica"/>
              </a:rPr>
              <a:t> </a:t>
            </a:r>
            <a:r>
              <a:rPr lang="en-US" dirty="0" err="1">
                <a:solidFill>
                  <a:srgbClr val="111111"/>
                </a:solidFill>
                <a:latin typeface="Helvetica"/>
              </a:rPr>
              <a:t>oranını</a:t>
            </a:r>
            <a:r>
              <a:rPr lang="en-US" dirty="0">
                <a:solidFill>
                  <a:srgbClr val="111111"/>
                </a:solidFill>
                <a:latin typeface="Helvetica"/>
              </a:rPr>
              <a:t> </a:t>
            </a:r>
            <a:r>
              <a:rPr lang="en-US" dirty="0" err="1" smtClean="0">
                <a:solidFill>
                  <a:srgbClr val="111111"/>
                </a:solidFill>
                <a:latin typeface="Helvetica"/>
              </a:rPr>
              <a:t>azaltmak</a:t>
            </a:r>
            <a:endParaRPr lang="tr-TR" dirty="0" smtClean="0">
              <a:solidFill>
                <a:srgbClr val="111111"/>
              </a:solidFill>
              <a:latin typeface="Helvetica"/>
            </a:endParaRPr>
          </a:p>
          <a:p>
            <a:pPr algn="just"/>
            <a:r>
              <a:rPr lang="en-US" dirty="0" err="1">
                <a:solidFill>
                  <a:srgbClr val="111111"/>
                </a:solidFill>
                <a:latin typeface="Helvetica"/>
              </a:rPr>
              <a:t>Beton</a:t>
            </a:r>
            <a:r>
              <a:rPr lang="en-US" dirty="0">
                <a:solidFill>
                  <a:srgbClr val="111111"/>
                </a:solidFill>
                <a:latin typeface="Helvetica"/>
              </a:rPr>
              <a:t> </a:t>
            </a:r>
            <a:r>
              <a:rPr lang="en-US" dirty="0" err="1">
                <a:solidFill>
                  <a:srgbClr val="111111"/>
                </a:solidFill>
                <a:latin typeface="Helvetica"/>
              </a:rPr>
              <a:t>içindeki</a:t>
            </a:r>
            <a:r>
              <a:rPr lang="en-US" dirty="0">
                <a:solidFill>
                  <a:srgbClr val="111111"/>
                </a:solidFill>
                <a:latin typeface="Helvetica"/>
              </a:rPr>
              <a:t> </a:t>
            </a:r>
            <a:r>
              <a:rPr lang="tr-TR" dirty="0" smtClean="0">
                <a:solidFill>
                  <a:srgbClr val="111111"/>
                </a:solidFill>
                <a:latin typeface="Helvetica"/>
              </a:rPr>
              <a:t>çelik </a:t>
            </a:r>
            <a:r>
              <a:rPr lang="en-US" dirty="0" err="1" smtClean="0">
                <a:solidFill>
                  <a:srgbClr val="111111"/>
                </a:solidFill>
                <a:latin typeface="Helvetica"/>
              </a:rPr>
              <a:t>donatının</a:t>
            </a:r>
            <a:r>
              <a:rPr lang="en-US" dirty="0" smtClean="0">
                <a:solidFill>
                  <a:srgbClr val="111111"/>
                </a:solidFill>
                <a:latin typeface="Helvetica"/>
              </a:rPr>
              <a:t> </a:t>
            </a:r>
            <a:r>
              <a:rPr lang="en-US" dirty="0" err="1" smtClean="0">
                <a:solidFill>
                  <a:srgbClr val="111111"/>
                </a:solidFill>
                <a:latin typeface="Helvetica"/>
              </a:rPr>
              <a:t>paslanmasını</a:t>
            </a:r>
            <a:r>
              <a:rPr lang="en-US" dirty="0" smtClean="0">
                <a:solidFill>
                  <a:srgbClr val="111111"/>
                </a:solidFill>
                <a:latin typeface="Helvetica"/>
              </a:rPr>
              <a:t> </a:t>
            </a:r>
            <a:r>
              <a:rPr lang="en-US" dirty="0" err="1" smtClean="0">
                <a:solidFill>
                  <a:srgbClr val="111111"/>
                </a:solidFill>
                <a:latin typeface="Helvetica"/>
              </a:rPr>
              <a:t>önlemek</a:t>
            </a:r>
            <a:endParaRPr lang="en-US" dirty="0">
              <a:solidFill>
                <a:srgbClr val="111111"/>
              </a:solidFill>
              <a:latin typeface="Helvetica"/>
            </a:endParaRPr>
          </a:p>
          <a:p>
            <a:pPr algn="just"/>
            <a:r>
              <a:rPr lang="en-US" dirty="0" err="1" smtClean="0">
                <a:solidFill>
                  <a:srgbClr val="111111"/>
                </a:solidFill>
                <a:latin typeface="Helvetica"/>
              </a:rPr>
              <a:t>Betonun</a:t>
            </a:r>
            <a:r>
              <a:rPr lang="en-US" dirty="0" smtClean="0">
                <a:solidFill>
                  <a:srgbClr val="111111"/>
                </a:solidFill>
                <a:latin typeface="Helvetica"/>
              </a:rPr>
              <a:t> </a:t>
            </a:r>
            <a:r>
              <a:rPr lang="en-US" dirty="0" err="1">
                <a:solidFill>
                  <a:srgbClr val="111111"/>
                </a:solidFill>
                <a:latin typeface="Helvetica"/>
              </a:rPr>
              <a:t>donmasını</a:t>
            </a:r>
            <a:r>
              <a:rPr lang="en-US" dirty="0">
                <a:solidFill>
                  <a:srgbClr val="111111"/>
                </a:solidFill>
                <a:latin typeface="Helvetica"/>
              </a:rPr>
              <a:t> </a:t>
            </a:r>
            <a:r>
              <a:rPr lang="en-US" dirty="0" err="1">
                <a:solidFill>
                  <a:srgbClr val="111111"/>
                </a:solidFill>
                <a:latin typeface="Helvetica"/>
              </a:rPr>
              <a:t>önlemek</a:t>
            </a:r>
            <a:r>
              <a:rPr lang="en-US" dirty="0">
                <a:solidFill>
                  <a:srgbClr val="111111"/>
                </a:solidFill>
                <a:latin typeface="Helvetica"/>
              </a:rPr>
              <a:t> (</a:t>
            </a:r>
            <a:r>
              <a:rPr lang="en-US" dirty="0" err="1">
                <a:solidFill>
                  <a:srgbClr val="111111"/>
                </a:solidFill>
                <a:latin typeface="Helvetica"/>
              </a:rPr>
              <a:t>antifriz</a:t>
            </a:r>
            <a:r>
              <a:rPr lang="en-US" dirty="0">
                <a:solidFill>
                  <a:srgbClr val="111111"/>
                </a:solidFill>
                <a:latin typeface="Helvetica"/>
              </a:rPr>
              <a:t>)</a:t>
            </a:r>
          </a:p>
          <a:p>
            <a:pPr algn="just"/>
            <a:r>
              <a:rPr lang="en-US" dirty="0" err="1" smtClean="0">
                <a:solidFill>
                  <a:srgbClr val="111111"/>
                </a:solidFill>
                <a:latin typeface="Helvetica"/>
              </a:rPr>
              <a:t>Büzülme</a:t>
            </a:r>
            <a:r>
              <a:rPr lang="tr-TR" dirty="0" smtClean="0">
                <a:solidFill>
                  <a:srgbClr val="111111"/>
                </a:solidFill>
                <a:latin typeface="Helvetica"/>
              </a:rPr>
              <a:t> </a:t>
            </a:r>
            <a:r>
              <a:rPr lang="en-US" dirty="0" err="1" smtClean="0">
                <a:solidFill>
                  <a:srgbClr val="111111"/>
                </a:solidFill>
                <a:latin typeface="Helvetica"/>
              </a:rPr>
              <a:t>çatlaklarını</a:t>
            </a:r>
            <a:r>
              <a:rPr lang="en-US" dirty="0" smtClean="0">
                <a:solidFill>
                  <a:srgbClr val="111111"/>
                </a:solidFill>
                <a:latin typeface="Helvetica"/>
              </a:rPr>
              <a:t> </a:t>
            </a:r>
            <a:r>
              <a:rPr lang="en-US" dirty="0" err="1" smtClean="0">
                <a:solidFill>
                  <a:srgbClr val="111111"/>
                </a:solidFill>
                <a:latin typeface="Helvetica"/>
              </a:rPr>
              <a:t>önlemek</a:t>
            </a:r>
            <a:r>
              <a:rPr lang="tr-TR" dirty="0" smtClean="0">
                <a:solidFill>
                  <a:srgbClr val="111111"/>
                </a:solidFill>
                <a:latin typeface="Helvetica"/>
              </a:rPr>
              <a:t> – </a:t>
            </a:r>
            <a:r>
              <a:rPr lang="en-US" dirty="0" err="1" smtClean="0">
                <a:solidFill>
                  <a:srgbClr val="111111"/>
                </a:solidFill>
                <a:latin typeface="Helvetica"/>
              </a:rPr>
              <a:t>onarım</a:t>
            </a:r>
            <a:r>
              <a:rPr lang="tr-TR" dirty="0">
                <a:solidFill>
                  <a:srgbClr val="111111"/>
                </a:solidFill>
                <a:latin typeface="Helvetica"/>
              </a:rPr>
              <a:t> </a:t>
            </a:r>
            <a:endParaRPr lang="en-US" dirty="0">
              <a:solidFill>
                <a:srgbClr val="111111"/>
              </a:solidFill>
              <a:latin typeface="Helvetica"/>
            </a:endParaRPr>
          </a:p>
          <a:p>
            <a:pPr algn="just"/>
            <a:r>
              <a:rPr lang="en-US" dirty="0" err="1" smtClean="0">
                <a:solidFill>
                  <a:srgbClr val="111111"/>
                </a:solidFill>
                <a:latin typeface="Helvetica"/>
              </a:rPr>
              <a:t>Donma-çözülme</a:t>
            </a:r>
            <a:r>
              <a:rPr lang="en-US" dirty="0" smtClean="0">
                <a:solidFill>
                  <a:srgbClr val="111111"/>
                </a:solidFill>
                <a:latin typeface="Helvetica"/>
              </a:rPr>
              <a:t> </a:t>
            </a:r>
            <a:r>
              <a:rPr lang="en-US" dirty="0" err="1">
                <a:solidFill>
                  <a:srgbClr val="111111"/>
                </a:solidFill>
                <a:latin typeface="Helvetica"/>
              </a:rPr>
              <a:t>dayanıklılı</a:t>
            </a:r>
            <a:r>
              <a:rPr lang="en-US" dirty="0" err="1">
                <a:solidFill>
                  <a:srgbClr val="111111"/>
                </a:solidFill>
                <a:latin typeface="Arial"/>
              </a:rPr>
              <a:t>ğ</a:t>
            </a:r>
            <a:r>
              <a:rPr lang="en-US" dirty="0" err="1">
                <a:solidFill>
                  <a:srgbClr val="111111"/>
                </a:solidFill>
                <a:latin typeface="Helvetica"/>
              </a:rPr>
              <a:t>ını</a:t>
            </a:r>
            <a:r>
              <a:rPr lang="en-US" dirty="0">
                <a:solidFill>
                  <a:srgbClr val="111111"/>
                </a:solidFill>
                <a:latin typeface="Helvetica"/>
              </a:rPr>
              <a:t> </a:t>
            </a:r>
            <a:r>
              <a:rPr lang="en-US" dirty="0" err="1" smtClean="0">
                <a:solidFill>
                  <a:srgbClr val="111111"/>
                </a:solidFill>
                <a:latin typeface="Helvetica"/>
              </a:rPr>
              <a:t>artırmak</a:t>
            </a:r>
            <a:endParaRPr lang="en-US" dirty="0">
              <a:solidFill>
                <a:srgbClr val="111111"/>
              </a:solidFill>
              <a:latin typeface="Helvetica"/>
            </a:endParaRPr>
          </a:p>
          <a:p>
            <a:pPr algn="just"/>
            <a:r>
              <a:rPr lang="en-US" dirty="0" smtClean="0">
                <a:solidFill>
                  <a:srgbClr val="111111"/>
                </a:solidFill>
                <a:latin typeface="Helvetica"/>
              </a:rPr>
              <a:t>Su</a:t>
            </a:r>
            <a:r>
              <a:rPr lang="tr-TR" dirty="0" smtClean="0">
                <a:solidFill>
                  <a:srgbClr val="111111"/>
                </a:solidFill>
                <a:latin typeface="Helvetica"/>
              </a:rPr>
              <a:t>, nem, </a:t>
            </a:r>
            <a:r>
              <a:rPr lang="en-US" dirty="0" err="1" smtClean="0">
                <a:solidFill>
                  <a:srgbClr val="111111"/>
                </a:solidFill>
                <a:latin typeface="Helvetica"/>
              </a:rPr>
              <a:t>buhar</a:t>
            </a:r>
            <a:r>
              <a:rPr lang="en-US" dirty="0" smtClean="0">
                <a:solidFill>
                  <a:srgbClr val="111111"/>
                </a:solidFill>
                <a:latin typeface="Helvetica"/>
              </a:rPr>
              <a:t> </a:t>
            </a:r>
            <a:r>
              <a:rPr lang="en-US" dirty="0" err="1">
                <a:solidFill>
                  <a:srgbClr val="111111"/>
                </a:solidFill>
                <a:latin typeface="Helvetica"/>
              </a:rPr>
              <a:t>sızdırmayan</a:t>
            </a:r>
            <a:r>
              <a:rPr lang="en-US" dirty="0">
                <a:solidFill>
                  <a:srgbClr val="111111"/>
                </a:solidFill>
                <a:latin typeface="Helvetica"/>
              </a:rPr>
              <a:t> </a:t>
            </a:r>
            <a:r>
              <a:rPr lang="en-US" dirty="0" err="1">
                <a:solidFill>
                  <a:srgbClr val="111111"/>
                </a:solidFill>
                <a:latin typeface="Helvetica"/>
              </a:rPr>
              <a:t>beton</a:t>
            </a:r>
            <a:r>
              <a:rPr lang="en-US" dirty="0">
                <a:solidFill>
                  <a:srgbClr val="111111"/>
                </a:solidFill>
                <a:latin typeface="Helvetica"/>
              </a:rPr>
              <a:t> </a:t>
            </a:r>
            <a:r>
              <a:rPr lang="tr-TR" dirty="0" smtClean="0">
                <a:solidFill>
                  <a:srgbClr val="111111"/>
                </a:solidFill>
                <a:latin typeface="Helvetica"/>
              </a:rPr>
              <a:t>yapmak </a:t>
            </a:r>
            <a:r>
              <a:rPr lang="en-US" dirty="0" smtClean="0">
                <a:solidFill>
                  <a:srgbClr val="111111"/>
                </a:solidFill>
                <a:latin typeface="Helvetica"/>
              </a:rPr>
              <a:t>(</a:t>
            </a:r>
            <a:r>
              <a:rPr lang="en-US" dirty="0" err="1" smtClean="0">
                <a:solidFill>
                  <a:srgbClr val="111111"/>
                </a:solidFill>
                <a:latin typeface="Helvetica"/>
              </a:rPr>
              <a:t>baraj</a:t>
            </a:r>
            <a:r>
              <a:rPr lang="tr-TR" dirty="0" smtClean="0">
                <a:solidFill>
                  <a:srgbClr val="111111"/>
                </a:solidFill>
                <a:latin typeface="Helvetica"/>
              </a:rPr>
              <a:t>, </a:t>
            </a:r>
            <a:r>
              <a:rPr lang="en-US" dirty="0" err="1" smtClean="0">
                <a:solidFill>
                  <a:srgbClr val="111111"/>
                </a:solidFill>
                <a:latin typeface="Helvetica"/>
              </a:rPr>
              <a:t>su</a:t>
            </a:r>
            <a:r>
              <a:rPr lang="en-US" dirty="0" smtClean="0">
                <a:solidFill>
                  <a:srgbClr val="111111"/>
                </a:solidFill>
                <a:latin typeface="Helvetica"/>
              </a:rPr>
              <a:t> </a:t>
            </a:r>
            <a:r>
              <a:rPr lang="en-US" dirty="0" err="1">
                <a:solidFill>
                  <a:srgbClr val="111111"/>
                </a:solidFill>
                <a:latin typeface="Helvetica"/>
              </a:rPr>
              <a:t>deposu</a:t>
            </a:r>
            <a:r>
              <a:rPr lang="en-US" dirty="0">
                <a:solidFill>
                  <a:srgbClr val="111111"/>
                </a:solidFill>
                <a:latin typeface="Helvetica"/>
              </a:rPr>
              <a:t>, </a:t>
            </a:r>
            <a:r>
              <a:rPr lang="en-US" dirty="0" err="1">
                <a:solidFill>
                  <a:srgbClr val="111111"/>
                </a:solidFill>
                <a:latin typeface="Helvetica"/>
              </a:rPr>
              <a:t>arıtma</a:t>
            </a:r>
            <a:r>
              <a:rPr lang="en-US" dirty="0">
                <a:solidFill>
                  <a:srgbClr val="111111"/>
                </a:solidFill>
                <a:latin typeface="Helvetica"/>
              </a:rPr>
              <a:t> </a:t>
            </a:r>
            <a:r>
              <a:rPr lang="en-US" dirty="0" err="1" smtClean="0">
                <a:solidFill>
                  <a:srgbClr val="111111"/>
                </a:solidFill>
                <a:latin typeface="Helvetica"/>
              </a:rPr>
              <a:t>tesis</a:t>
            </a:r>
            <a:r>
              <a:rPr lang="tr-TR" dirty="0" smtClean="0">
                <a:solidFill>
                  <a:srgbClr val="111111"/>
                </a:solidFill>
                <a:latin typeface="Helvetica"/>
              </a:rPr>
              <a:t>i, </a:t>
            </a:r>
            <a:r>
              <a:rPr lang="en-US" dirty="0" err="1" smtClean="0">
                <a:solidFill>
                  <a:srgbClr val="111111"/>
                </a:solidFill>
                <a:latin typeface="Helvetica"/>
              </a:rPr>
              <a:t>bodrum</a:t>
            </a:r>
            <a:r>
              <a:rPr lang="en-US" dirty="0" smtClean="0">
                <a:solidFill>
                  <a:srgbClr val="111111"/>
                </a:solidFill>
                <a:latin typeface="Helvetica"/>
              </a:rPr>
              <a:t> </a:t>
            </a:r>
            <a:r>
              <a:rPr lang="en-US" dirty="0" err="1" smtClean="0">
                <a:solidFill>
                  <a:srgbClr val="111111"/>
                </a:solidFill>
                <a:latin typeface="Helvetica"/>
              </a:rPr>
              <a:t>perde</a:t>
            </a:r>
            <a:r>
              <a:rPr lang="tr-TR" dirty="0" smtClean="0">
                <a:solidFill>
                  <a:srgbClr val="111111"/>
                </a:solidFill>
                <a:latin typeface="Helvetica"/>
              </a:rPr>
              <a:t> duvarları</a:t>
            </a:r>
            <a:r>
              <a:rPr lang="en-US" dirty="0" smtClean="0">
                <a:solidFill>
                  <a:srgbClr val="111111"/>
                </a:solidFill>
                <a:latin typeface="Helvetica"/>
              </a:rPr>
              <a:t>, </a:t>
            </a:r>
            <a:r>
              <a:rPr lang="en-US" dirty="0" err="1" smtClean="0">
                <a:solidFill>
                  <a:srgbClr val="111111"/>
                </a:solidFill>
                <a:latin typeface="Helvetica"/>
              </a:rPr>
              <a:t>havuz</a:t>
            </a:r>
            <a:r>
              <a:rPr lang="tr-TR" dirty="0">
                <a:solidFill>
                  <a:srgbClr val="111111"/>
                </a:solidFill>
                <a:latin typeface="Helvetica"/>
              </a:rPr>
              <a:t> </a:t>
            </a:r>
            <a:r>
              <a:rPr lang="tr-TR" dirty="0" smtClean="0">
                <a:solidFill>
                  <a:srgbClr val="111111"/>
                </a:solidFill>
                <a:latin typeface="Helvetica"/>
              </a:rPr>
              <a:t>vb.</a:t>
            </a:r>
            <a:r>
              <a:rPr lang="en-US" dirty="0" smtClean="0">
                <a:solidFill>
                  <a:srgbClr val="111111"/>
                </a:solidFill>
                <a:latin typeface="Helvetica"/>
              </a:rPr>
              <a:t>)</a:t>
            </a:r>
            <a:endParaRPr lang="en-US" dirty="0">
              <a:solidFill>
                <a:srgbClr val="111111"/>
              </a:solidFill>
              <a:latin typeface="Helvetica"/>
            </a:endParaRPr>
          </a:p>
          <a:p>
            <a:pPr algn="just"/>
            <a:r>
              <a:rPr lang="tr-TR" dirty="0" smtClean="0">
                <a:solidFill>
                  <a:srgbClr val="111111"/>
                </a:solidFill>
                <a:latin typeface="Helvetica"/>
              </a:rPr>
              <a:t>Renkli </a:t>
            </a:r>
            <a:r>
              <a:rPr lang="en-US" dirty="0" err="1" smtClean="0">
                <a:solidFill>
                  <a:srgbClr val="111111"/>
                </a:solidFill>
                <a:latin typeface="Helvetica"/>
              </a:rPr>
              <a:t>Betona</a:t>
            </a:r>
            <a:r>
              <a:rPr lang="en-US" dirty="0" smtClean="0">
                <a:solidFill>
                  <a:srgbClr val="111111"/>
                </a:solidFill>
                <a:latin typeface="Helvetica"/>
              </a:rPr>
              <a:t> </a:t>
            </a:r>
            <a:r>
              <a:rPr lang="en-US" dirty="0" err="1">
                <a:solidFill>
                  <a:srgbClr val="111111"/>
                </a:solidFill>
                <a:latin typeface="Helvetica"/>
              </a:rPr>
              <a:t>renk</a:t>
            </a:r>
            <a:r>
              <a:rPr lang="en-US" dirty="0">
                <a:solidFill>
                  <a:srgbClr val="111111"/>
                </a:solidFill>
                <a:latin typeface="Helvetica"/>
              </a:rPr>
              <a:t> </a:t>
            </a:r>
            <a:r>
              <a:rPr lang="en-US" dirty="0" err="1">
                <a:solidFill>
                  <a:srgbClr val="111111"/>
                </a:solidFill>
                <a:latin typeface="Helvetica"/>
              </a:rPr>
              <a:t>vermek</a:t>
            </a:r>
            <a:r>
              <a:rPr lang="en-US" dirty="0">
                <a:solidFill>
                  <a:srgbClr val="111111"/>
                </a:solidFill>
                <a:latin typeface="Helvetica"/>
              </a:rPr>
              <a:t> </a:t>
            </a:r>
            <a:r>
              <a:rPr lang="tr-TR" dirty="0" smtClean="0">
                <a:solidFill>
                  <a:srgbClr val="111111"/>
                </a:solidFill>
                <a:latin typeface="Helvetica"/>
              </a:rPr>
              <a:t>için - </a:t>
            </a:r>
            <a:r>
              <a:rPr lang="en-US" dirty="0" err="1" smtClean="0">
                <a:solidFill>
                  <a:srgbClr val="111111"/>
                </a:solidFill>
                <a:latin typeface="Helvetica"/>
              </a:rPr>
              <a:t>dekoratif</a:t>
            </a:r>
            <a:r>
              <a:rPr lang="en-US" dirty="0" smtClean="0">
                <a:solidFill>
                  <a:srgbClr val="111111"/>
                </a:solidFill>
                <a:latin typeface="Helvetica"/>
              </a:rPr>
              <a:t> </a:t>
            </a:r>
            <a:r>
              <a:rPr lang="en-US" dirty="0" err="1" smtClean="0">
                <a:solidFill>
                  <a:srgbClr val="111111"/>
                </a:solidFill>
                <a:latin typeface="Helvetica"/>
              </a:rPr>
              <a:t>amaçlı</a:t>
            </a:r>
            <a:endParaRPr lang="tr-TR" dirty="0" smtClean="0">
              <a:solidFill>
                <a:srgbClr val="111111"/>
              </a:solidFill>
              <a:latin typeface="Helvetica"/>
            </a:endParaRPr>
          </a:p>
          <a:p>
            <a:pPr lvl="0" algn="just"/>
            <a:r>
              <a:rPr lang="en-US" sz="2600" dirty="0" err="1">
                <a:solidFill>
                  <a:srgbClr val="111111"/>
                </a:solidFill>
                <a:latin typeface="Helvetica"/>
              </a:rPr>
              <a:t>Kendili</a:t>
            </a:r>
            <a:r>
              <a:rPr lang="en-US" sz="2600" dirty="0" err="1">
                <a:solidFill>
                  <a:srgbClr val="111111"/>
                </a:solidFill>
                <a:latin typeface="Arial"/>
              </a:rPr>
              <a:t>ğ</a:t>
            </a:r>
            <a:r>
              <a:rPr lang="en-US" sz="2600" dirty="0" err="1">
                <a:solidFill>
                  <a:srgbClr val="111111"/>
                </a:solidFill>
                <a:latin typeface="Helvetica"/>
              </a:rPr>
              <a:t>inden</a:t>
            </a:r>
            <a:r>
              <a:rPr lang="en-US" sz="2600" dirty="0">
                <a:solidFill>
                  <a:srgbClr val="111111"/>
                </a:solidFill>
                <a:latin typeface="Helvetica"/>
              </a:rPr>
              <a:t> </a:t>
            </a:r>
            <a:r>
              <a:rPr lang="en-US" sz="2600" dirty="0" err="1">
                <a:solidFill>
                  <a:srgbClr val="111111"/>
                </a:solidFill>
                <a:latin typeface="Helvetica"/>
              </a:rPr>
              <a:t>yerle</a:t>
            </a:r>
            <a:r>
              <a:rPr lang="en-US" sz="2600" dirty="0" err="1">
                <a:solidFill>
                  <a:srgbClr val="111111"/>
                </a:solidFill>
                <a:latin typeface="Arial"/>
              </a:rPr>
              <a:t>ş</a:t>
            </a:r>
            <a:r>
              <a:rPr lang="en-US" sz="2600" dirty="0" err="1">
                <a:solidFill>
                  <a:srgbClr val="111111"/>
                </a:solidFill>
                <a:latin typeface="Helvetica"/>
              </a:rPr>
              <a:t>en</a:t>
            </a:r>
            <a:r>
              <a:rPr lang="en-US" sz="2600" dirty="0">
                <a:solidFill>
                  <a:srgbClr val="111111"/>
                </a:solidFill>
                <a:latin typeface="Helvetica"/>
              </a:rPr>
              <a:t> </a:t>
            </a:r>
            <a:r>
              <a:rPr lang="en-US" sz="2600" dirty="0" err="1">
                <a:solidFill>
                  <a:srgbClr val="111111"/>
                </a:solidFill>
                <a:latin typeface="Helvetica"/>
              </a:rPr>
              <a:t>beton</a:t>
            </a:r>
            <a:r>
              <a:rPr lang="en-US" sz="2600" dirty="0">
                <a:solidFill>
                  <a:srgbClr val="111111"/>
                </a:solidFill>
                <a:latin typeface="Helvetica"/>
              </a:rPr>
              <a:t> </a:t>
            </a:r>
            <a:r>
              <a:rPr lang="tr-TR" sz="2600" dirty="0" smtClean="0">
                <a:solidFill>
                  <a:srgbClr val="111111"/>
                </a:solidFill>
                <a:latin typeface="Helvetica"/>
              </a:rPr>
              <a:t>özelliği için -</a:t>
            </a:r>
            <a:r>
              <a:rPr lang="en-US" sz="2600" dirty="0" smtClean="0">
                <a:solidFill>
                  <a:srgbClr val="111111"/>
                </a:solidFill>
                <a:latin typeface="Helvetica"/>
              </a:rPr>
              <a:t> </a:t>
            </a:r>
            <a:r>
              <a:rPr lang="en-US" sz="2600" dirty="0" err="1" smtClean="0">
                <a:solidFill>
                  <a:srgbClr val="111111"/>
                </a:solidFill>
                <a:latin typeface="Helvetica"/>
              </a:rPr>
              <a:t>hiper</a:t>
            </a:r>
            <a:r>
              <a:rPr lang="en-US" sz="2600" dirty="0" smtClean="0">
                <a:solidFill>
                  <a:srgbClr val="111111"/>
                </a:solidFill>
                <a:latin typeface="Helvetica"/>
              </a:rPr>
              <a:t> </a:t>
            </a:r>
            <a:r>
              <a:rPr lang="en-US" sz="2600" dirty="0" err="1" smtClean="0">
                <a:solidFill>
                  <a:srgbClr val="111111"/>
                </a:solidFill>
                <a:latin typeface="Helvetica"/>
              </a:rPr>
              <a:t>akı</a:t>
            </a:r>
            <a:r>
              <a:rPr lang="en-US" sz="2600" dirty="0" err="1" smtClean="0">
                <a:solidFill>
                  <a:srgbClr val="111111"/>
                </a:solidFill>
                <a:latin typeface="Arial"/>
              </a:rPr>
              <a:t>ş</a:t>
            </a:r>
            <a:r>
              <a:rPr lang="en-US" sz="2600" dirty="0" err="1" smtClean="0">
                <a:solidFill>
                  <a:srgbClr val="111111"/>
                </a:solidFill>
                <a:latin typeface="Helvetica"/>
              </a:rPr>
              <a:t>kanla</a:t>
            </a:r>
            <a:r>
              <a:rPr lang="en-US" sz="2600" dirty="0" err="1" smtClean="0">
                <a:solidFill>
                  <a:srgbClr val="111111"/>
                </a:solidFill>
                <a:latin typeface="Arial"/>
              </a:rPr>
              <a:t>ş</a:t>
            </a:r>
            <a:r>
              <a:rPr lang="en-US" sz="2600" dirty="0" err="1" smtClean="0">
                <a:solidFill>
                  <a:srgbClr val="111111"/>
                </a:solidFill>
                <a:latin typeface="Helvetica"/>
              </a:rPr>
              <a:t>tırıcı</a:t>
            </a:r>
            <a:endParaRPr lang="en-US" sz="2600" dirty="0">
              <a:solidFill>
                <a:srgbClr val="111111"/>
              </a:solidFill>
              <a:latin typeface="Helvetica"/>
            </a:endParaRPr>
          </a:p>
        </p:txBody>
      </p:sp>
    </p:spTree>
    <p:extLst>
      <p:ext uri="{BB962C8B-B14F-4D97-AF65-F5344CB8AC3E}">
        <p14:creationId xmlns:p14="http://schemas.microsoft.com/office/powerpoint/2010/main" val="1061511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1703" y="476794"/>
            <a:ext cx="10911840" cy="1051560"/>
          </a:xfrm>
        </p:spPr>
        <p:txBody>
          <a:bodyPr/>
          <a:lstStyle/>
          <a:p>
            <a:pPr algn="r"/>
            <a:r>
              <a:rPr lang="tr-TR" dirty="0" smtClean="0"/>
              <a:t>Betonun özellikleri</a:t>
            </a:r>
            <a:endParaRPr lang="tr-TR" dirty="0"/>
          </a:p>
        </p:txBody>
      </p:sp>
      <p:sp>
        <p:nvSpPr>
          <p:cNvPr id="3" name="İçerik Yer Tutucusu 2"/>
          <p:cNvSpPr>
            <a:spLocks noGrp="1"/>
          </p:cNvSpPr>
          <p:nvPr>
            <p:ph idx="1"/>
          </p:nvPr>
        </p:nvSpPr>
        <p:spPr>
          <a:xfrm>
            <a:off x="1284514" y="1673352"/>
            <a:ext cx="10221686" cy="4187952"/>
          </a:xfrm>
        </p:spPr>
        <p:txBody>
          <a:bodyPr/>
          <a:lstStyle/>
          <a:p>
            <a:r>
              <a:rPr lang="tr-TR" dirty="0" smtClean="0"/>
              <a:t>Basınç mukavemeti </a:t>
            </a:r>
          </a:p>
          <a:p>
            <a:r>
              <a:rPr lang="tr-TR" dirty="0" smtClean="0"/>
              <a:t>Gerilme ve deformasyon</a:t>
            </a:r>
          </a:p>
          <a:p>
            <a:pPr lvl="0"/>
            <a:r>
              <a:rPr lang="tr-TR" dirty="0">
                <a:solidFill>
                  <a:prstClr val="black"/>
                </a:solidFill>
              </a:rPr>
              <a:t>Çekme mukavemeti</a:t>
            </a:r>
          </a:p>
          <a:p>
            <a:pPr lvl="0"/>
            <a:r>
              <a:rPr lang="tr-TR" dirty="0">
                <a:solidFill>
                  <a:prstClr val="black"/>
                </a:solidFill>
              </a:rPr>
              <a:t>Kayma mukavemeti</a:t>
            </a:r>
          </a:p>
          <a:p>
            <a:pPr lvl="0"/>
            <a:r>
              <a:rPr lang="tr-TR" dirty="0" err="1" smtClean="0">
                <a:solidFill>
                  <a:prstClr val="black"/>
                </a:solidFill>
              </a:rPr>
              <a:t>Rötre</a:t>
            </a:r>
            <a:endParaRPr lang="tr-TR" dirty="0" smtClean="0">
              <a:solidFill>
                <a:prstClr val="black"/>
              </a:solidFill>
            </a:endParaRPr>
          </a:p>
          <a:p>
            <a:pPr lvl="0"/>
            <a:r>
              <a:rPr lang="tr-TR" dirty="0">
                <a:solidFill>
                  <a:prstClr val="black"/>
                </a:solidFill>
              </a:rPr>
              <a:t>Sünme </a:t>
            </a:r>
          </a:p>
          <a:p>
            <a:pPr lvl="0"/>
            <a:endParaRPr lang="tr-TR" dirty="0">
              <a:solidFill>
                <a:prstClr val="black"/>
              </a:solidFill>
            </a:endParaRPr>
          </a:p>
          <a:p>
            <a:endParaRPr lang="tr-TR" dirty="0"/>
          </a:p>
        </p:txBody>
      </p:sp>
    </p:spTree>
    <p:extLst>
      <p:ext uri="{BB962C8B-B14F-4D97-AF65-F5344CB8AC3E}">
        <p14:creationId xmlns:p14="http://schemas.microsoft.com/office/powerpoint/2010/main" val="1050488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59675" y="544285"/>
            <a:ext cx="10911840" cy="722811"/>
          </a:xfrm>
        </p:spPr>
        <p:txBody>
          <a:bodyPr/>
          <a:lstStyle/>
          <a:p>
            <a:pPr algn="r"/>
            <a:r>
              <a:rPr lang="tr-TR" dirty="0" smtClean="0"/>
              <a:t>Beton Dayanım Sınıfları</a:t>
            </a:r>
            <a:endParaRPr lang="en-US" dirty="0"/>
          </a:p>
        </p:txBody>
      </p:sp>
      <p:sp>
        <p:nvSpPr>
          <p:cNvPr id="3" name="İçerik Yer Tutucusu 2"/>
          <p:cNvSpPr>
            <a:spLocks noGrp="1"/>
          </p:cNvSpPr>
          <p:nvPr>
            <p:ph idx="1"/>
          </p:nvPr>
        </p:nvSpPr>
        <p:spPr>
          <a:xfrm>
            <a:off x="692331" y="1586267"/>
            <a:ext cx="10911840" cy="4187952"/>
          </a:xfrm>
        </p:spPr>
        <p:txBody>
          <a:bodyPr>
            <a:normAutofit fontScale="92500" lnSpcReduction="10000"/>
          </a:bodyPr>
          <a:lstStyle/>
          <a:p>
            <a:r>
              <a:rPr lang="en-US" dirty="0"/>
              <a:t>TS EN 206:2014 </a:t>
            </a:r>
            <a:r>
              <a:rPr lang="tr-TR" dirty="0" smtClean="0"/>
              <a:t>‘e göre, yaygın kullanımı olan beton dayanım sınıfları;</a:t>
            </a:r>
          </a:p>
          <a:p>
            <a:pPr marL="0" indent="0">
              <a:buNone/>
            </a:pPr>
            <a:endParaRPr lang="tr-TR" dirty="0" smtClean="0"/>
          </a:p>
          <a:p>
            <a:r>
              <a:rPr lang="en-US" dirty="0" smtClean="0"/>
              <a:t>C </a:t>
            </a:r>
            <a:r>
              <a:rPr lang="en-US" dirty="0"/>
              <a:t>16/20, C18/22, C20/25, C25/30, C30/37, C35/45, C40/50, C45/55, </a:t>
            </a:r>
            <a:r>
              <a:rPr lang="en-US" dirty="0" smtClean="0"/>
              <a:t>C50/60</a:t>
            </a:r>
            <a:endParaRPr lang="tr-TR" dirty="0" smtClean="0"/>
          </a:p>
          <a:p>
            <a:endParaRPr lang="tr-TR" dirty="0"/>
          </a:p>
          <a:p>
            <a:pPr>
              <a:lnSpc>
                <a:spcPct val="100000"/>
              </a:lnSpc>
              <a:spcBef>
                <a:spcPts val="0"/>
              </a:spcBef>
            </a:pPr>
            <a:r>
              <a:rPr lang="tr-TR" dirty="0" smtClean="0"/>
              <a:t>Basınç dayanım sınıflandırması gösterimi - </a:t>
            </a:r>
            <a:r>
              <a:rPr lang="en-US" dirty="0" smtClean="0"/>
              <a:t>C</a:t>
            </a:r>
            <a:r>
              <a:rPr lang="tr-TR" dirty="0" smtClean="0"/>
              <a:t> 20</a:t>
            </a:r>
            <a:r>
              <a:rPr lang="en-US" dirty="0" smtClean="0"/>
              <a:t>/</a:t>
            </a:r>
            <a:r>
              <a:rPr lang="tr-TR" dirty="0" smtClean="0"/>
              <a:t>25*, C25/30* gibi…                   </a:t>
            </a:r>
          </a:p>
          <a:p>
            <a:pPr marL="0" indent="0">
              <a:lnSpc>
                <a:spcPct val="100000"/>
              </a:lnSpc>
              <a:spcBef>
                <a:spcPts val="0"/>
              </a:spcBef>
              <a:buNone/>
            </a:pPr>
            <a:r>
              <a:rPr lang="tr-TR" dirty="0" smtClean="0"/>
              <a:t>*</a:t>
            </a:r>
            <a:r>
              <a:rPr lang="tr-TR" sz="1200" dirty="0" smtClean="0"/>
              <a:t> (silindir standart basınç dayanımı </a:t>
            </a:r>
            <a:r>
              <a:rPr lang="tr-TR" sz="1200" b="1" dirty="0" smtClean="0"/>
              <a:t>/</a:t>
            </a:r>
            <a:r>
              <a:rPr lang="tr-TR" sz="1200" dirty="0" smtClean="0"/>
              <a:t> küp standart basınç dayanımı)</a:t>
            </a:r>
          </a:p>
          <a:p>
            <a:pPr marL="0" indent="0" algn="just">
              <a:lnSpc>
                <a:spcPct val="100000"/>
              </a:lnSpc>
              <a:spcBef>
                <a:spcPts val="0"/>
              </a:spcBef>
              <a:buNone/>
            </a:pPr>
            <a:endParaRPr lang="tr-TR" sz="1800" dirty="0" smtClean="0"/>
          </a:p>
          <a:p>
            <a:pPr marL="0" indent="0" algn="just">
              <a:lnSpc>
                <a:spcPct val="100000"/>
              </a:lnSpc>
              <a:spcBef>
                <a:spcPts val="0"/>
              </a:spcBef>
              <a:buNone/>
            </a:pPr>
            <a:r>
              <a:rPr lang="tr-TR" sz="1800" b="1" dirty="0" smtClean="0"/>
              <a:t>Not:</a:t>
            </a:r>
            <a:r>
              <a:rPr lang="tr-TR" sz="1800" dirty="0" smtClean="0"/>
              <a:t> </a:t>
            </a:r>
            <a:r>
              <a:rPr lang="en-US" sz="1800" dirty="0" err="1" smtClean="0"/>
              <a:t>Türkiye</a:t>
            </a:r>
            <a:r>
              <a:rPr lang="en-US" sz="1800" dirty="0" smtClean="0"/>
              <a:t> </a:t>
            </a:r>
            <a:r>
              <a:rPr lang="en-US" sz="1800" dirty="0"/>
              <a:t>Bina </a:t>
            </a:r>
            <a:r>
              <a:rPr lang="en-US" sz="1800" dirty="0" err="1"/>
              <a:t>Deprem</a:t>
            </a:r>
            <a:r>
              <a:rPr lang="en-US" sz="1800" dirty="0"/>
              <a:t> </a:t>
            </a:r>
            <a:r>
              <a:rPr lang="en-US" sz="1800" dirty="0" smtClean="0"/>
              <a:t>Yönetmeliği-2018(TBDY–2018)</a:t>
            </a:r>
            <a:r>
              <a:rPr lang="tr-TR" sz="1800" dirty="0" smtClean="0"/>
              <a:t>’</a:t>
            </a:r>
            <a:r>
              <a:rPr lang="en-US" sz="1800" dirty="0" smtClean="0"/>
              <a:t>e </a:t>
            </a:r>
            <a:r>
              <a:rPr lang="en-US" sz="1800" dirty="0" err="1" smtClean="0"/>
              <a:t>göre</a:t>
            </a:r>
            <a:r>
              <a:rPr lang="tr-TR" sz="1800" dirty="0" smtClean="0"/>
              <a:t>,</a:t>
            </a:r>
            <a:r>
              <a:rPr lang="en-US" sz="1800" dirty="0" smtClean="0"/>
              <a:t> </a:t>
            </a:r>
            <a:r>
              <a:rPr lang="en-US" sz="1800" dirty="0" err="1"/>
              <a:t>taşıyıcı</a:t>
            </a:r>
            <a:r>
              <a:rPr lang="en-US" sz="1800" dirty="0"/>
              <a:t> </a:t>
            </a:r>
            <a:r>
              <a:rPr lang="en-US" sz="1800" dirty="0" err="1"/>
              <a:t>elemanlarda</a:t>
            </a:r>
            <a:r>
              <a:rPr lang="en-US" sz="1800" dirty="0"/>
              <a:t> </a:t>
            </a:r>
            <a:r>
              <a:rPr lang="en-US" sz="1800" dirty="0" err="1"/>
              <a:t>kullanılacak</a:t>
            </a:r>
            <a:r>
              <a:rPr lang="en-US" sz="1800" dirty="0"/>
              <a:t> </a:t>
            </a:r>
            <a:r>
              <a:rPr lang="en-US" sz="1800" dirty="0" err="1"/>
              <a:t>beton</a:t>
            </a:r>
            <a:r>
              <a:rPr lang="en-US" sz="1800" dirty="0"/>
              <a:t> </a:t>
            </a:r>
            <a:r>
              <a:rPr lang="en-US" sz="1800" b="1" dirty="0" err="1"/>
              <a:t>en</a:t>
            </a:r>
            <a:r>
              <a:rPr lang="en-US" sz="1800" b="1" dirty="0"/>
              <a:t> </a:t>
            </a:r>
            <a:r>
              <a:rPr lang="en-US" sz="1800" b="1" dirty="0" err="1" smtClean="0"/>
              <a:t>düşük</a:t>
            </a:r>
            <a:r>
              <a:rPr lang="tr-TR" sz="1800" b="1" dirty="0" smtClean="0"/>
              <a:t> </a:t>
            </a:r>
            <a:r>
              <a:rPr lang="en-US" sz="1800" b="1" dirty="0" smtClean="0"/>
              <a:t>C25/30</a:t>
            </a:r>
            <a:r>
              <a:rPr lang="en-US" sz="1800" b="1" dirty="0"/>
              <a:t>, </a:t>
            </a:r>
            <a:r>
              <a:rPr lang="en-US" sz="1800" b="1" dirty="0" err="1"/>
              <a:t>en</a:t>
            </a:r>
            <a:r>
              <a:rPr lang="en-US" sz="1800" b="1" dirty="0"/>
              <a:t> </a:t>
            </a:r>
            <a:r>
              <a:rPr lang="en-US" sz="1800" b="1" dirty="0" err="1"/>
              <a:t>yüksek</a:t>
            </a:r>
            <a:r>
              <a:rPr lang="en-US" sz="1800" b="1" dirty="0"/>
              <a:t> </a:t>
            </a:r>
            <a:r>
              <a:rPr lang="en-US" sz="1800" b="1" dirty="0" smtClean="0"/>
              <a:t>C80/95</a:t>
            </a:r>
            <a:r>
              <a:rPr lang="tr-TR" sz="1800" dirty="0" smtClean="0"/>
              <a:t>’</a:t>
            </a:r>
            <a:r>
              <a:rPr lang="tr-TR" sz="1800" dirty="0" err="1" smtClean="0"/>
              <a:t>dir</a:t>
            </a:r>
            <a:r>
              <a:rPr lang="tr-TR" sz="1800" dirty="0" smtClean="0"/>
              <a:t>. </a:t>
            </a:r>
            <a:endParaRPr lang="en-US" sz="1800" dirty="0"/>
          </a:p>
        </p:txBody>
      </p:sp>
    </p:spTree>
    <p:extLst>
      <p:ext uri="{BB962C8B-B14F-4D97-AF65-F5344CB8AC3E}">
        <p14:creationId xmlns:p14="http://schemas.microsoft.com/office/powerpoint/2010/main" val="3757249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297</TotalTime>
  <Words>470</Words>
  <Application>Microsoft Office PowerPoint</Application>
  <PresentationFormat>Özel</PresentationFormat>
  <Paragraphs>54</Paragraphs>
  <Slides>7</Slides>
  <Notes>0</Notes>
  <HiddenSlides>0</HiddenSlides>
  <MMClips>0</MMClips>
  <ScaleCrop>false</ScaleCrop>
  <HeadingPairs>
    <vt:vector size="4" baseType="variant">
      <vt:variant>
        <vt:lpstr>Tema</vt:lpstr>
      </vt:variant>
      <vt:variant>
        <vt:i4>2</vt:i4>
      </vt:variant>
      <vt:variant>
        <vt:lpstr>Slayt Başlıkları</vt:lpstr>
      </vt:variant>
      <vt:variant>
        <vt:i4>7</vt:i4>
      </vt:variant>
    </vt:vector>
  </HeadingPairs>
  <TitlesOfParts>
    <vt:vector size="9" baseType="lpstr">
      <vt:lpstr>Görünüş</vt:lpstr>
      <vt:lpstr>2_Ofis Teması</vt:lpstr>
      <vt:lpstr>BETONARME</vt:lpstr>
      <vt:lpstr>DERS PROGRAMI</vt:lpstr>
      <vt:lpstr>Beton </vt:lpstr>
      <vt:lpstr>Beton</vt:lpstr>
      <vt:lpstr>Beton Katkı Maddeleri</vt:lpstr>
      <vt:lpstr>Betonun özellikleri</vt:lpstr>
      <vt:lpstr>Beton Dayanım Sınıfları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TYSLAB_39</dc:creator>
  <cp:lastModifiedBy>fenbil</cp:lastModifiedBy>
  <cp:revision>20</cp:revision>
  <dcterms:created xsi:type="dcterms:W3CDTF">2018-03-09T07:47:11Z</dcterms:created>
  <dcterms:modified xsi:type="dcterms:W3CDTF">2019-11-19T08:22:25Z</dcterms:modified>
</cp:coreProperties>
</file>