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6" r:id="rId1"/>
  </p:sldMasterIdLst>
  <p:notesMasterIdLst>
    <p:notesMasterId r:id="rId23"/>
  </p:notesMasterIdLst>
  <p:sldIdLst>
    <p:sldId id="1037" r:id="rId2"/>
    <p:sldId id="1099" r:id="rId3"/>
    <p:sldId id="1010" r:id="rId4"/>
    <p:sldId id="1070" r:id="rId5"/>
    <p:sldId id="1030" r:id="rId6"/>
    <p:sldId id="1000" r:id="rId7"/>
    <p:sldId id="1103" r:id="rId8"/>
    <p:sldId id="1055" r:id="rId9"/>
    <p:sldId id="1056" r:id="rId10"/>
    <p:sldId id="570" r:id="rId11"/>
    <p:sldId id="1071" r:id="rId12"/>
    <p:sldId id="1073" r:id="rId13"/>
    <p:sldId id="1074" r:id="rId14"/>
    <p:sldId id="1076" r:id="rId15"/>
    <p:sldId id="1075" r:id="rId16"/>
    <p:sldId id="1098" r:id="rId17"/>
    <p:sldId id="1057" r:id="rId18"/>
    <p:sldId id="576" r:id="rId19"/>
    <p:sldId id="577" r:id="rId20"/>
    <p:sldId id="578" r:id="rId21"/>
    <p:sldId id="580" r:id="rId22"/>
  </p:sldIdLst>
  <p:sldSz cx="9144000" cy="6858000" type="screen4x3"/>
  <p:notesSz cx="6858000" cy="9686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35" autoAdjust="0"/>
    <p:restoredTop sz="96718" autoAdjust="0"/>
  </p:normalViewPr>
  <p:slideViewPr>
    <p:cSldViewPr>
      <p:cViewPr>
        <p:scale>
          <a:sx n="100" d="100"/>
          <a:sy n="100" d="100"/>
        </p:scale>
        <p:origin x="-1066" y="54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1290"/>
            <a:ext cx="5486400" cy="435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A84B25-F10E-47A6-B59A-DADC552DC1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58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BD5AB8ED-B472-364F-8B84-3AFFD015BDBC}" type="slidenum">
              <a:rPr lang="en-GB">
                <a:solidFill>
                  <a:srgbClr val="000000"/>
                </a:solidFill>
                <a:latin typeface="Times New Roman" charset="0"/>
              </a:rPr>
              <a:pPr eaLnBrk="1" hangingPunct="1"/>
              <a:t>3</a:t>
            </a:fld>
            <a:endParaRPr lang="en-GB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32099" name="Text Box 1"/>
          <p:cNvSpPr txBox="1">
            <a:spLocks noChangeArrowheads="1"/>
          </p:cNvSpPr>
          <p:nvPr/>
        </p:nvSpPr>
        <p:spPr bwMode="auto">
          <a:xfrm>
            <a:off x="1143000" y="726519"/>
            <a:ext cx="4572000" cy="36325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3210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1" y="4601290"/>
            <a:ext cx="5472113" cy="435911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 TEDAVİSİNE BAŞLAMA </a:t>
            </a:r>
            <a:endParaRPr lang="tr-TR" dirty="0" smtClean="0"/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Sorumluluk: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önemli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öncelikli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 toplum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sağlığı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sorunu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olduğundan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asıl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amac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hastanın yararı olmakla beraber tedavinin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doğru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olarak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yürütülmesi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sağlık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sisteminin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sağlık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çalışanlarının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sorumluluğu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altındadır. Bu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sorumluluğun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gereği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olarak, TB olgularının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yönetiminde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sağlık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çalışanlarına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yol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göstermek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üzere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bu rehber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hazırlanmıştır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/>
          </a:p>
          <a:p>
            <a:endParaRPr lang="tr-TR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098298-3739-C549-B7DB-60ECE979A84B}" type="slidenum">
              <a:rPr lang="tr-TR"/>
              <a:pPr/>
              <a:t>5</a:t>
            </a:fld>
            <a:endParaRPr lang="tr-TR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z="1200" b="1" baseline="30000" dirty="0" smtClean="0"/>
          </a:p>
          <a:p>
            <a:endParaRPr lang="de-DE" sz="1200" b="1" baseline="30000" dirty="0" smtClean="0"/>
          </a:p>
          <a:p>
            <a:r>
              <a:rPr lang="de-DE" sz="1200" b="1" baseline="30000" dirty="0" smtClean="0"/>
              <a:t>TÜBERKÜLOZ TEDAVİSİNE BAŞLAMA</a:t>
            </a:r>
          </a:p>
          <a:p>
            <a:endParaRPr lang="de-DE" sz="1200" b="1" baseline="30000" dirty="0" smtClean="0"/>
          </a:p>
          <a:p>
            <a:r>
              <a:rPr lang="tr-TR" sz="1200" b="1" baseline="30000" dirty="0" smtClean="0"/>
              <a:t>Sorumluluk: </a:t>
            </a:r>
          </a:p>
          <a:p>
            <a:endParaRPr lang="tr-TR" sz="1200" b="1" baseline="30000" dirty="0" smtClean="0"/>
          </a:p>
          <a:p>
            <a:r>
              <a:rPr lang="tr-TR" sz="1200" baseline="30000" dirty="0" smtClean="0"/>
              <a:t>Tüberküloz önemli ve öncelikli bir toplum </a:t>
            </a:r>
            <a:r>
              <a:rPr lang="tr-TR" sz="1200" baseline="30000" dirty="0" err="1" smtClean="0"/>
              <a:t>sağlığı</a:t>
            </a:r>
            <a:r>
              <a:rPr lang="tr-TR" sz="1200" baseline="30000" dirty="0" smtClean="0"/>
              <a:t> sorunu </a:t>
            </a:r>
            <a:r>
              <a:rPr lang="tr-TR" sz="1200" baseline="30000" dirty="0" err="1" smtClean="0"/>
              <a:t>olduğundan</a:t>
            </a:r>
            <a:r>
              <a:rPr lang="tr-TR" sz="1200" baseline="30000" dirty="0" smtClean="0"/>
              <a:t>, asıl amaç : </a:t>
            </a:r>
          </a:p>
          <a:p>
            <a:r>
              <a:rPr lang="tr-TR" sz="1200" baseline="30000" dirty="0" smtClean="0"/>
              <a:t>Hastanın yararı olmakla beraber tedavinin </a:t>
            </a:r>
            <a:r>
              <a:rPr lang="tr-TR" sz="1200" baseline="30000" dirty="0" err="1" smtClean="0"/>
              <a:t>doğru</a:t>
            </a:r>
            <a:r>
              <a:rPr lang="tr-TR" sz="1200" baseline="30000" dirty="0" smtClean="0"/>
              <a:t> olarak yürütülmesi, </a:t>
            </a:r>
            <a:r>
              <a:rPr lang="tr-TR" sz="1200" baseline="30000" dirty="0" err="1" smtClean="0"/>
              <a:t>sağlık</a:t>
            </a:r>
            <a:r>
              <a:rPr lang="tr-TR" sz="1200" baseline="30000" dirty="0" smtClean="0"/>
              <a:t> sisteminin ve </a:t>
            </a:r>
            <a:r>
              <a:rPr lang="tr-TR" sz="1200" baseline="30000" dirty="0" err="1" smtClean="0"/>
              <a:t>sağlık</a:t>
            </a:r>
            <a:r>
              <a:rPr lang="tr-TR" sz="1200" baseline="30000" dirty="0" smtClean="0"/>
              <a:t> </a:t>
            </a:r>
            <a:r>
              <a:rPr lang="tr-TR" sz="1200" baseline="30000" dirty="0" err="1" smtClean="0"/>
              <a:t>çalışanlarının</a:t>
            </a:r>
            <a:r>
              <a:rPr lang="tr-TR" sz="1200" baseline="30000" dirty="0" smtClean="0"/>
              <a:t> </a:t>
            </a:r>
            <a:r>
              <a:rPr lang="tr-TR" sz="1200" baseline="30000" dirty="0" err="1" smtClean="0"/>
              <a:t>sorumluluğu</a:t>
            </a:r>
            <a:r>
              <a:rPr lang="tr-TR" sz="1200" baseline="30000" dirty="0" smtClean="0"/>
              <a:t> altındadır. </a:t>
            </a:r>
          </a:p>
          <a:p>
            <a:endParaRPr lang="tr-TR" sz="1200" baseline="30000" dirty="0" smtClean="0"/>
          </a:p>
          <a:p>
            <a:endParaRPr lang="tr-TR" sz="1200" baseline="30000" dirty="0" smtClean="0"/>
          </a:p>
          <a:p>
            <a:endParaRPr lang="tr-TR" sz="1200" baseline="30000" dirty="0" smtClean="0"/>
          </a:p>
          <a:p>
            <a:r>
              <a:rPr lang="tr-TR" sz="1200" baseline="30000" dirty="0" smtClean="0"/>
              <a:t>Bu </a:t>
            </a:r>
            <a:r>
              <a:rPr lang="tr-TR" sz="1200" baseline="30000" dirty="0" err="1" smtClean="0"/>
              <a:t>sorumluluğun</a:t>
            </a:r>
            <a:r>
              <a:rPr lang="tr-TR" sz="1200" baseline="30000" dirty="0" smtClean="0"/>
              <a:t> </a:t>
            </a:r>
            <a:r>
              <a:rPr lang="tr-TR" sz="1200" baseline="30000" dirty="0" err="1" smtClean="0"/>
              <a:t>gereği</a:t>
            </a:r>
            <a:r>
              <a:rPr lang="tr-TR" sz="1200" baseline="30000" dirty="0" smtClean="0"/>
              <a:t> olarak, TB olgularının yönetiminde </a:t>
            </a:r>
            <a:r>
              <a:rPr lang="tr-TR" sz="1200" baseline="30000" dirty="0" err="1" smtClean="0"/>
              <a:t>sağlık</a:t>
            </a:r>
            <a:r>
              <a:rPr lang="tr-TR" sz="1200" baseline="30000" dirty="0" smtClean="0"/>
              <a:t> </a:t>
            </a:r>
            <a:r>
              <a:rPr lang="tr-TR" sz="1200" baseline="30000" dirty="0" err="1" smtClean="0"/>
              <a:t>çalışanlarına</a:t>
            </a:r>
            <a:r>
              <a:rPr lang="tr-TR" sz="1200" baseline="30000" dirty="0" smtClean="0"/>
              <a:t> yol göstermek üzere rehber </a:t>
            </a:r>
            <a:r>
              <a:rPr lang="tr-TR" sz="1200" baseline="30000" dirty="0" err="1" smtClean="0"/>
              <a:t>hazırlanmıştır</a:t>
            </a:r>
            <a:r>
              <a:rPr lang="tr-TR" sz="1200" baseline="30000" dirty="0" smtClean="0"/>
              <a:t>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Takip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dışı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kalıp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dönen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nüks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olgulardaki tedavi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başarısının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düşük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olması nedeniyle, bu iki grup hastanın tedaviye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başlamadan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hızlı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moleküler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RİF ya da İNH + RİF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duyarlılığı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çalışılması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önerilmiştir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Tedavi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öncesi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kültürde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üreme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fenotipik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İDT sonucu olması da benzer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şekilde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kullanılır. Duyarlı bulunan hastalara HRZE ile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başlayan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standart tedavi verilir.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İlac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direnci varsa, uygun tedavi verilir. Hızlı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moleküler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duyarlılık testi yapılamazsa, 2HRZES/1HRZE/5HRE tedavisi verilir (97). 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Takip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dışı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kalıp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dönen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nüks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olgulardaki tedavi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başarısının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düşük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olması nedeniyle, bu iki grup hastanın tedaviye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başlamadan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hızlı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moleküler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RİF ya da İNH + RİF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duyarlılığı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çalışılması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önerilmiştir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Tedavi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öncesi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kültürde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üreme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fenotipik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İDT sonucu olması da benzer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şekilde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kullanılır. Duyarlı bulunan hastalara HRZE ile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başlayan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standart tedavi verilir.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İlac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direnci varsa, uygun tedavi verilir. Hızlı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moleküler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duyarlılık testi yapılamazsa, 2HRZES/1HRZE/5HRE tedavisi verilir (97). 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8292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Minör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yan etkiler: </a:t>
            </a:r>
            <a:endParaRPr lang="tr-TR" dirty="0" smtClean="0">
              <a:effectLst/>
            </a:endParaRPr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İlac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kesmeyi gerektirmeyen yan etkilerdir. </a:t>
            </a:r>
            <a:endParaRPr lang="tr-TR" dirty="0" smtClean="0">
              <a:effectLst/>
            </a:endParaRPr>
          </a:p>
          <a:p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Hepatotoksisite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 nedenlerle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oluşan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karn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ağrs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bulant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iştahszlk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diğer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olabilir.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İlaçlar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içme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zamann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değiştirmek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dozlar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bölmek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yemek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sonras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vermek gibi baz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yaklas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mlarla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önlenebilirler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Deri reaksiyonlar: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Tüm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TB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deri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reaksiyonlarna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neden olabilir.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İzoniyazid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eksfoliyatif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dermatit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kalan deri reaksiyonlar genellikle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antihistaminiklerle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geçebilir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Peteşiyal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döküntu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varlg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̆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trombositopeni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olaslg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̆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aklda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tutulmal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trombosit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says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baklmaldr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(4).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•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Periferik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nöropati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Ayaklarda yanma hissi,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çorap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eldiven tarz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uyuşukluk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şeklinde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görülebilen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nörolojik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reaksiyonlar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izoniyazide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10-50 mg B6 vitamininin (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piridoksin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tedaviye eklenmesi ile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önlenir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Diyabetli, gebe,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malabsorbsiyonu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olan, kronik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böbrek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yetmezliği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olan ve yetersiz beslenen hastalarda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izoniyazidle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birlikte rutin olarak B6 vitamininin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kullanlmas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Yüksek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doz (&gt;50mg) B6 vitamini (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piridoksin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izoniyazidin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kompetitif antagonistidir ve etkisini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azaltr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(36). Baz B vitamini tabletlerinde B6 dozunun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düşük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(2mg)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olduğu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dikkate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alnmaldr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/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Artralji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eklem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yaknmalardr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Genellikle hafiftir ve kendi kendine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geçer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Semptomatik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tedaviye (aspirin, vd.) iyi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yant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verir.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Kanda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ürik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asit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düzeyi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yükselmesi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olarak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gelişir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Tedavi kesme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endikasyonu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değildir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Ciddi semptomu olan hastalarda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antienflamatuvar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verilebilir. Asemptomatik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hiperürisemide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allopürinol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verilmesi gerekmez. Nadiren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allopürinol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tedavisi gereken gut tablosu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görülür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grip-benzeri tablo, 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genellikle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intermittan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 ile olur.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Ates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̧, titreme,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başağrs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başdönmesi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kemik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ağrs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3.-6. aylar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arasnda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görülür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almndan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1-2 saat sonra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başlayp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8 saate kadar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Vücut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svlarnn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krmz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/turuncu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olmas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;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gözyas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tükürük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balgam, ter, idrar boyar, lensleri de boyayabilir.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Vücut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svlarnn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krmz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/turuncu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tehlikesizdir, fakat hastaya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önceden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anlatlmas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gerekir.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Peroral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ag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̆z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çevresi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uyuşukluk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Streptomisine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olabilir.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Majör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yan etkiler: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 yan etkiler,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ilaçlarn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geçici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 da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sürekli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kesilmesini ve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sklkla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hastann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hastaneye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yats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̧n gerektirir. </a:t>
            </a:r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•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Hipersensitivite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(aş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rduyarllk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reaksiyonlar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Yerel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yaygn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(sistemik) olarak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streptomisin, para-amino salisilik asit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thiasetazon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ile olur.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ile de olabilir.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Hipersensitivitenin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klinik bulgular deri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döküntüsu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ateştir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Döküntu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genellikle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eritematöz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kaş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ntldr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maküler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papüler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olabilir.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Ekstremitelerden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gövdeyi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tutar.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Yaygn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jeneralize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reaksiyonlarda,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periorbital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şişlik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konjunktivit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titreme, halsizlik, kusma, eklemlerde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ağr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başağrs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yaygn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lenfadenopati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albüminüri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hepatosplenomegali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seyrek olarak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geçici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sarlk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görülür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Müköz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zarlar da tutan ciddi ve hatta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ölüme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yol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açan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toksik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epidermal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nekrolizis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(Stevens-Johnson Sendromu)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thiasetazon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ile olur,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diğer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ilaçlarla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 olabilir. Bir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hastann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aşr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duyarl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olduğu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tekrar verilirse tek bir doz ile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hipersensitivite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reaksiyonu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Hipersensitivite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gelişen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 hastaya daha fazla bir dozda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ayn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verilirse nadiren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anaflaktik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gelişebilir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/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28 </a:t>
            </a:r>
            <a:endParaRPr lang="tr-TR" dirty="0" smtClean="0"/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Tedavi </a:t>
            </a:r>
            <a:endParaRPr lang="tr-TR" dirty="0" smtClean="0">
              <a:effectLst/>
            </a:endParaRPr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Hipersensitivite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reaksiyonu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görülünce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yaplmas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gerekenler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Hastaya verilen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bütün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kesilir. Hasta, hastaneye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sevkedilir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Hastanede sorumlu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deri testleri ile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denemeleri ile belirlenir. Tek tek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kullanlarak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sorumlu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bulunmaya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çals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̧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Sorumlu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belirlenince hastaya alerjik olmayan yeni bir tedavi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başlanr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Ciddi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reaksiyonlarn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kontrolu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antihistaminikler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steroid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kullanm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gerekebilir. </a:t>
            </a:r>
            <a:endParaRPr lang="tr-TR" dirty="0" smtClean="0">
              <a:effectLst/>
            </a:endParaRPr>
          </a:p>
          <a:p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Görme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bozukluğu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Etambutole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bağl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olabilir. Bu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yaknmas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olan hastalarda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tüm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kesilmeli ve hemen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görme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muayenesine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yollanmaldrlar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Eğer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sorumlu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etambutol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ise, bir daha asla verilmemelidir. </a:t>
            </a:r>
            <a:endParaRPr lang="tr-TR" dirty="0" smtClean="0">
              <a:effectLst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•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Hepatotoksisite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: Hastanede tedavi edilmesi </a:t>
            </a:r>
            <a:r>
              <a:rPr lang="tr-TR" sz="1200" b="1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Karaciğere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çok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toksik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etki yapan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izoniyazid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rifampisindir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Her hastada, tedaviye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başlamadan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ALT, AST,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alkalen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fosfataz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bilirubin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trombosit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düzeyine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baklmas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Kronik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karaciğer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hastalg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̆ olanlarda, alkoliklerde, HIV pozitiflerde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yaşllarda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hepatotoksisite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riski daha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yüksektir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bu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kişilerde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srasnda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belirli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aralklarla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karaciğer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enzimleri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bilirubin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takibi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yaplmas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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(1). </a:t>
            </a:r>
            <a:endParaRPr lang="tr-TR" smtClean="0">
              <a:effectLst/>
            </a:endParaRPr>
          </a:p>
          <a:p>
            <a:endParaRPr lang="tr-TR" sz="1200" b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tr-TR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700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GEBELER: </a:t>
            </a:r>
            <a:endParaRPr lang="tr-TR" dirty="0" smtClean="0">
              <a:effectLst/>
            </a:endParaRPr>
          </a:p>
          <a:p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tan􏰃s􏰃 alan gebelere en k􏰃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lanmal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􏰃d􏰃r. Gebede streptomisin kullan􏰃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kontrendikedir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bebe􏰅e etkilerinin iyi bilinmedi􏰅i belirtiliyorsa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Dünya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􏰅l􏰃k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Örgütu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tedavide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pirazinamidi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güvenli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olarak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önermektedir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(1).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Ülkemizde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direnci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􏰃l􏰃􏰅􏰃n􏰃n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yüksek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􏰄u nedeniyle HRZE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içeren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rejimle 6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ayl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􏰃k tedavi yeterlidir. E􏰅er Z kullan􏰃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lamazsa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HRE ile 9 ay tedavi yap􏰃l􏰃r. 􏰋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zoniyazid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alan gebelerin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10 mg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piridoksin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(B6 vitamini) kullanmalar􏰃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>
              <a:effectLst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Yeni olgu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tan􏰃s􏰃 olan gebelerde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önerilen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 rejimi; 2 ay HRZE / 4 ay HR,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piridoksin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10 mg/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</a:p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EMZ􏰑REN KADINLAR: </a:t>
            </a:r>
            <a:endParaRPr lang="tr-TR" dirty="0" smtClean="0"/>
          </a:p>
          <a:p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Bütün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emniyetli bir 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ekilde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kullan􏰃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labilir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anne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sütünde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konsantrasyonlarda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bulunmaktad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􏰃r. Bebe􏰅e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toksik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etkisi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olmad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􏰃􏰅􏰃 gibi koruyucu etkisi de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bulunmamaktad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􏰃r. Tedavi alt􏰃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annenin bebe􏰅e bula􏰄t􏰃r􏰃c􏰃l􏰃􏰅􏰃 teorik olarak 2 hafta kabul edilebilir. Bu iki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haftal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sosyal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ullar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uygun olan ve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geçici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ile bebe􏰅e bakabilecek bir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ki􏰄i bulunan ailelerde bebe􏰅in anneden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ayr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tutulmas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Ancak annenin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􏰅􏰃lan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sütu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bu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dönemde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bebe􏰅e verilebilir (47). Sosyal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ullar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uygun olmayan ailelerde ise anne ve bebek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birarada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kalabilirler ve annenin cerrahi maske takarak bebe􏰅ini emzirmeyi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sürdürmesi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(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TB’li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anneden do􏰅an bebekler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bkz. Sf.77) </a:t>
            </a:r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ORAL KONTRASEPT􏰑F KULLANAN KADINLAR: </a:t>
            </a:r>
            <a:endParaRPr lang="tr-TR" dirty="0" smtClean="0"/>
          </a:p>
          <a:p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Rifampisin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oral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kontraseptifin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etkisini azalt􏰃r. Bu nedenle, ya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bir aile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planlamas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yöntemi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kullanmas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ya 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östrojeni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yüksek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(50 mikrogram) olan bir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kontraseptif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kullanmas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gerekir. </a:t>
            </a:r>
            <a:endParaRPr lang="tr-TR" dirty="0" smtClean="0"/>
          </a:p>
          <a:p>
            <a:endParaRPr lang="tr-TR" sz="1200" b="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tr-TR" dirty="0" smtClean="0"/>
          </a:p>
          <a:p>
            <a:endParaRPr lang="tr-TR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064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BÖBREK YETMEZL􏰑􏰖􏰑 OLANLAR: </a:t>
            </a:r>
            <a:endParaRPr lang="tr-TR" dirty="0" smtClean="0">
              <a:effectLst/>
            </a:endParaRPr>
          </a:p>
          <a:p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HRZ hemen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tümüyle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karaci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􏰅erden at􏰃l􏰃r. Bu nedenle genellikle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böbrek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yetmezli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􏰅inde kullan􏰃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lmalar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sorun olmaz. Fakat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böbrek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yetmezli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􏰅i olanlarda,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klirensine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(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KrKl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 ve diyalize girme durumlar􏰃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􏰃n dozlar􏰃 ve verili􏰄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yeniden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düzenlenmektedir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Daha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önce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klirensinin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50 ml/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üstünde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􏰄u, 10-50 ml/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10 ml/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alt􏰃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􏰄una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􏰃n doz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ve dozlarda de􏰅i􏰄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iklik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yap􏰃l􏰃yordu (48). Amerikan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Toraks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Derne􏰅i taraf􏰃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ndan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yay􏰃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mlanan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son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tedavisi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önerisinde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ise dozlar􏰃 azaltmak yerine doz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aral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􏰃n􏰃 art􏰃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rmak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önerilmi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􏰄tir (4).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Tolere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edebildikleri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sürece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standart dozlar verilir: </a:t>
            </a:r>
            <a:endParaRPr lang="tr-TR" dirty="0" smtClean="0">
              <a:effectLst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􏰆􏰇  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klirensi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30ml/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üzerinde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ise standart tedavi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sürdürülür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;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toksisiteden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nmak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serum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ölçümu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̈ yap􏰃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gerekir. </a:t>
            </a:r>
            <a:endParaRPr lang="tr-TR" dirty="0" smtClean="0">
              <a:effectLst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􏰆􏰇  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Kreatinin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klirensi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30ml/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dk’dan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az olanlar ve hemodiyaliz alanlar: </a:t>
            </a:r>
            <a:endParaRPr lang="tr-TR" dirty="0" smtClean="0">
              <a:effectLst/>
            </a:endParaRPr>
          </a:p>
          <a:p>
            <a:pPr lvl="1"/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􏰉  HR normal dozda,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günlük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verilebilir (tedavi doz s􏰃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kl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􏰃􏰅􏰃 de􏰅i􏰄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tirilmez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); </a:t>
            </a:r>
            <a:endParaRPr lang="tr-TR" dirty="0" smtClean="0">
              <a:effectLst/>
            </a:endParaRPr>
          </a:p>
          <a:p>
            <a:pPr lvl="1"/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diyaliz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günlerindeki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dozlar diyalizden sonra verilir. </a:t>
            </a:r>
            <a:endParaRPr lang="tr-TR" dirty="0" smtClean="0">
              <a:effectLst/>
            </a:endParaRPr>
          </a:p>
          <a:p>
            <a:pPr lvl="1"/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􏰉  H kullan􏰃m􏰃 nedeniyle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piridoksin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10 mg/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kullan􏰃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gereklidir. </a:t>
            </a:r>
            <a:endParaRPr lang="tr-TR" dirty="0" smtClean="0">
              <a:effectLst/>
            </a:endParaRPr>
          </a:p>
          <a:p>
            <a:pPr lvl="1"/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􏰉  ZES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günlük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verilmez, haftada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üc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doz ve diyalizden sonra standart dozda verilir (4, 49). 􏰋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serum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düzeyi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bak􏰃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lmas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ve E’nin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oküler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toksisite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yapmas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nedeniyle yak􏰃n takip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önerilir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>
              <a:effectLst/>
            </a:endParaRPr>
          </a:p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􏰆􏰇  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Periton diyalizi yap􏰃lan hastalar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için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veri yoktur. Hemodiyaliz verilen hastalar gibi tedavi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uygulanmas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önerilmi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􏰄tir. </a:t>
            </a:r>
            <a:endParaRPr lang="tr-TR" dirty="0" smtClean="0">
              <a:effectLst/>
            </a:endParaRPr>
          </a:p>
          <a:p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Hastalar􏰃n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􏰃n􏰃n hemodiyalizden hemen sonra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içirilmesi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DGT’yi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kolayla􏰄t􏰃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racakt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􏰃r.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Ayr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􏰃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diyabetes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mellitus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ve mide sorunlar􏰃 da varsa emilimi olumsuz etkileyebilir. Ek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ilaçlar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kullan􏰃l􏰃yorsa </a:t>
            </a:r>
            <a:r>
              <a:rPr lang="tr-TR" sz="1200" b="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ilac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̧ etkile􏰄imleri olabilir. </a:t>
            </a:r>
            <a:endParaRPr lang="tr-TR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51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425427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212005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0853706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261175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5182848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7068956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75497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349283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365197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7856945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405453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7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576" y="446807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smtClean="0">
                <a:solidFill>
                  <a:srgbClr val="FF0000"/>
                </a:solidFill>
              </a:rPr>
              <a:t>TÜBERKÜLOZ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5273" y="3564459"/>
            <a:ext cx="8208912" cy="19224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b="1" dirty="0" err="1" smtClean="0">
                <a:solidFill>
                  <a:srgbClr val="0000FF"/>
                </a:solidFill>
              </a:rPr>
              <a:t>Prof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Dr</a:t>
            </a:r>
            <a:r>
              <a:rPr lang="tr-TR" b="1" dirty="0" smtClean="0">
                <a:solidFill>
                  <a:srgbClr val="0000FF"/>
                </a:solidFill>
              </a:rPr>
              <a:t> Demet </a:t>
            </a:r>
            <a:r>
              <a:rPr lang="tr-TR" b="1" dirty="0" err="1" smtClean="0">
                <a:solidFill>
                  <a:srgbClr val="0000FF"/>
                </a:solidFill>
              </a:rPr>
              <a:t>Karnak-Prof.Dr.Gökhan</a:t>
            </a:r>
            <a:r>
              <a:rPr lang="tr-TR" b="1" dirty="0" smtClean="0">
                <a:solidFill>
                  <a:srgbClr val="0000FF"/>
                </a:solidFill>
              </a:rPr>
              <a:t> Çelik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Ankara Üniversitesi Tıp Fakültesi 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Göğüs Hastalıkları Anabilim Dalı</a:t>
            </a: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1431603" cy="143160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1435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60648"/>
            <a:ext cx="7704856" cy="352839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3933056"/>
            <a:ext cx="7776864" cy="266429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36248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980728"/>
            <a:ext cx="9144000" cy="554461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Genel durumu bozuk olanlar, ilerlemiş hastalığı olanlar</a:t>
            </a:r>
            <a:endParaRPr lang="en-US" sz="2400" dirty="0" smtClean="0">
              <a:latin typeface="Arial"/>
              <a:cs typeface="Arial"/>
            </a:endParaRPr>
          </a:p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 Tüberküloz menenjit </a:t>
            </a:r>
          </a:p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Masif  </a:t>
            </a:r>
            <a:r>
              <a:rPr lang="tr-TR" sz="2400" dirty="0" err="1" smtClean="0">
                <a:latin typeface="Arial"/>
                <a:cs typeface="Arial"/>
              </a:rPr>
              <a:t>hemoptizi</a:t>
            </a:r>
            <a:endParaRPr lang="tr-TR" sz="2400" dirty="0" smtClean="0">
              <a:latin typeface="Arial"/>
              <a:cs typeface="Arial"/>
            </a:endParaRPr>
          </a:p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Kontrolsüz Diyabet </a:t>
            </a:r>
            <a:r>
              <a:rPr lang="tr-TR" sz="2400" dirty="0" err="1" smtClean="0">
                <a:latin typeface="Arial"/>
                <a:cs typeface="Arial"/>
              </a:rPr>
              <a:t>Mellitus</a:t>
            </a:r>
            <a:r>
              <a:rPr lang="tr-TR" sz="2400" dirty="0" smtClean="0">
                <a:latin typeface="Arial"/>
                <a:cs typeface="Arial"/>
              </a:rPr>
              <a:t>  </a:t>
            </a:r>
          </a:p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Kronik böbrek hastalığı </a:t>
            </a:r>
          </a:p>
          <a:p>
            <a:pPr marL="514350" indent="-514350">
              <a:lnSpc>
                <a:spcPct val="200000"/>
              </a:lnSpc>
              <a:buClr>
                <a:srgbClr val="FF0000"/>
              </a:buClr>
              <a:buFont typeface="+mj-ea"/>
              <a:buAutoNum type="circleNumDbPlain"/>
            </a:pPr>
            <a:r>
              <a:rPr lang="tr-TR" sz="2400" dirty="0" smtClean="0">
                <a:latin typeface="Arial"/>
                <a:cs typeface="Arial"/>
              </a:rPr>
              <a:t>Kronik karaciğer hastalığı</a:t>
            </a: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8855968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421256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272" y="1340768"/>
            <a:ext cx="8388350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97" y="404664"/>
            <a:ext cx="91567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25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845550" cy="486568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36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288982" cy="103663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75545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39552" y="1981200"/>
            <a:ext cx="8280598" cy="440012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0"/>
              <a:buNone/>
            </a:pPr>
            <a:r>
              <a:rPr lang="tr-TR" sz="3000" b="1" dirty="0" smtClean="0">
                <a:solidFill>
                  <a:srgbClr val="FF0000"/>
                </a:solidFill>
                <a:latin typeface="Arial"/>
                <a:cs typeface="Arial"/>
              </a:rPr>
              <a:t>Yan etki		İlaç			Yaklaşım</a:t>
            </a:r>
          </a:p>
          <a:p>
            <a:pPr>
              <a:buFont typeface="Wingdings" charset="0"/>
              <a:buNone/>
            </a:pPr>
            <a:endParaRPr lang="tr-TR" sz="2000" b="1" dirty="0" smtClean="0">
              <a:latin typeface="Arial"/>
              <a:cs typeface="Arial"/>
            </a:endParaRPr>
          </a:p>
          <a:p>
            <a:pPr>
              <a:buFont typeface="Wingdings" charset="0"/>
              <a:buNone/>
            </a:pP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İştahsızlık,bulantı</a:t>
            </a: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lang="tr-TR" sz="2000" b="1" dirty="0" smtClean="0">
                <a:latin typeface="Arial"/>
                <a:cs typeface="Arial"/>
              </a:rPr>
              <a:t>	</a:t>
            </a:r>
            <a:r>
              <a:rPr lang="tr-TR" sz="2000" b="1" dirty="0" err="1" smtClean="0">
                <a:solidFill>
                  <a:srgbClr val="0000FF"/>
                </a:solidFill>
                <a:latin typeface="Arial"/>
                <a:cs typeface="Arial"/>
              </a:rPr>
              <a:t>Rifampisin</a:t>
            </a:r>
            <a:r>
              <a:rPr lang="tr-TR" sz="2000" b="1" dirty="0" smtClean="0">
                <a:latin typeface="Arial"/>
                <a:cs typeface="Arial"/>
              </a:rPr>
              <a:t>		İlaçları gece ver </a:t>
            </a:r>
          </a:p>
          <a:p>
            <a:pPr>
              <a:buFont typeface="Wingdings" charset="0"/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karın ağrısı, </a:t>
            </a:r>
          </a:p>
          <a:p>
            <a:pPr>
              <a:buFont typeface="Wingdings" charset="0"/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grip benzeri tablo</a:t>
            </a:r>
          </a:p>
          <a:p>
            <a:pPr>
              <a:buFont typeface="Wingdings" charset="0"/>
              <a:buNone/>
            </a:pPr>
            <a:endParaRPr lang="tr-TR" sz="2000" b="1" dirty="0" smtClean="0">
              <a:latin typeface="Arial"/>
              <a:cs typeface="Arial"/>
            </a:endParaRPr>
          </a:p>
          <a:p>
            <a:pPr>
              <a:buFont typeface="Wingdings" charset="0"/>
              <a:buNone/>
            </a:pPr>
            <a:r>
              <a:rPr lang="tr-TR" sz="2000" b="1" dirty="0" err="1" smtClean="0">
                <a:solidFill>
                  <a:srgbClr val="FF0000"/>
                </a:solidFill>
                <a:latin typeface="Arial"/>
                <a:cs typeface="Arial"/>
              </a:rPr>
              <a:t>Artralji</a:t>
            </a:r>
            <a:r>
              <a:rPr lang="tr-TR" sz="2000" b="1" dirty="0" smtClean="0">
                <a:latin typeface="Arial"/>
                <a:cs typeface="Arial"/>
              </a:rPr>
              <a:t>			</a:t>
            </a:r>
            <a:r>
              <a:rPr lang="tr-TR" sz="2000" b="1" dirty="0" err="1" smtClean="0">
                <a:solidFill>
                  <a:srgbClr val="0000FF"/>
                </a:solidFill>
                <a:latin typeface="Arial"/>
                <a:cs typeface="Arial"/>
              </a:rPr>
              <a:t>Pirazinamid</a:t>
            </a:r>
            <a:r>
              <a:rPr lang="tr-TR" sz="2000" b="1" dirty="0" smtClean="0">
                <a:latin typeface="Arial"/>
                <a:cs typeface="Arial"/>
              </a:rPr>
              <a:t>		Aspirin, </a:t>
            </a:r>
            <a:r>
              <a:rPr lang="tr-TR" sz="2000" b="1" dirty="0" err="1" smtClean="0">
                <a:latin typeface="Arial"/>
                <a:cs typeface="Arial"/>
              </a:rPr>
              <a:t>allopurinol</a:t>
            </a:r>
            <a:endParaRPr lang="tr-TR" sz="2000" b="1" dirty="0" smtClean="0">
              <a:latin typeface="Arial"/>
              <a:cs typeface="Arial"/>
            </a:endParaRPr>
          </a:p>
          <a:p>
            <a:pPr>
              <a:buFont typeface="Wingdings" charset="0"/>
              <a:buNone/>
            </a:pPr>
            <a:endParaRPr lang="tr-TR" sz="2000" b="1" dirty="0" smtClean="0">
              <a:latin typeface="Arial"/>
              <a:cs typeface="Arial"/>
            </a:endParaRPr>
          </a:p>
          <a:p>
            <a:pPr>
              <a:buFont typeface="Wingdings" charset="0"/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Ayaklarda yanma</a:t>
            </a:r>
            <a:r>
              <a:rPr lang="tr-TR" sz="2000" b="1" dirty="0" smtClean="0">
                <a:latin typeface="Arial"/>
                <a:cs typeface="Arial"/>
              </a:rPr>
              <a:t>	</a:t>
            </a:r>
            <a:r>
              <a:rPr lang="tr-TR" sz="2000" b="1" dirty="0" err="1" smtClean="0">
                <a:solidFill>
                  <a:srgbClr val="0000FF"/>
                </a:solidFill>
                <a:latin typeface="Arial"/>
                <a:cs typeface="Arial"/>
              </a:rPr>
              <a:t>İzoniyazid</a:t>
            </a:r>
            <a:r>
              <a:rPr lang="tr-TR" sz="2000" b="1" dirty="0" smtClean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tr-TR" sz="2000" b="1" dirty="0" smtClean="0">
                <a:latin typeface="Arial"/>
                <a:cs typeface="Arial"/>
              </a:rPr>
              <a:t>                     </a:t>
            </a:r>
            <a:r>
              <a:rPr lang="tr-TR" sz="2000" b="1" dirty="0" err="1" smtClean="0">
                <a:latin typeface="Arial"/>
                <a:cs typeface="Arial"/>
              </a:rPr>
              <a:t>Vit</a:t>
            </a:r>
            <a:r>
              <a:rPr lang="tr-TR" sz="2000" b="1" dirty="0" smtClean="0">
                <a:latin typeface="Arial"/>
                <a:cs typeface="Arial"/>
              </a:rPr>
              <a:t> B</a:t>
            </a:r>
            <a:r>
              <a:rPr lang="tr-TR" sz="2000" b="1" baseline="-25000" dirty="0" smtClean="0">
                <a:latin typeface="Arial"/>
                <a:cs typeface="Arial"/>
              </a:rPr>
              <a:t>6 </a:t>
            </a:r>
            <a:r>
              <a:rPr lang="tr-TR" sz="2000" b="1" dirty="0" smtClean="0">
                <a:latin typeface="Arial"/>
                <a:cs typeface="Arial"/>
              </a:rPr>
              <a:t>(10mg/gün)</a:t>
            </a:r>
          </a:p>
          <a:p>
            <a:pPr>
              <a:buFont typeface="Wingdings" charset="0"/>
              <a:buNone/>
            </a:pPr>
            <a:endParaRPr lang="tr-TR" sz="2000" b="1" dirty="0" smtClean="0">
              <a:latin typeface="Arial"/>
              <a:cs typeface="Arial"/>
            </a:endParaRPr>
          </a:p>
          <a:p>
            <a:pPr>
              <a:buFont typeface="Wingdings" charset="0"/>
              <a:buNone/>
            </a:pPr>
            <a:r>
              <a:rPr lang="tr-TR" sz="2000" b="1" dirty="0" smtClean="0">
                <a:solidFill>
                  <a:srgbClr val="FF0000"/>
                </a:solidFill>
                <a:latin typeface="Arial"/>
                <a:cs typeface="Arial"/>
              </a:rPr>
              <a:t>Kırmızı renkli idrar</a:t>
            </a:r>
            <a:r>
              <a:rPr lang="tr-TR" sz="2000" b="1" dirty="0" smtClean="0">
                <a:latin typeface="Arial"/>
                <a:cs typeface="Arial"/>
              </a:rPr>
              <a:t>	</a:t>
            </a:r>
            <a:r>
              <a:rPr lang="tr-TR" sz="2000" b="1" dirty="0" err="1" smtClean="0">
                <a:solidFill>
                  <a:srgbClr val="0000FF"/>
                </a:solidFill>
                <a:latin typeface="Arial"/>
                <a:cs typeface="Arial"/>
              </a:rPr>
              <a:t>Rifampisin</a:t>
            </a:r>
            <a:r>
              <a:rPr lang="tr-TR" sz="2000" b="1" dirty="0" smtClean="0">
                <a:latin typeface="Arial"/>
                <a:cs typeface="Arial"/>
              </a:rPr>
              <a:t>	             Hastayı bilgilendir</a:t>
            </a:r>
            <a:endParaRPr lang="tr-TR" sz="2000" dirty="0">
              <a:latin typeface="Arial"/>
              <a:cs typeface="Arial"/>
            </a:endParaRP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476" y="548680"/>
            <a:ext cx="8315325" cy="107315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701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43608" y="53988"/>
            <a:ext cx="6624736" cy="762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smtClean="0">
                <a:solidFill>
                  <a:srgbClr val="FF0000"/>
                </a:solidFill>
                <a:latin typeface="Arial"/>
                <a:cs typeface="Arial"/>
              </a:rPr>
              <a:t>Majör yan etkiler</a:t>
            </a:r>
            <a:endParaRPr lang="tr-TR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40218" cy="4101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11079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>
          <a:xfrm>
            <a:off x="2411760" y="6021288"/>
            <a:ext cx="4464496" cy="700187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sz="2400" b="1" i="1" dirty="0">
                <a:solidFill>
                  <a:srgbClr val="04617B">
                    <a:shade val="90000"/>
                  </a:srgbClr>
                </a:solidFill>
              </a:rPr>
              <a:t>Stevens </a:t>
            </a:r>
            <a:r>
              <a:rPr lang="tr-TR" sz="2400" b="1" i="1" dirty="0" err="1">
                <a:solidFill>
                  <a:srgbClr val="04617B">
                    <a:shade val="90000"/>
                  </a:srgbClr>
                </a:solidFill>
              </a:rPr>
              <a:t>johnson</a:t>
            </a:r>
            <a:r>
              <a:rPr lang="tr-TR" sz="2400" b="1" i="1" dirty="0">
                <a:solidFill>
                  <a:srgbClr val="04617B">
                    <a:shade val="90000"/>
                  </a:srgbClr>
                </a:solidFill>
              </a:rPr>
              <a:t> sendromu</a:t>
            </a:r>
            <a:endParaRPr lang="en-US" sz="2400" b="1" i="1" dirty="0">
              <a:solidFill>
                <a:srgbClr val="04617B">
                  <a:shade val="90000"/>
                </a:srgbClr>
              </a:solidFill>
            </a:endParaRPr>
          </a:p>
          <a:p>
            <a:endParaRPr lang="en-US" sz="2400" dirty="0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4999037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0200" y="471488"/>
            <a:ext cx="3402013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9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6390" y="2636912"/>
            <a:ext cx="4103687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9729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32656"/>
            <a:ext cx="6498208" cy="324036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573016"/>
            <a:ext cx="6480720" cy="302433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3684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016000"/>
            <a:ext cx="8724900" cy="48133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2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2527300"/>
            <a:ext cx="8496300" cy="1790700"/>
          </a:xfrm>
          <a:prstGeom prst="rect">
            <a:avLst/>
          </a:prstGeom>
          <a:ln w="2286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683568" y="4509120"/>
            <a:ext cx="7776864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baseline="30000" dirty="0" err="1" smtClean="0"/>
              <a:t>Hepatotoksik</a:t>
            </a:r>
            <a:r>
              <a:rPr lang="tr-TR" baseline="30000" dirty="0" smtClean="0"/>
              <a:t> </a:t>
            </a:r>
            <a:r>
              <a:rPr lang="tr-TR" baseline="30000" dirty="0"/>
              <a:t>HRZ </a:t>
            </a:r>
            <a:r>
              <a:rPr lang="tr-TR" baseline="30000" dirty="0" smtClean="0"/>
              <a:t>‘den</a:t>
            </a:r>
            <a:r>
              <a:rPr lang="tr-TR" dirty="0" smtClean="0"/>
              <a:t> </a:t>
            </a:r>
            <a:r>
              <a:rPr lang="tr-TR" baseline="30000" dirty="0" smtClean="0"/>
              <a:t>en </a:t>
            </a:r>
            <a:r>
              <a:rPr lang="tr-TR" baseline="30000" dirty="0" err="1"/>
              <a:t>hepatotoksik</a:t>
            </a:r>
            <a:r>
              <a:rPr lang="tr-TR" baseline="30000" dirty="0"/>
              <a:t> olan </a:t>
            </a:r>
            <a:r>
              <a:rPr lang="tr-TR" baseline="30000" dirty="0" smtClean="0"/>
              <a:t>Z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6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800" dirty="0"/>
              <a:t>İl halk sağlığı müdürlüğüne yazılı bildirim</a:t>
            </a:r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endParaRPr lang="tr-TR" sz="2800" dirty="0"/>
          </a:p>
          <a:p>
            <a:pPr marL="51435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2800" dirty="0"/>
              <a:t>Tüberküloz, bildirimi zorunlu A grubu hastalık</a:t>
            </a:r>
          </a:p>
          <a:p>
            <a:pPr marL="907542" lvl="1" indent="-514350">
              <a:buClr>
                <a:srgbClr val="FF0000"/>
              </a:buClr>
              <a:buFont typeface="+mj-lt"/>
              <a:buAutoNum type="alphaUcPeriod"/>
            </a:pP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Umumi </a:t>
            </a:r>
            <a:r>
              <a:rPr lang="tr-TR" b="1" u="sng" dirty="0" err="1">
                <a:solidFill>
                  <a:srgbClr val="FF0000"/>
                </a:solidFill>
              </a:rPr>
              <a:t>Hıfzısıhha</a:t>
            </a:r>
            <a:r>
              <a:rPr lang="tr-TR" b="1" u="sng" dirty="0">
                <a:solidFill>
                  <a:srgbClr val="FF0000"/>
                </a:solidFill>
              </a:rPr>
              <a:t> Kanunu- 1930, Madde 113:  </a:t>
            </a:r>
            <a:r>
              <a:rPr lang="tr-TR" dirty="0"/>
              <a:t>“Tüberküloz hastaları ve TB ölümlerini saptayan hekim, isim ve adresle bildirim yapması zorunlu </a:t>
            </a:r>
            <a:r>
              <a:rPr lang="tr-TR" b="1" dirty="0">
                <a:solidFill>
                  <a:srgbClr val="FF0000"/>
                </a:solidFill>
              </a:rPr>
              <a:t>(24 saat)</a:t>
            </a:r>
          </a:p>
          <a:p>
            <a:pPr marL="907542" lvl="1" indent="-514350">
              <a:buClr>
                <a:srgbClr val="FF0000"/>
              </a:buClr>
              <a:buFont typeface="+mj-lt"/>
              <a:buAutoNum type="alphaUcPeriod"/>
            </a:pP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Madde 282’de de </a:t>
            </a:r>
            <a:r>
              <a:rPr lang="tr-TR" dirty="0"/>
              <a:t>“ … yaptırımı üç aydan altı aya kadar hapis ve üç aya kadar meslekten men ”</a:t>
            </a:r>
          </a:p>
          <a:p>
            <a:pPr lvl="1">
              <a:buClr>
                <a:srgbClr val="FF0000"/>
              </a:buClr>
              <a:buFont typeface="Wingdings" charset="2"/>
              <a:buChar char="Ø"/>
            </a:pPr>
            <a:r>
              <a:rPr lang="tr-TR" dirty="0"/>
              <a:t>Bildirim Zorunlu Hastalıklar formu (Form-014)</a:t>
            </a:r>
          </a:p>
          <a:p>
            <a:pPr lvl="1">
              <a:buClr>
                <a:srgbClr val="FF0000"/>
              </a:buClr>
              <a:buFont typeface="Wingdings" charset="2"/>
              <a:buChar char="Ø"/>
            </a:pPr>
            <a:r>
              <a:rPr lang="tr-TR" dirty="0"/>
              <a:t>İl Halk Sağlığı Müdürlüğüne bildirim yapılır</a:t>
            </a:r>
          </a:p>
          <a:p>
            <a:pPr lvl="2">
              <a:buClr>
                <a:srgbClr val="FF0000"/>
              </a:buClr>
              <a:buFont typeface="Wingdings" charset="2"/>
              <a:buChar char="Ø"/>
            </a:pPr>
            <a:r>
              <a:rPr lang="tr-TR" sz="2500" dirty="0"/>
              <a:t>Hastanın adres ve en az iki adet telefon bilgileri</a:t>
            </a:r>
          </a:p>
          <a:p>
            <a:pPr lvl="2">
              <a:buClr>
                <a:srgbClr val="FF0000"/>
              </a:buClr>
              <a:buFont typeface="Wingdings" charset="2"/>
              <a:buChar char="Ø"/>
            </a:pPr>
            <a:r>
              <a:rPr lang="tr-TR" sz="2500" dirty="0"/>
              <a:t>Posta ücretsiz</a:t>
            </a:r>
            <a:endParaRPr lang="en-US" sz="2500" dirty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792088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TÜBERKÜLOZ BİLDİRİMİ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09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484784"/>
            <a:ext cx="8470900" cy="1460500"/>
          </a:xfrm>
          <a:prstGeom prst="rect">
            <a:avLst/>
          </a:prstGeom>
          <a:ln w="2286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49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850900"/>
            <a:ext cx="7899400" cy="51435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872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0" y="-6052"/>
            <a:ext cx="9144000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buFont typeface="Tahoma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 dirty="0" err="1">
                <a:solidFill>
                  <a:srgbClr val="FF0000"/>
                </a:solidFill>
                <a:latin typeface="Tahoma" charset="0"/>
              </a:rPr>
              <a:t>Tüberküloz</a:t>
            </a:r>
            <a:r>
              <a:rPr lang="en-GB" sz="3600" b="1" dirty="0">
                <a:solidFill>
                  <a:srgbClr val="FF0000"/>
                </a:solidFill>
                <a:latin typeface="Tahoma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ahoma" charset="0"/>
              </a:rPr>
              <a:t>Tedavisinin</a:t>
            </a:r>
            <a:r>
              <a:rPr lang="en-GB" sz="3600" b="1" dirty="0">
                <a:solidFill>
                  <a:srgbClr val="FF0000"/>
                </a:solidFill>
                <a:latin typeface="Tahoma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ahoma" charset="0"/>
              </a:rPr>
              <a:t>Amaçları</a:t>
            </a:r>
            <a:endParaRPr lang="en-GB" sz="3600" b="1" dirty="0">
              <a:solidFill>
                <a:srgbClr val="FF0000"/>
              </a:solidFill>
              <a:latin typeface="Tahoma" charset="0"/>
            </a:endParaRPr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0" y="1340768"/>
            <a:ext cx="9144000" cy="424847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Kür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sağlamak</a:t>
            </a: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 smtClean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TB</a:t>
            </a:r>
            <a:r>
              <a:rPr lang="tr-TR" dirty="0" smtClean="0">
                <a:solidFill>
                  <a:srgbClr val="000000"/>
                </a:solidFill>
                <a:latin typeface="Tahoma" charset="0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a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bağlı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ölüm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ve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sekelleri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önlemek</a:t>
            </a: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 smtClean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Nüks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gelişimini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önlemek</a:t>
            </a: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 smtClean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Toplumda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enfeksiyonun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yayılması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ve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yeni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hastaları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önlemek</a:t>
            </a: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 smtClean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Tahoma" charset="0"/>
              </a:rPr>
              <a:t>İlaç</a:t>
            </a:r>
            <a:r>
              <a:rPr lang="en-GB" dirty="0" smtClean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direnci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gelişimini</a:t>
            </a:r>
            <a:r>
              <a:rPr lang="en-GB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Tahoma" charset="0"/>
              </a:rPr>
              <a:t>önlemek</a:t>
            </a: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0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5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>
              <a:solidFill>
                <a:srgbClr val="000000"/>
              </a:solidFill>
              <a:latin typeface="Tahoma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750"/>
              </a:spcBef>
              <a:buClr>
                <a:srgbClr val="FF0000"/>
              </a:buClr>
              <a:buFont typeface="+mj-ea"/>
              <a:buAutoNum type="circleNumDbPlain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en-GB" dirty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0" y="5589240"/>
            <a:ext cx="9144000" cy="947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100000"/>
              </a:lnSpc>
              <a:buClr>
                <a:srgbClr val="FFFF00"/>
              </a:buClr>
              <a:buFont typeface="Times New Roman" charset="0"/>
              <a:buNone/>
            </a:pPr>
            <a:r>
              <a:rPr lang="en-GB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ÇOK SAYIDA İLAÇ </a:t>
            </a:r>
            <a:r>
              <a:rPr lang="en-GB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DÜZENLİ </a:t>
            </a:r>
            <a:r>
              <a:rPr lang="en-GB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ve</a:t>
            </a:r>
            <a:endParaRPr lang="en-GB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  <a:p>
            <a:pPr algn="ctr">
              <a:lnSpc>
                <a:spcPct val="100000"/>
              </a:lnSpc>
              <a:buClr>
                <a:srgbClr val="FFFF00"/>
              </a:buClr>
              <a:buFont typeface="Times New Roman" charset="0"/>
              <a:buNone/>
            </a:pPr>
            <a:r>
              <a:rPr lang="en-GB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UYGUN SÜRE </a:t>
            </a:r>
            <a:r>
              <a:rPr lang="en-GB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KULLANILMALI</a:t>
            </a:r>
            <a:endParaRPr lang="en-GB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127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28800"/>
            <a:ext cx="8229600" cy="4525963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3800" dirty="0" smtClean="0"/>
              <a:t>Kısa </a:t>
            </a:r>
            <a:r>
              <a:rPr lang="tr-TR" sz="3800" dirty="0"/>
              <a:t>süreli standart tedavi rejimleri </a:t>
            </a:r>
            <a:endParaRPr lang="tr-TR" sz="3800" dirty="0" smtClean="0"/>
          </a:p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endParaRPr lang="tr-TR" sz="3800" dirty="0" smtClean="0"/>
          </a:p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3800" dirty="0" smtClean="0"/>
              <a:t>İlaçlar </a:t>
            </a:r>
            <a:r>
              <a:rPr lang="tr-TR" sz="3800" b="1" dirty="0" smtClean="0">
                <a:solidFill>
                  <a:srgbClr val="FF0000"/>
                </a:solidFill>
              </a:rPr>
              <a:t>DGT* </a:t>
            </a:r>
            <a:r>
              <a:rPr lang="tr-TR" sz="3800" dirty="0"/>
              <a:t>ile </a:t>
            </a:r>
            <a:r>
              <a:rPr lang="tr-TR" sz="3800" dirty="0" smtClean="0"/>
              <a:t>kullanılmalı</a:t>
            </a:r>
          </a:p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endParaRPr lang="en-US" sz="3800" dirty="0"/>
          </a:p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r>
              <a:rPr lang="tr-TR" sz="3800" dirty="0" smtClean="0"/>
              <a:t>İlaçlar </a:t>
            </a:r>
            <a:r>
              <a:rPr lang="tr-TR" sz="3800" dirty="0"/>
              <a:t>yeterli süre </a:t>
            </a:r>
            <a:r>
              <a:rPr lang="tr-TR" sz="3800" dirty="0" smtClean="0"/>
              <a:t>kullanılmalı</a:t>
            </a:r>
          </a:p>
          <a:p>
            <a:pPr marL="514350" lvl="0" indent="-514350">
              <a:buClr>
                <a:srgbClr val="FF0000"/>
              </a:buClr>
              <a:buFont typeface="+mj-ea"/>
              <a:buAutoNum type="circleNumDbPlain"/>
            </a:pPr>
            <a:endParaRPr lang="en-US" sz="3800" dirty="0"/>
          </a:p>
          <a:p>
            <a:pPr lvl="1">
              <a:buClr>
                <a:srgbClr val="FF0000"/>
              </a:buClr>
              <a:buFont typeface="Wingdings" charset="2"/>
              <a:buChar char="Ø"/>
            </a:pPr>
            <a:r>
              <a:rPr lang="tr-TR" sz="3800" dirty="0" smtClean="0"/>
              <a:t>Düzenli </a:t>
            </a:r>
            <a:r>
              <a:rPr lang="tr-TR" sz="3800" dirty="0"/>
              <a:t>bir tedavi ile </a:t>
            </a:r>
            <a:r>
              <a:rPr lang="tr-TR" sz="3800" dirty="0" smtClean="0"/>
              <a:t>% 95 -  99 </a:t>
            </a:r>
            <a:r>
              <a:rPr lang="tr-TR" sz="3800" dirty="0"/>
              <a:t>iyileşme </a:t>
            </a:r>
          </a:p>
          <a:p>
            <a:pPr lvl="1">
              <a:buFont typeface="Wingdings" charset="2"/>
              <a:buChar char="Ø"/>
            </a:pPr>
            <a:r>
              <a:rPr lang="tr-TR" sz="3800" dirty="0"/>
              <a:t>T</a:t>
            </a:r>
            <a:r>
              <a:rPr lang="tr-TR" sz="3800" dirty="0" smtClean="0"/>
              <a:t>edavinin </a:t>
            </a:r>
            <a:r>
              <a:rPr lang="tr-TR" sz="3800" dirty="0"/>
              <a:t>15-20 </a:t>
            </a:r>
            <a:r>
              <a:rPr lang="tr-TR" sz="3800" dirty="0" smtClean="0"/>
              <a:t>gününde bulaştırıcılık kalkar </a:t>
            </a:r>
            <a:endParaRPr lang="en-US" sz="3800" dirty="0"/>
          </a:p>
          <a:p>
            <a:pPr marL="457200" lvl="1" indent="0">
              <a:buNone/>
            </a:pPr>
            <a:endParaRPr lang="en-US" sz="3800" dirty="0"/>
          </a:p>
          <a:p>
            <a:pPr lvl="1"/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-35099" y="476672"/>
            <a:ext cx="9144000" cy="764704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TÜBERKÜLOZ TEDAVİ İLKELERİ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000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526065" y="260648"/>
            <a:ext cx="8229600" cy="1143000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sz="4000" dirty="0">
                <a:solidFill>
                  <a:srgbClr val="FF0000"/>
                </a:solidFill>
                <a:latin typeface="Arial"/>
                <a:cs typeface="Arial"/>
              </a:rPr>
              <a:t>Tüberküloz </a:t>
            </a:r>
            <a:r>
              <a:rPr lang="tr-TR" sz="4000" dirty="0" smtClean="0">
                <a:solidFill>
                  <a:srgbClr val="FF0000"/>
                </a:solidFill>
                <a:latin typeface="Arial"/>
                <a:cs typeface="Arial"/>
              </a:rPr>
              <a:t>tedavisi dönemleri</a:t>
            </a:r>
            <a:endParaRPr lang="tr-TR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8229600" cy="427707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514350" indent="-514350">
              <a:buFont typeface="+mj-ea"/>
              <a:buAutoNum type="circleNumDbPlain"/>
            </a:pPr>
            <a:endParaRPr lang="tr-TR" sz="2400" dirty="0">
              <a:latin typeface="Arial"/>
              <a:cs typeface="Arial"/>
            </a:endParaRPr>
          </a:p>
          <a:p>
            <a:pPr marL="514350" indent="-514350">
              <a:buFont typeface="+mj-ea"/>
              <a:buAutoNum type="circleNumDbPlain"/>
            </a:pPr>
            <a:r>
              <a:rPr lang="tr-TR" sz="2400" b="1" dirty="0" err="1">
                <a:solidFill>
                  <a:srgbClr val="FF0000"/>
                </a:solidFill>
                <a:latin typeface="Arial"/>
                <a:cs typeface="Arial"/>
              </a:rPr>
              <a:t>İnisiyal</a:t>
            </a:r>
            <a:r>
              <a:rPr lang="tr-TR" sz="24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2400" b="1" dirty="0" smtClean="0">
                <a:solidFill>
                  <a:srgbClr val="FF0000"/>
                </a:solidFill>
                <a:latin typeface="Arial"/>
                <a:cs typeface="Arial"/>
              </a:rPr>
              <a:t>faz </a:t>
            </a:r>
            <a:r>
              <a:rPr lang="tr-TR" sz="2400" b="1" dirty="0">
                <a:solidFill>
                  <a:srgbClr val="FF0000"/>
                </a:solidFill>
                <a:latin typeface="Arial"/>
                <a:cs typeface="Arial"/>
              </a:rPr>
              <a:t>(Başlangıç </a:t>
            </a:r>
            <a:r>
              <a:rPr lang="tr-TR" sz="2400" b="1" dirty="0" smtClean="0">
                <a:solidFill>
                  <a:srgbClr val="FF0000"/>
                </a:solidFill>
                <a:latin typeface="Arial"/>
                <a:cs typeface="Arial"/>
              </a:rPr>
              <a:t>dönemi): </a:t>
            </a:r>
            <a:r>
              <a:rPr lang="tr-TR" sz="2400" b="1" dirty="0" smtClean="0">
                <a:latin typeface="Arial"/>
                <a:cs typeface="Arial"/>
              </a:rPr>
              <a:t>Hızlı çoğalan basiller temizlenir </a:t>
            </a:r>
            <a:endParaRPr lang="tr-TR" sz="2400" b="1" dirty="0">
              <a:latin typeface="Arial"/>
              <a:cs typeface="Arial"/>
            </a:endParaRPr>
          </a:p>
          <a:p>
            <a:pPr marL="971550" lvl="1" indent="-514350">
              <a:buFont typeface="+mj-ea"/>
              <a:buAutoNum type="circleNumDbPlain"/>
            </a:pPr>
            <a:r>
              <a:rPr lang="tr-TR" sz="2400" dirty="0">
                <a:latin typeface="Arial"/>
                <a:cs typeface="Arial"/>
              </a:rPr>
              <a:t>Erken </a:t>
            </a:r>
            <a:r>
              <a:rPr lang="tr-TR" sz="2400" dirty="0" err="1">
                <a:latin typeface="Arial"/>
                <a:cs typeface="Arial"/>
              </a:rPr>
              <a:t>Bakterisidal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Aktivite : </a:t>
            </a:r>
            <a:r>
              <a:rPr lang="en-GB" sz="2400" b="1" dirty="0" smtClean="0">
                <a:solidFill>
                  <a:srgbClr val="FF0000"/>
                </a:solidFill>
                <a:latin typeface="Arial"/>
                <a:cs typeface="Arial"/>
              </a:rPr>
              <a:t>H &gt; E &gt; R &gt; Z &gt; S </a:t>
            </a:r>
            <a:endParaRPr lang="tr-TR" sz="2400" dirty="0">
              <a:latin typeface="Arial"/>
              <a:cs typeface="Arial"/>
            </a:endParaRPr>
          </a:p>
          <a:p>
            <a:pPr lvl="1">
              <a:buFont typeface="Wingdings" charset="2"/>
              <a:buChar char="Ø"/>
            </a:pPr>
            <a:r>
              <a:rPr lang="tr-TR" sz="2400" b="1" u="sng" dirty="0">
                <a:solidFill>
                  <a:srgbClr val="FF0000"/>
                </a:solidFill>
                <a:latin typeface="Arial"/>
                <a:cs typeface="Arial"/>
              </a:rPr>
              <a:t>Direnç </a:t>
            </a:r>
            <a:r>
              <a:rPr lang="tr-TR" sz="2400" b="1" u="sng" dirty="0" smtClean="0">
                <a:solidFill>
                  <a:srgbClr val="FF0000"/>
                </a:solidFill>
                <a:latin typeface="Arial"/>
                <a:cs typeface="Arial"/>
              </a:rPr>
              <a:t>gelişimi ve tedavi başarısızlığının önlenmesi </a:t>
            </a:r>
          </a:p>
          <a:p>
            <a:pPr lvl="1">
              <a:buFont typeface="Wingdings" charset="2"/>
              <a:buChar char="Ø"/>
            </a:pPr>
            <a:r>
              <a:rPr lang="tr-TR" sz="2400" dirty="0" smtClean="0">
                <a:latin typeface="Arial"/>
                <a:cs typeface="Arial"/>
              </a:rPr>
              <a:t>15 günde % 95 damlacıkla bulaş kalkar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/>
                <a:cs typeface="Arial"/>
              </a:rPr>
              <a:t>S</a:t>
            </a:r>
            <a:r>
              <a:rPr lang="tr-TR" sz="2400" dirty="0" err="1" smtClean="0">
                <a:latin typeface="Arial"/>
                <a:cs typeface="Arial"/>
              </a:rPr>
              <a:t>tandart</a:t>
            </a:r>
            <a:r>
              <a:rPr lang="tr-TR" sz="2400" dirty="0" smtClean="0">
                <a:latin typeface="Arial"/>
                <a:cs typeface="Arial"/>
              </a:rPr>
              <a:t> 4 ilaç kullanılmalı 2 ay, özel durumlarda uzatılır </a:t>
            </a:r>
            <a:endParaRPr lang="tr-TR" sz="2400" dirty="0">
              <a:latin typeface="Arial"/>
              <a:cs typeface="Arial"/>
            </a:endParaRPr>
          </a:p>
          <a:p>
            <a:pPr marL="971550" lvl="1" indent="-514350">
              <a:buFont typeface="+mj-ea"/>
              <a:buAutoNum type="circleNumDbPlain"/>
            </a:pPr>
            <a:endParaRPr lang="tr-TR" sz="2400" dirty="0">
              <a:latin typeface="Arial"/>
              <a:cs typeface="Arial"/>
            </a:endParaRPr>
          </a:p>
          <a:p>
            <a:pPr marL="514350" indent="-514350">
              <a:buFont typeface="+mj-ea"/>
              <a:buAutoNum type="circleNumDbPlain"/>
            </a:pPr>
            <a:r>
              <a:rPr lang="tr-TR" sz="2400" b="1" dirty="0">
                <a:solidFill>
                  <a:srgbClr val="FF0000"/>
                </a:solidFill>
                <a:latin typeface="Arial"/>
                <a:cs typeface="Arial"/>
              </a:rPr>
              <a:t>İdame </a:t>
            </a:r>
            <a:r>
              <a:rPr lang="tr-TR" sz="2400" b="1" dirty="0" smtClean="0">
                <a:solidFill>
                  <a:srgbClr val="FF0000"/>
                </a:solidFill>
                <a:latin typeface="Arial"/>
                <a:cs typeface="Arial"/>
              </a:rPr>
              <a:t>fazı</a:t>
            </a:r>
            <a:endParaRPr lang="tr-TR" sz="24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971550" lvl="1" indent="-514350">
              <a:buFont typeface="+mj-ea"/>
              <a:buAutoNum type="circleNumDbPlain"/>
            </a:pPr>
            <a:r>
              <a:rPr lang="tr-TR" sz="2400" dirty="0" err="1">
                <a:latin typeface="Arial"/>
                <a:cs typeface="Arial"/>
              </a:rPr>
              <a:t>Sterilizan</a:t>
            </a:r>
            <a:r>
              <a:rPr lang="tr-TR" sz="2400" dirty="0">
                <a:latin typeface="Arial"/>
                <a:cs typeface="Arial"/>
              </a:rPr>
              <a:t> </a:t>
            </a:r>
            <a:r>
              <a:rPr lang="tr-TR" sz="2400" dirty="0" smtClean="0">
                <a:latin typeface="Arial"/>
                <a:cs typeface="Arial"/>
              </a:rPr>
              <a:t>aktivite: </a:t>
            </a:r>
            <a:r>
              <a:rPr lang="tr-TR" sz="2400" b="1" dirty="0" smtClean="0">
                <a:solidFill>
                  <a:srgbClr val="FF0000"/>
                </a:solidFill>
                <a:latin typeface="Arial"/>
                <a:cs typeface="Arial"/>
              </a:rPr>
              <a:t>R* &gt; Z &gt;H* &gt; S &gt; E</a:t>
            </a:r>
            <a:endParaRPr lang="tr-TR" sz="2400" dirty="0" smtClean="0">
              <a:latin typeface="Arial"/>
              <a:cs typeface="Arial"/>
            </a:endParaRP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/>
                <a:cs typeface="Arial"/>
              </a:rPr>
              <a:t>N</a:t>
            </a:r>
            <a:r>
              <a:rPr lang="tr-TR" sz="2400" dirty="0" err="1" smtClean="0">
                <a:latin typeface="Arial"/>
                <a:cs typeface="Arial"/>
              </a:rPr>
              <a:t>üksün</a:t>
            </a:r>
            <a:r>
              <a:rPr lang="tr-TR" sz="2400" dirty="0" smtClean="0">
                <a:latin typeface="Arial"/>
                <a:cs typeface="Arial"/>
              </a:rPr>
              <a:t> önlenmesi -  aralıklı üreyen / yarı </a:t>
            </a:r>
            <a:r>
              <a:rPr lang="tr-TR" sz="2400" dirty="0" err="1" smtClean="0">
                <a:latin typeface="Arial"/>
                <a:cs typeface="Arial"/>
              </a:rPr>
              <a:t>dorman</a:t>
            </a:r>
            <a:r>
              <a:rPr lang="tr-TR" sz="2400" dirty="0" smtClean="0">
                <a:latin typeface="Arial"/>
                <a:cs typeface="Arial"/>
              </a:rPr>
              <a:t>  basillerin öldürülmesi </a:t>
            </a:r>
          </a:p>
          <a:p>
            <a:pPr lvl="1">
              <a:buFont typeface="Wingdings" charset="2"/>
              <a:buChar char="Ø"/>
            </a:pPr>
            <a:r>
              <a:rPr lang="en-US" sz="2400" dirty="0" smtClean="0">
                <a:latin typeface="Arial"/>
                <a:cs typeface="Arial"/>
              </a:rPr>
              <a:t>E</a:t>
            </a:r>
            <a:r>
              <a:rPr lang="tr-TR" sz="2400" dirty="0" smtClean="0">
                <a:latin typeface="Arial"/>
                <a:cs typeface="Arial"/>
              </a:rPr>
              <a:t>n az 2 ilaç , en az 4 ay, özel durumlarda 7 -10 ay</a:t>
            </a:r>
            <a:endParaRPr lang="tr-TR" sz="2400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1680" y="6309320"/>
            <a:ext cx="5898370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err="1" smtClean="0"/>
              <a:t>edinsel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direncini</a:t>
            </a:r>
            <a:r>
              <a:rPr lang="en-US" dirty="0" smtClean="0"/>
              <a:t> </a:t>
            </a:r>
            <a:r>
              <a:rPr lang="en-US" dirty="0" err="1" smtClean="0"/>
              <a:t>önleyen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: R,H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01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33256"/>
            <a:ext cx="9144000" cy="112474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94" y="548680"/>
            <a:ext cx="924857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76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08720"/>
            <a:ext cx="4838462" cy="5260277"/>
          </a:xfrm>
          <a:prstGeom prst="rect">
            <a:avLst/>
          </a:prstGeom>
          <a:ln w="228600" cap="sq" cmpd="thickThin">
            <a:solidFill>
              <a:schemeClr val="accent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051720" y="90872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ay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2098931" y="3662956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Dört ay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430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640"/>
            <a:ext cx="9144000" cy="666936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350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0"/>
            <a:ext cx="6210566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8804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4694</TotalTime>
  <Words>2650</Words>
  <Application>Microsoft Office PowerPoint</Application>
  <PresentationFormat>Ekran Gösterisi (4:3)</PresentationFormat>
  <Paragraphs>132</Paragraphs>
  <Slides>21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Office Theme</vt:lpstr>
      <vt:lpstr>TÜBERKÜLOZ</vt:lpstr>
      <vt:lpstr>TÜBERKÜLOZ BİLDİRİMİ</vt:lpstr>
      <vt:lpstr>Slayt 3</vt:lpstr>
      <vt:lpstr>TÜBERKÜLOZ TEDAVİ İLKELERİ</vt:lpstr>
      <vt:lpstr>Tüberküloz tedavisi dönemleri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İdiyopatik Pulmoner Fibrozisin Tedavisinde Yenilikler?</dc:title>
  <dc:creator>Demet</dc:creator>
  <cp:lastModifiedBy>user</cp:lastModifiedBy>
  <cp:revision>840</cp:revision>
  <cp:lastPrinted>2015-03-03T01:10:42Z</cp:lastPrinted>
  <dcterms:created xsi:type="dcterms:W3CDTF">2015-01-07T15:25:58Z</dcterms:created>
  <dcterms:modified xsi:type="dcterms:W3CDTF">2020-05-11T11:00:13Z</dcterms:modified>
</cp:coreProperties>
</file>