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4" r:id="rId2"/>
    <p:sldId id="295" r:id="rId3"/>
    <p:sldId id="296" r:id="rId4"/>
    <p:sldId id="297" r:id="rId5"/>
    <p:sldId id="298"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pPr/>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pPr/>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pPr/>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pPr/>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cstate="print">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59668" y="2524312"/>
            <a:ext cx="9700541" cy="689099"/>
          </a:xfrm>
          <a:prstGeom prst="rect">
            <a:avLst/>
          </a:prstGeom>
        </p:spPr>
        <p:txBody>
          <a:bodyPr wrap="none">
            <a:spAutoFit/>
          </a:bodyPr>
          <a:lstStyle/>
          <a:p>
            <a:pPr algn="just">
              <a:lnSpc>
                <a:spcPct val="115000"/>
              </a:lnSpc>
              <a:spcAft>
                <a:spcPts val="0"/>
              </a:spcAft>
            </a:pPr>
            <a:r>
              <a:rPr lang="tr-TR" sz="3600" b="1" dirty="0">
                <a:latin typeface="Calibri" panose="020F0502020204030204" pitchFamily="34" charset="0"/>
                <a:ea typeface="Times New Roman" panose="02020603050405020304" pitchFamily="18" charset="0"/>
                <a:cs typeface="Arial" panose="020B0604020202020204" pitchFamily="34" charset="0"/>
              </a:rPr>
              <a:t>HALK KÜLTÜRÜNÜN TEMEL DİNAMİĞİ: GÖÇERLER</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52840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8947" y="2549562"/>
            <a:ext cx="10338097" cy="1685077"/>
          </a:xfrm>
          <a:prstGeom prst="rect">
            <a:avLst/>
          </a:prstGeom>
        </p:spPr>
        <p:txBody>
          <a:bodyPr wrap="square">
            <a:spAutoFit/>
          </a:bodyPr>
          <a:lstStyle/>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Anadolu göçer topluluklarında geleneğe bağlı üretimle sürdürülen göçebe hayvancılık, çevresinde kümelenen kalıplaşmış bir dizi süreçle geleneksel bir kurum niteliğindedir. Geleneklerine sığınmış bir toplum örneği olarak hayvancı toplum özelliklerinden izler taşıyan ve buna bağlı yerel yaşama biçimlerini çarpıcı özellikleriyle dışa vuran geleneksel çevreyi oluştururlar. </a:t>
            </a:r>
            <a:endParaRPr lang="tr-TR" sz="2000" dirty="0">
              <a:latin typeface="Times New Roman" panose="02020603050405020304" pitchFamily="18" charset="0"/>
              <a:ea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 </a:t>
            </a:r>
            <a:endParaRPr lang="tr-T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06453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1" y="2538805"/>
            <a:ext cx="10402644" cy="2003625"/>
          </a:xfrm>
          <a:prstGeom prst="rect">
            <a:avLst/>
          </a:prstGeom>
        </p:spPr>
        <p:txBody>
          <a:bodyPr wrap="square">
            <a:spAutoFit/>
          </a:bodyPr>
          <a:lstStyle/>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Yaşayan kültürlerinde hayvancı toplum olmanın en canlı örnekleri, geleneksel hayvancılık uygulamalarıyla karşımıza çıkar. Hayvanların bakımı, beslenmesi ve korunması; hayvan hastalıklarının teşhis ve sağaltılması; çoban ve çobanlık hayatı; hayvan ürünlerinin elde edilişi; üretim araç ve gereçleri; günlük ve törensel hayatı düzenleyen ritüel, kutlama ve şenlikler bu kültürün bilgi, beceri yaratı, inanç ve deneyimlerle dolu zengin bir görünümünü sergilemektedir.</a:t>
            </a:r>
            <a:endParaRPr lang="tr-TR" sz="2000" dirty="0">
              <a:latin typeface="Times New Roman" panose="02020603050405020304" pitchFamily="18" charset="0"/>
              <a:ea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 </a:t>
            </a:r>
            <a:endParaRPr lang="tr-T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71458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9854" y="2162287"/>
            <a:ext cx="10413403" cy="2357568"/>
          </a:xfrm>
          <a:prstGeom prst="rect">
            <a:avLst/>
          </a:prstGeom>
        </p:spPr>
        <p:txBody>
          <a:bodyPr wrap="square">
            <a:spAutoFit/>
          </a:bodyPr>
          <a:lstStyle/>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Ayrıca göçer toplulukların sözlü anlatımlar, ozanlık geleneği, </a:t>
            </a:r>
            <a:r>
              <a:rPr lang="tr-TR" dirty="0" err="1">
                <a:latin typeface="Calibri" panose="020F0502020204030204" pitchFamily="34" charset="0"/>
                <a:ea typeface="Times New Roman" panose="02020603050405020304" pitchFamily="18" charset="0"/>
                <a:cs typeface="Arial" panose="020B0604020202020204" pitchFamily="34" charset="0"/>
              </a:rPr>
              <a:t>etno</a:t>
            </a:r>
            <a:r>
              <a:rPr lang="tr-TR" dirty="0">
                <a:latin typeface="Calibri" panose="020F0502020204030204" pitchFamily="34" charset="0"/>
                <a:ea typeface="Times New Roman" panose="02020603050405020304" pitchFamily="18" charset="0"/>
                <a:cs typeface="Arial" panose="020B0604020202020204" pitchFamily="34" charset="0"/>
              </a:rPr>
              <a:t>-botanik, </a:t>
            </a:r>
            <a:r>
              <a:rPr lang="tr-TR" dirty="0" err="1">
                <a:latin typeface="Calibri" panose="020F0502020204030204" pitchFamily="34" charset="0"/>
                <a:ea typeface="Times New Roman" panose="02020603050405020304" pitchFamily="18" charset="0"/>
                <a:cs typeface="Arial" panose="020B0604020202020204" pitchFamily="34" charset="0"/>
              </a:rPr>
              <a:t>etno</a:t>
            </a:r>
            <a:r>
              <a:rPr lang="tr-TR" dirty="0">
                <a:latin typeface="Calibri" panose="020F0502020204030204" pitchFamily="34" charset="0"/>
                <a:ea typeface="Times New Roman" panose="02020603050405020304" pitchFamily="18" charset="0"/>
                <a:cs typeface="Arial" panose="020B0604020202020204" pitchFamily="34" charset="0"/>
              </a:rPr>
              <a:t>-tıp, takvim geleneği, yeme-içme kültürü, sanat ve el sanatları geleneği gibi alanlarda kültürel belleğin “sözlü </a:t>
            </a:r>
            <a:r>
              <a:rPr lang="tr-TR" dirty="0" err="1">
                <a:latin typeface="Calibri" panose="020F0502020204030204" pitchFamily="34" charset="0"/>
                <a:ea typeface="Times New Roman" panose="02020603050405020304" pitchFamily="18" charset="0"/>
                <a:cs typeface="Arial" panose="020B0604020202020204" pitchFamily="34" charset="0"/>
              </a:rPr>
              <a:t>kaynakları”nı</a:t>
            </a:r>
            <a:r>
              <a:rPr lang="tr-TR" dirty="0">
                <a:latin typeface="Calibri" panose="020F0502020204030204" pitchFamily="34" charset="0"/>
                <a:ea typeface="Times New Roman" panose="02020603050405020304" pitchFamily="18" charset="0"/>
                <a:cs typeface="Arial" panose="020B0604020202020204" pitchFamily="34" charset="0"/>
              </a:rPr>
              <a:t> oluşturdukları unutulmamalıdır</a:t>
            </a:r>
            <a:r>
              <a:rPr lang="tr-TR" dirty="0" smtClean="0">
                <a:latin typeface="Calibri" panose="020F0502020204030204" pitchFamily="34" charset="0"/>
                <a:ea typeface="Times New Roman" panose="02020603050405020304" pitchFamily="18" charset="0"/>
                <a:cs typeface="Arial" panose="020B0604020202020204" pitchFamily="34" charset="0"/>
              </a:rPr>
              <a:t>.</a:t>
            </a:r>
          </a:p>
          <a:p>
            <a:pPr algn="just">
              <a:lnSpc>
                <a:spcPct val="115000"/>
              </a:lnSpc>
              <a:spcAft>
                <a:spcPts val="0"/>
              </a:spcAft>
            </a:pPr>
            <a:endParaRPr lang="tr-TR" sz="2000" dirty="0">
              <a:latin typeface="Times New Roman" panose="02020603050405020304" pitchFamily="18" charset="0"/>
              <a:ea typeface="Times New Roman" panose="02020603050405020304" pitchFamily="18" charset="0"/>
            </a:endParaRPr>
          </a:p>
          <a:p>
            <a:pPr algn="just">
              <a:lnSpc>
                <a:spcPct val="115000"/>
              </a:lnSpc>
              <a:spcAft>
                <a:spcPts val="0"/>
              </a:spcAft>
            </a:pPr>
            <a:r>
              <a:rPr lang="tr-TR" dirty="0">
                <a:latin typeface="Calibri" panose="020F0502020204030204" pitchFamily="34" charset="0"/>
                <a:ea typeface="Times New Roman" panose="02020603050405020304" pitchFamily="18" charset="0"/>
                <a:cs typeface="Arial" panose="020B0604020202020204" pitchFamily="34" charset="0"/>
              </a:rPr>
              <a:t>Göçer toplulukların bu alandaki ürünleri, bugün ile geçmiş arasında bağlantılar kurmak, birçok terim, kavram ve kültürel özlü olayları tarihsel uzantısına bağlayarak açıklamak bakımından da kaynak niteliğindedir.  Bu yönüyle Anadolu’da göçerler halk kültürünün temel dinamiklerinden biri olmuştur.</a:t>
            </a:r>
            <a:endParaRPr lang="tr-T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96194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220</Words>
  <Application>Microsoft Office PowerPoint</Application>
  <PresentationFormat>Geniş ekran</PresentationFormat>
  <Paragraphs>28</Paragraphs>
  <Slides>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vt:i4>
      </vt:variant>
    </vt:vector>
  </HeadingPairs>
  <TitlesOfParts>
    <vt:vector size="12" baseType="lpstr">
      <vt:lpstr>Arial</vt:lpstr>
      <vt:lpstr>Arial Rounded MT Bold</vt:lpstr>
      <vt:lpstr>Calibri</vt:lpstr>
      <vt:lpstr>Calibri Light</vt:lpstr>
      <vt:lpstr>Tahoma</vt:lpstr>
      <vt:lpstr>Times New Roman</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18</cp:revision>
  <dcterms:created xsi:type="dcterms:W3CDTF">2017-11-29T13:26:08Z</dcterms:created>
  <dcterms:modified xsi:type="dcterms:W3CDTF">2017-11-30T07:12:43Z</dcterms:modified>
</cp:coreProperties>
</file>