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315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27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CFE9A-004A-7C45-8FD5-963F059BE18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91E-E5C4-3444-9E10-382622676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21920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OKUL ÖNCESİ EĞİTİM ROGRAMLARI-I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tr-TR" dirty="0"/>
              <a:t>MEB, (2013). Okul Öncesi Eğitim Programı. Ankara: MEB Temel Eğitimi Genel Müdürlüğü..</a:t>
            </a:r>
          </a:p>
          <a:p>
            <a:pPr lvl="0" algn="just"/>
            <a:r>
              <a:rPr lang="tr-TR" dirty="0"/>
              <a:t>MEB,  (2013).0 -36 Ay Çocukları İçin Eğitim Programı. Ankara: Milli Eğitim Bakanlığı Temel Eğitim Genel Müdürlüğü. </a:t>
            </a:r>
          </a:p>
          <a:p>
            <a:pPr lvl="0" algn="just"/>
            <a:r>
              <a:rPr lang="tr-TR" dirty="0"/>
              <a:t>Akyol, A. (Editör) (2015).  Okul Öncesi Eğitim Programları, Her Yönüyle Okul Öncesi Eğitim, 157-183, Ankara: Hedef Yayıncılık.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998482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/>
              <a:t>Planlama ve Uygulama</a:t>
            </a:r>
          </a:p>
          <a:p>
            <a:pPr lvl="2"/>
            <a:r>
              <a:rPr lang="tr-TR" sz="2400" dirty="0"/>
              <a:t>Öğrenme ortamı</a:t>
            </a:r>
          </a:p>
          <a:p>
            <a:pPr lvl="2"/>
            <a:r>
              <a:rPr lang="tr-TR" sz="2400" dirty="0"/>
              <a:t>Günlük akış</a:t>
            </a:r>
          </a:p>
          <a:p>
            <a:pPr lvl="2"/>
            <a:r>
              <a:rPr lang="tr-TR" sz="2400" dirty="0"/>
              <a:t>Etkinlik planı</a:t>
            </a:r>
          </a:p>
          <a:p>
            <a:pPr lvl="1"/>
            <a:r>
              <a:rPr lang="tr-TR" dirty="0"/>
              <a:t>Değerlendirme</a:t>
            </a:r>
          </a:p>
          <a:p>
            <a:pPr lvl="2"/>
            <a:r>
              <a:rPr lang="tr-TR" sz="2400" dirty="0"/>
              <a:t>Çocukların tanınması ve değerlendirilmesi</a:t>
            </a:r>
          </a:p>
          <a:p>
            <a:pPr lvl="2"/>
            <a:r>
              <a:rPr lang="tr-TR" sz="2400" dirty="0"/>
              <a:t>Programın değerlendirilmesi</a:t>
            </a:r>
          </a:p>
          <a:p>
            <a:pPr lvl="2"/>
            <a:r>
              <a:rPr lang="tr-TR" sz="2400" dirty="0"/>
              <a:t>Eğitimcinin kendisini değerlendirmesi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7030A0"/>
                </a:solidFill>
              </a:rPr>
              <a:t>0-36 AYLIK ÇOCUKLAR İÇİN </a:t>
            </a:r>
            <a:br>
              <a:rPr lang="tr-TR" dirty="0">
                <a:solidFill>
                  <a:srgbClr val="7030A0"/>
                </a:solidFill>
              </a:rPr>
            </a:br>
            <a:r>
              <a:rPr lang="tr-TR" dirty="0">
                <a:solidFill>
                  <a:srgbClr val="7030A0"/>
                </a:solidFill>
              </a:rPr>
              <a:t>EĞİTİM PROGRAMI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04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>
                <a:solidFill>
                  <a:srgbClr val="C00000"/>
                </a:solidFill>
              </a:rPr>
              <a:t>Planlama;</a:t>
            </a:r>
          </a:p>
          <a:p>
            <a:r>
              <a:rPr lang="tr-TR" sz="2800" dirty="0"/>
              <a:t>Çocukların gelişimlerini desteklemek için nelerin hangi düzeyde, nasıl öğretileceği ve değerlendirileceği konusunda eğitimciye kolaylık sağlar. </a:t>
            </a:r>
          </a:p>
          <a:p>
            <a:r>
              <a:rPr lang="tr-TR" sz="2800" dirty="0"/>
              <a:t>Eğitimciye yol gösterir.</a:t>
            </a:r>
          </a:p>
          <a:p>
            <a:r>
              <a:rPr lang="tr-TR" sz="2800" dirty="0"/>
              <a:t>Eğitimcinin kendini değerlendirmesine fırsat verir.</a:t>
            </a:r>
          </a:p>
          <a:p>
            <a:endParaRPr lang="tr-TR" sz="2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21920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Planlama</a:t>
            </a: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82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35152"/>
          </a:xfrm>
        </p:spPr>
        <p:txBody>
          <a:bodyPr>
            <a:normAutofit/>
          </a:bodyPr>
          <a:lstStyle/>
          <a:p>
            <a:pPr algn="just"/>
            <a:r>
              <a:rPr lang="tr-TR" sz="2800" dirty="0"/>
              <a:t>0-36 aylık çocukların öğrenme süreçleri planlanırken gelişim özelliklerine uygun şekilde </a:t>
            </a:r>
            <a:r>
              <a:rPr lang="tr-TR" sz="2800" dirty="0">
                <a:solidFill>
                  <a:srgbClr val="FFFFFF"/>
                </a:solidFill>
              </a:rPr>
              <a:t>oluşturulan göstergelerden yararlanılır. </a:t>
            </a:r>
          </a:p>
          <a:p>
            <a:pPr algn="just"/>
            <a:r>
              <a:rPr lang="tr-TR" sz="2800" dirty="0">
                <a:solidFill>
                  <a:srgbClr val="FFFFFF"/>
                </a:solidFill>
              </a:rPr>
              <a:t>Programda bilişsel, dil, sosyal/duygusal ve motor gelişim alanlarına yönelik toplam 311 göstergeye yer verilmiştir. 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Planlama</a:t>
            </a: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87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Her bir gelişim alanında</a:t>
            </a:r>
          </a:p>
          <a:p>
            <a:r>
              <a:rPr lang="tr-TR" dirty="0"/>
              <a:t>12. aya </a:t>
            </a:r>
            <a:r>
              <a:rPr lang="tr-TR" dirty="0">
                <a:solidFill>
                  <a:srgbClr val="FFFFFF"/>
                </a:solidFill>
              </a:rPr>
              <a:t>kadar aylık olarak, </a:t>
            </a:r>
          </a:p>
          <a:p>
            <a:r>
              <a:rPr lang="tr-TR" dirty="0">
                <a:solidFill>
                  <a:srgbClr val="FFFFFF"/>
                </a:solidFill>
              </a:rPr>
              <a:t>13 ile 24 ay arasında üçer aylık </a:t>
            </a:r>
          </a:p>
          <a:p>
            <a:r>
              <a:rPr lang="tr-TR" dirty="0">
                <a:solidFill>
                  <a:srgbClr val="FFFFFF"/>
                </a:solidFill>
              </a:rPr>
              <a:t>25-36 aylar arasında da altışar aylık dilimler için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“Gelişim Göstergeleri”,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“Öğrenme Süreci”,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“Uyarlama”,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“Açıklama” ,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“Değerlendirme” tablolar ile sunulmuştur. 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7030A0"/>
                </a:solidFill>
              </a:rPr>
              <a:t>Planlama</a:t>
            </a: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08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38570"/>
          </a:xfrm>
        </p:spPr>
        <p:txBody>
          <a:bodyPr/>
          <a:lstStyle/>
          <a:p>
            <a:r>
              <a:rPr lang="tr-TR" dirty="0"/>
              <a:t>1.1. Kendinden 20-30 cm uzaklıktaki parlak nesneye bakar.</a:t>
            </a:r>
          </a:p>
          <a:p>
            <a:r>
              <a:rPr lang="tr-TR" dirty="0"/>
              <a:t>4.1. Elindeki nesne alındığında arar.</a:t>
            </a:r>
          </a:p>
          <a:p>
            <a:endParaRPr lang="tr-TR" dirty="0"/>
          </a:p>
          <a:p>
            <a:pPr algn="ctr"/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Gelişim Göstergeleri Örnekleri;</a:t>
            </a:r>
            <a:br>
              <a:rPr lang="tr-TR" dirty="0">
                <a:solidFill>
                  <a:srgbClr val="C00000"/>
                </a:solidFill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21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Emekleme </a:t>
            </a:r>
            <a:r>
              <a:rPr lang="tr-TR" dirty="0">
                <a:solidFill>
                  <a:srgbClr val="FFFFFF"/>
                </a:solidFill>
              </a:rPr>
              <a:t>ve yürüme evresine geçmeyen bebekler ile emekleme ve yürümeye başlamış bebekler ayrı alanlarda tutulmalıdır. </a:t>
            </a:r>
          </a:p>
          <a:p>
            <a:pPr algn="just"/>
            <a:r>
              <a:rPr lang="tr-TR" dirty="0">
                <a:solidFill>
                  <a:srgbClr val="FFFFFF"/>
                </a:solidFill>
              </a:rPr>
              <a:t>Henüz yürümeyen ve daha çok sırt üstü yatan bebekler, tavanda veya baktıkları yerlerde ilgi çekici ve öğrenmeyi destekleyici materyallerin olduğu sessiz ve sakin bir ortamda bulundurulmalıdır.</a:t>
            </a:r>
          </a:p>
          <a:p>
            <a:pPr algn="just"/>
            <a:r>
              <a:rPr lang="tr-TR" dirty="0">
                <a:solidFill>
                  <a:srgbClr val="FFFFFF"/>
                </a:solidFill>
              </a:rPr>
              <a:t> Hareket hâlinde </a:t>
            </a:r>
            <a:r>
              <a:rPr lang="tr-TR" dirty="0"/>
              <a:t>olan bebekler için ise ortam güvenli, temiz olmalı ve göz hizasında ilgi çekici malzemeler içermelidir 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Öğrenme Ortamı</a:t>
            </a:r>
            <a:br>
              <a:rPr lang="tr-TR" b="1" dirty="0">
                <a:solidFill>
                  <a:srgbClr val="C00000"/>
                </a:solidFill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59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FFFFFF"/>
                </a:solidFill>
              </a:rPr>
              <a:t>Öğrenme sürecinin en önemli parçalarından birisi, 0-36 aylık çocukların içinde bulundukları öğrenme ortamlarının niteliğidir. </a:t>
            </a:r>
          </a:p>
          <a:p>
            <a:pPr algn="just"/>
            <a:r>
              <a:rPr lang="tr-TR" dirty="0">
                <a:solidFill>
                  <a:srgbClr val="FFFFFF"/>
                </a:solidFill>
              </a:rPr>
              <a:t>Bebeğin/çocuğun bulunduğu ev ortamı veya kreş ortamı onun bilişsel, dil, sosyal-duygusal ve motor gelişimini pozitif yönde destekleyecek nitelikte sessiz, rahat ve kucaklayıcı olmasının yanı sıra aktif öğrenmeyi teşvik edici olmalıdır. 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Öğrenme Ortamı</a:t>
            </a:r>
            <a:br>
              <a:rPr lang="tr-TR" b="1" dirty="0">
                <a:solidFill>
                  <a:srgbClr val="C00000"/>
                </a:solidFill>
              </a:rPr>
            </a:b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69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10008"/>
          </a:xfrm>
        </p:spPr>
        <p:txBody>
          <a:bodyPr/>
          <a:lstStyle/>
          <a:p>
            <a:pPr algn="just"/>
            <a:r>
              <a:rPr lang="tr-TR" dirty="0">
                <a:solidFill>
                  <a:srgbClr val="FFFFFF"/>
                </a:solidFill>
              </a:rPr>
              <a:t>Daha büyük yaş grupları (24-36 ay) için hareket ve keşfetmeye yönelik ortamlar oluşturulmalı; yürüme, koşma, zıplama, tırmanma gibi becerilerini geliştirecek malzeme ve mobilyalar bulundurulmalıdır.</a:t>
            </a:r>
          </a:p>
          <a:p>
            <a:pPr algn="just"/>
            <a:r>
              <a:rPr lang="tr-TR" dirty="0">
                <a:solidFill>
                  <a:srgbClr val="FFFFFF"/>
                </a:solidFill>
              </a:rPr>
              <a:t> Bu yaş grubu çocuklar için öğrenme merkezleri oluşturulmalıdır. Öğrenme merkezleri, blok merkezi, dramatik oyun merkezi, kitaplık ve müzik merkezi, çocukların keşfetmelerini ve öğrenmelerini destekler 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Öğrenme Ortamı</a:t>
            </a:r>
            <a:endParaRPr lang="tr-T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739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152</TotalTime>
  <Words>420</Words>
  <Application>Microsoft Office PowerPoint</Application>
  <PresentationFormat>Ekran Gösterisi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Kağıt</vt:lpstr>
      <vt:lpstr>OKUL ÖNCESİ EĞİTİM ROGRAMLARI-I</vt:lpstr>
      <vt:lpstr>0-36 AYLIK ÇOCUKLAR İÇİN  EĞİTİM PROGRAMI</vt:lpstr>
      <vt:lpstr>Planlama</vt:lpstr>
      <vt:lpstr>Planlama</vt:lpstr>
      <vt:lpstr>Planlama</vt:lpstr>
      <vt:lpstr>Gelişim Göstergeleri Örnekleri; </vt:lpstr>
      <vt:lpstr>Öğrenme Ortamı </vt:lpstr>
      <vt:lpstr>Öğrenme Ortamı </vt:lpstr>
      <vt:lpstr>Öğrenme Ortamı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EĞİTİM PROGRAMLARI-I</dc:title>
  <dc:creator>aysel</dc:creator>
  <cp:lastModifiedBy>Emin Demir</cp:lastModifiedBy>
  <cp:revision>23</cp:revision>
  <dcterms:created xsi:type="dcterms:W3CDTF">2013-09-22T16:02:41Z</dcterms:created>
  <dcterms:modified xsi:type="dcterms:W3CDTF">2020-05-03T22:53:48Z</dcterms:modified>
</cp:coreProperties>
</file>