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56" r:id="rId2"/>
    <p:sldId id="315" r:id="rId3"/>
    <p:sldId id="317" r:id="rId4"/>
    <p:sldId id="318" r:id="rId5"/>
    <p:sldId id="319" r:id="rId6"/>
    <p:sldId id="320" r:id="rId7"/>
    <p:sldId id="321" r:id="rId8"/>
    <p:sldId id="322" r:id="rId9"/>
    <p:sldId id="323" r:id="rId10"/>
    <p:sldId id="27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26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CFE9A-004A-7C45-8FD5-963F059BE181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C2B91E-E5C4-3444-9E10-3826226766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091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28" name="27 Başlık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Bağlayıcı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Oval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7" name="6 Düz Bağlayıcı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2" name="31 İçerik Yer Tutucusu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4" name="33 İçerik Yer Tutucusu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cxnSp>
        <p:nvCxnSpPr>
          <p:cNvPr id="10" name="9 Düz Bağlayıcı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Bağlayıcı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İçerik Yer Tutucusu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1" name="30 Başlık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2564904"/>
            <a:ext cx="8229600" cy="1219200"/>
          </a:xfrm>
        </p:spPr>
        <p:txBody>
          <a:bodyPr/>
          <a:lstStyle/>
          <a:p>
            <a:pPr algn="ctr"/>
            <a:r>
              <a:rPr lang="tr-TR" sz="3200" b="1" dirty="0">
                <a:solidFill>
                  <a:srgbClr val="C00000"/>
                </a:solidFill>
              </a:rPr>
              <a:t>OKUL ÖNCESİ EĞİTİM ROGRAMLARI-I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1881182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tr-TR" dirty="0"/>
              <a:t>MEB, (2013). Okul Öncesi Eğitim Programı. Ankara: MEB Temel Eğitimi Genel Müdürlüğü..</a:t>
            </a:r>
          </a:p>
          <a:p>
            <a:pPr lvl="0" algn="just"/>
            <a:r>
              <a:rPr lang="tr-TR" dirty="0"/>
              <a:t>MEB,  (2013).0 -36 Ay Çocukları İçin Eğitim Programı. Ankara: Milli Eğitim Bakanlığı Temel Eğitim Genel Müdürlüğü. </a:t>
            </a:r>
          </a:p>
          <a:p>
            <a:pPr lvl="0" algn="just"/>
            <a:r>
              <a:rPr lang="tr-TR" dirty="0"/>
              <a:t>Akyol, A. (Editör) (2015).  Okul Öncesi Eğitim Programları, Her Yönüyle Okul Öncesi Eğitim, 157-183, Ankara: Hedef Yayıncılık.</a:t>
            </a:r>
          </a:p>
        </p:txBody>
      </p:sp>
      <p:sp>
        <p:nvSpPr>
          <p:cNvPr id="6" name="2 Başlık"/>
          <p:cNvSpPr>
            <a:spLocks noGrp="1"/>
          </p:cNvSpPr>
          <p:nvPr>
            <p:ph type="title"/>
          </p:nvPr>
        </p:nvSpPr>
        <p:spPr>
          <a:xfrm>
            <a:off x="428596" y="-285776"/>
            <a:ext cx="8229600" cy="1219200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C00000"/>
                </a:solidFill>
              </a:rPr>
              <a:t>Kaynaklar</a:t>
            </a:r>
          </a:p>
        </p:txBody>
      </p:sp>
    </p:spTree>
    <p:extLst>
      <p:ext uri="{BB962C8B-B14F-4D97-AF65-F5344CB8AC3E}">
        <p14:creationId xmlns:p14="http://schemas.microsoft.com/office/powerpoint/2010/main" val="3998482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dirty="0"/>
              <a:t>Planlama ve Uygulama</a:t>
            </a:r>
          </a:p>
          <a:p>
            <a:pPr lvl="2"/>
            <a:r>
              <a:rPr lang="tr-TR" sz="2400" dirty="0"/>
              <a:t>Öğrenme ortamı</a:t>
            </a:r>
          </a:p>
          <a:p>
            <a:pPr lvl="2"/>
            <a:r>
              <a:rPr lang="tr-TR" sz="2400" dirty="0"/>
              <a:t>Günlük akış</a:t>
            </a:r>
          </a:p>
          <a:p>
            <a:pPr lvl="2"/>
            <a:r>
              <a:rPr lang="tr-TR" sz="2400" dirty="0"/>
              <a:t>Etkinlik planı</a:t>
            </a:r>
          </a:p>
          <a:p>
            <a:pPr lvl="1"/>
            <a:r>
              <a:rPr lang="tr-TR" dirty="0"/>
              <a:t>Değerlendirme</a:t>
            </a:r>
          </a:p>
          <a:p>
            <a:pPr lvl="2"/>
            <a:r>
              <a:rPr lang="tr-TR" sz="2400" dirty="0"/>
              <a:t>Çocukların tanınması ve değerlendirilmesi</a:t>
            </a:r>
          </a:p>
          <a:p>
            <a:pPr lvl="2"/>
            <a:r>
              <a:rPr lang="tr-TR" sz="2400" dirty="0"/>
              <a:t>Programın değerlendirilmesi</a:t>
            </a:r>
          </a:p>
          <a:p>
            <a:pPr lvl="2"/>
            <a:r>
              <a:rPr lang="tr-TR" sz="2400" dirty="0"/>
              <a:t>Eğitimcinin kendisini değerlendirmesi</a:t>
            </a: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>
                <a:solidFill>
                  <a:srgbClr val="7030A0"/>
                </a:solidFill>
              </a:rPr>
              <a:t>0-36 AYLIK ÇOCUKLAR İÇİN </a:t>
            </a:r>
            <a:br>
              <a:rPr lang="tr-TR" dirty="0">
                <a:solidFill>
                  <a:srgbClr val="7030A0"/>
                </a:solidFill>
              </a:rPr>
            </a:br>
            <a:r>
              <a:rPr lang="tr-TR" dirty="0">
                <a:solidFill>
                  <a:srgbClr val="7030A0"/>
                </a:solidFill>
              </a:rPr>
              <a:t>EĞİTİM PROGRAMI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044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231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dirty="0">
                <a:solidFill>
                  <a:srgbClr val="C00000"/>
                </a:solidFill>
              </a:rPr>
              <a:t>Planlama;</a:t>
            </a:r>
          </a:p>
          <a:p>
            <a:r>
              <a:rPr lang="tr-TR" sz="2800" dirty="0"/>
              <a:t>Çocukların gelişimlerini desteklemek için nelerin hangi düzeyde, nasıl öğretileceği ve değerlendirileceği konusunda eğitimciye kolaylık sağlar. </a:t>
            </a:r>
          </a:p>
          <a:p>
            <a:r>
              <a:rPr lang="tr-TR" sz="2800" dirty="0"/>
              <a:t>Eğitimciye yol gösterir.</a:t>
            </a:r>
          </a:p>
          <a:p>
            <a:r>
              <a:rPr lang="tr-TR" sz="2800" dirty="0"/>
              <a:t>Eğitimcinin kendini değerlendirmesine fırsat verir.</a:t>
            </a:r>
          </a:p>
          <a:p>
            <a:endParaRPr lang="tr-TR" sz="2800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219200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7030A0"/>
                </a:solidFill>
              </a:rPr>
              <a:t>Planlama</a:t>
            </a:r>
            <a:endParaRPr lang="tr-T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821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35152"/>
          </a:xfrm>
        </p:spPr>
        <p:txBody>
          <a:bodyPr>
            <a:normAutofit/>
          </a:bodyPr>
          <a:lstStyle/>
          <a:p>
            <a:pPr algn="just"/>
            <a:r>
              <a:rPr lang="tr-TR" sz="2800" dirty="0"/>
              <a:t>0-36 aylık çocukların öğrenme süreçleri planlanırken gelişim özelliklerine uygun şekilde </a:t>
            </a:r>
            <a:r>
              <a:rPr lang="tr-TR" sz="2800" dirty="0">
                <a:solidFill>
                  <a:srgbClr val="FFFFFF"/>
                </a:solidFill>
              </a:rPr>
              <a:t>oluşturulan göstergelerden yararlanılır. </a:t>
            </a:r>
          </a:p>
          <a:p>
            <a:pPr algn="just"/>
            <a:r>
              <a:rPr lang="tr-TR" sz="2800" dirty="0">
                <a:solidFill>
                  <a:srgbClr val="FFFFFF"/>
                </a:solidFill>
              </a:rPr>
              <a:t>Programda bilişsel, dil, sosyal/duygusal ve motor gelişim alanlarına yönelik toplam 311 göstergeye yer verilmiştir. </a:t>
            </a:r>
          </a:p>
        </p:txBody>
      </p:sp>
      <p:sp>
        <p:nvSpPr>
          <p:cNvPr id="4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7030A0"/>
                </a:solidFill>
              </a:rPr>
              <a:t>Planlama</a:t>
            </a:r>
            <a:endParaRPr lang="tr-T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8879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/>
              <a:t>Her bir gelişim alanında</a:t>
            </a:r>
          </a:p>
          <a:p>
            <a:r>
              <a:rPr lang="tr-TR" dirty="0"/>
              <a:t>12. aya </a:t>
            </a:r>
            <a:r>
              <a:rPr lang="tr-TR" dirty="0">
                <a:solidFill>
                  <a:srgbClr val="FFFFFF"/>
                </a:solidFill>
              </a:rPr>
              <a:t>kadar aylık olarak, </a:t>
            </a:r>
          </a:p>
          <a:p>
            <a:r>
              <a:rPr lang="tr-TR" dirty="0">
                <a:solidFill>
                  <a:srgbClr val="FFFFFF"/>
                </a:solidFill>
              </a:rPr>
              <a:t>13 ile 24 ay arasında üçer aylık </a:t>
            </a:r>
          </a:p>
          <a:p>
            <a:r>
              <a:rPr lang="tr-TR" dirty="0">
                <a:solidFill>
                  <a:srgbClr val="FFFFFF"/>
                </a:solidFill>
              </a:rPr>
              <a:t>25-36 aylar arasında da altışar aylık dilimler için </a:t>
            </a:r>
          </a:p>
          <a:p>
            <a:pPr lvl="1"/>
            <a:r>
              <a:rPr lang="tr-TR" dirty="0">
                <a:solidFill>
                  <a:srgbClr val="FFFFFF"/>
                </a:solidFill>
              </a:rPr>
              <a:t>“Gelişim Göstergeleri”, </a:t>
            </a:r>
          </a:p>
          <a:p>
            <a:pPr lvl="1"/>
            <a:r>
              <a:rPr lang="tr-TR" dirty="0">
                <a:solidFill>
                  <a:srgbClr val="FFFFFF"/>
                </a:solidFill>
              </a:rPr>
              <a:t>“Öğrenme Süreci”, </a:t>
            </a:r>
          </a:p>
          <a:p>
            <a:pPr lvl="1"/>
            <a:r>
              <a:rPr lang="tr-TR" dirty="0">
                <a:solidFill>
                  <a:srgbClr val="FFFFFF"/>
                </a:solidFill>
              </a:rPr>
              <a:t>“Uyarlama”, </a:t>
            </a:r>
          </a:p>
          <a:p>
            <a:pPr lvl="1"/>
            <a:r>
              <a:rPr lang="tr-TR" dirty="0">
                <a:solidFill>
                  <a:srgbClr val="FFFFFF"/>
                </a:solidFill>
              </a:rPr>
              <a:t>“Açıklama” ,</a:t>
            </a:r>
          </a:p>
          <a:p>
            <a:pPr lvl="1"/>
            <a:r>
              <a:rPr lang="tr-TR" dirty="0">
                <a:solidFill>
                  <a:srgbClr val="FFFFFF"/>
                </a:solidFill>
              </a:rPr>
              <a:t>“Değerlendirme” tablolar ile sunulmuştur. </a:t>
            </a:r>
          </a:p>
        </p:txBody>
      </p:sp>
      <p:sp>
        <p:nvSpPr>
          <p:cNvPr id="4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7030A0"/>
                </a:solidFill>
              </a:rPr>
              <a:t>Planlama</a:t>
            </a:r>
            <a:endParaRPr lang="tr-T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082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3738570"/>
          </a:xfrm>
        </p:spPr>
        <p:txBody>
          <a:bodyPr/>
          <a:lstStyle/>
          <a:p>
            <a:r>
              <a:rPr lang="tr-TR" dirty="0"/>
              <a:t>1.1. Kendinden 20-30 cm uzaklıktaki parlak nesneye bakar.</a:t>
            </a:r>
          </a:p>
          <a:p>
            <a:r>
              <a:rPr lang="tr-TR" dirty="0"/>
              <a:t>4.1. Elindeki nesne alındığında arar.</a:t>
            </a:r>
          </a:p>
          <a:p>
            <a:endParaRPr lang="tr-TR" dirty="0"/>
          </a:p>
          <a:p>
            <a:pPr algn="ctr"/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4" name="2 Başlık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Gelişim Göstergeleri Örnekleri;</a:t>
            </a:r>
            <a:br>
              <a:rPr lang="tr-TR" dirty="0">
                <a:solidFill>
                  <a:srgbClr val="C00000"/>
                </a:solidFill>
              </a:rPr>
            </a:br>
            <a:endParaRPr lang="tr-T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221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/>
              <a:t>Emekleme </a:t>
            </a:r>
            <a:r>
              <a:rPr lang="tr-TR" dirty="0">
                <a:solidFill>
                  <a:srgbClr val="FFFFFF"/>
                </a:solidFill>
              </a:rPr>
              <a:t>ve yürüme evresine geçmeyen bebekler ile emekleme ve yürümeye başlamış bebekler ayrı alanlarda tutulmalıdır. </a:t>
            </a:r>
          </a:p>
          <a:p>
            <a:pPr algn="just"/>
            <a:r>
              <a:rPr lang="tr-TR" dirty="0">
                <a:solidFill>
                  <a:srgbClr val="FFFFFF"/>
                </a:solidFill>
              </a:rPr>
              <a:t>Henüz yürümeyen ve daha çok sırt üstü yatan bebekler, tavanda veya baktıkları yerlerde ilgi çekici ve öğrenmeyi destekleyici materyallerin olduğu sessiz ve sakin bir ortamda bulundurulmalıdır.</a:t>
            </a:r>
          </a:p>
          <a:p>
            <a:pPr algn="just"/>
            <a:r>
              <a:rPr lang="tr-TR" dirty="0">
                <a:solidFill>
                  <a:srgbClr val="FFFFFF"/>
                </a:solidFill>
              </a:rPr>
              <a:t> Hareket hâlinde </a:t>
            </a:r>
            <a:r>
              <a:rPr lang="tr-TR" dirty="0"/>
              <a:t>olan bebekler için ise ortam güvenli, temiz olmalı ve göz hizasında ilgi çekici malzemeler içermelidir </a:t>
            </a:r>
          </a:p>
        </p:txBody>
      </p:sp>
      <p:sp>
        <p:nvSpPr>
          <p:cNvPr id="4" name="2 Başlık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357322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Öğrenme Ortamı</a:t>
            </a:r>
            <a:br>
              <a:rPr lang="tr-TR" b="1" dirty="0">
                <a:solidFill>
                  <a:srgbClr val="C00000"/>
                </a:solidFill>
              </a:rPr>
            </a:br>
            <a:endParaRPr lang="tr-T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259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solidFill>
                  <a:srgbClr val="FFFFFF"/>
                </a:solidFill>
              </a:rPr>
              <a:t>Öğrenme sürecinin en önemli parçalarından birisi, 0-36 aylık çocukların içinde bulundukları öğrenme ortamlarının niteliğidir. </a:t>
            </a:r>
          </a:p>
          <a:p>
            <a:pPr algn="just"/>
            <a:r>
              <a:rPr lang="tr-TR" dirty="0">
                <a:solidFill>
                  <a:srgbClr val="FFFFFF"/>
                </a:solidFill>
              </a:rPr>
              <a:t>Bebeğin/çocuğun bulunduğu ev ortamı veya kreş ortamı onun bilişsel, dil, sosyal-duygusal ve motor gelişimini pozitif yönde destekleyecek nitelikte sessiz, rahat ve kucaklayıcı olmasının yanı sıra aktif öğrenmeyi teşvik edici olmalıdır. </a:t>
            </a:r>
          </a:p>
        </p:txBody>
      </p:sp>
      <p:sp>
        <p:nvSpPr>
          <p:cNvPr id="4" name="2 Başlık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Öğrenme Ortamı</a:t>
            </a:r>
            <a:br>
              <a:rPr lang="tr-TR" b="1" dirty="0">
                <a:solidFill>
                  <a:srgbClr val="C00000"/>
                </a:solidFill>
              </a:rPr>
            </a:br>
            <a:endParaRPr lang="tr-T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692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2285992"/>
            <a:ext cx="8229600" cy="3810008"/>
          </a:xfrm>
        </p:spPr>
        <p:txBody>
          <a:bodyPr/>
          <a:lstStyle/>
          <a:p>
            <a:pPr algn="just"/>
            <a:r>
              <a:rPr lang="tr-TR" dirty="0">
                <a:solidFill>
                  <a:srgbClr val="FFFFFF"/>
                </a:solidFill>
              </a:rPr>
              <a:t>Daha büyük yaş grupları (24-36 ay) için hareket ve keşfetmeye yönelik ortamlar oluşturulmalı; yürüme, koşma, zıplama, tırmanma gibi becerilerini geliştirecek malzeme ve mobilyalar bulundurulmalıdır.</a:t>
            </a:r>
          </a:p>
          <a:p>
            <a:pPr algn="just"/>
            <a:r>
              <a:rPr lang="tr-TR" dirty="0">
                <a:solidFill>
                  <a:srgbClr val="FFFFFF"/>
                </a:solidFill>
              </a:rPr>
              <a:t> Bu yaş grubu çocuklar için öğrenme merkezleri oluşturulmalıdır. Öğrenme merkezleri, blok merkezi, dramatik oyun merkezi, kitaplık ve müzik merkezi, çocukların keşfetmelerini ve öğrenmelerini destekler </a:t>
            </a:r>
          </a:p>
        </p:txBody>
      </p:sp>
      <p:sp>
        <p:nvSpPr>
          <p:cNvPr id="4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C00000"/>
                </a:solidFill>
              </a:rPr>
              <a:t>Öğrenme Ortamı</a:t>
            </a:r>
            <a:endParaRPr lang="tr-TR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7397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152</TotalTime>
  <Words>420</Words>
  <Application>Microsoft Office PowerPoint</Application>
  <PresentationFormat>Ekran Gösterisi (4:3)</PresentationFormat>
  <Paragraphs>45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Calibri</vt:lpstr>
      <vt:lpstr>Constantia</vt:lpstr>
      <vt:lpstr>Wingdings 2</vt:lpstr>
      <vt:lpstr>Kağıt</vt:lpstr>
      <vt:lpstr>OKUL ÖNCESİ EĞİTİM ROGRAMLARI-I</vt:lpstr>
      <vt:lpstr>0-36 AYLIK ÇOCUKLAR İÇİN  EĞİTİM PROGRAMI</vt:lpstr>
      <vt:lpstr>Planlama</vt:lpstr>
      <vt:lpstr>Planlama</vt:lpstr>
      <vt:lpstr>Planlama</vt:lpstr>
      <vt:lpstr>Gelişim Göstergeleri Örnekleri; </vt:lpstr>
      <vt:lpstr>Öğrenme Ortamı </vt:lpstr>
      <vt:lpstr>Öğrenme Ortamı </vt:lpstr>
      <vt:lpstr>Öğrenme Ortamı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OKUL ÖNCESİ EĞİTİM PROGRAMLARI-I</dc:title>
  <dc:creator>aysel</dc:creator>
  <cp:lastModifiedBy>Emin Demir</cp:lastModifiedBy>
  <cp:revision>23</cp:revision>
  <dcterms:created xsi:type="dcterms:W3CDTF">2013-09-22T16:02:41Z</dcterms:created>
  <dcterms:modified xsi:type="dcterms:W3CDTF">2020-05-03T22:53:48Z</dcterms:modified>
</cp:coreProperties>
</file>