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3"/>
  </p:notesMasterIdLst>
  <p:sldIdLst>
    <p:sldId id="256" r:id="rId2"/>
    <p:sldId id="257" r:id="rId3"/>
    <p:sldId id="289" r:id="rId4"/>
    <p:sldId id="290" r:id="rId5"/>
    <p:sldId id="291" r:id="rId6"/>
    <p:sldId id="292" r:id="rId7"/>
    <p:sldId id="293" r:id="rId8"/>
    <p:sldId id="294" r:id="rId9"/>
    <p:sldId id="295" r:id="rId10"/>
    <p:sldId id="296" r:id="rId11"/>
    <p:sldId id="308" r:id="rId12"/>
    <p:sldId id="309" r:id="rId13"/>
    <p:sldId id="297" r:id="rId14"/>
    <p:sldId id="298" r:id="rId15"/>
    <p:sldId id="304" r:id="rId16"/>
    <p:sldId id="306" r:id="rId17"/>
    <p:sldId id="299" r:id="rId18"/>
    <p:sldId id="300" r:id="rId19"/>
    <p:sldId id="302" r:id="rId20"/>
    <p:sldId id="310" r:id="rId21"/>
    <p:sldId id="311" r:id="rId22"/>
    <p:sldId id="312" r:id="rId23"/>
    <p:sldId id="258" r:id="rId24"/>
    <p:sldId id="275" r:id="rId25"/>
    <p:sldId id="276" r:id="rId26"/>
    <p:sldId id="277" r:id="rId27"/>
    <p:sldId id="259" r:id="rId28"/>
    <p:sldId id="313" r:id="rId29"/>
    <p:sldId id="269" r:id="rId30"/>
    <p:sldId id="270" r:id="rId31"/>
    <p:sldId id="272" r:id="rId32"/>
    <p:sldId id="288" r:id="rId33"/>
    <p:sldId id="273" r:id="rId34"/>
    <p:sldId id="274" r:id="rId35"/>
    <p:sldId id="279" r:id="rId36"/>
    <p:sldId id="280" r:id="rId37"/>
    <p:sldId id="281" r:id="rId38"/>
    <p:sldId id="282" r:id="rId39"/>
    <p:sldId id="283" r:id="rId40"/>
    <p:sldId id="285" r:id="rId41"/>
    <p:sldId id="286" r:id="rId4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9C5CCC3-26A5-4118-B1F8-A30A7CD9AAA8}" type="datetimeFigureOut">
              <a:rPr lang="tr-TR" smtClean="0"/>
              <a:t>21.3.2018</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96B11C-5CC6-4799-9E02-94CF9771E281}" type="slidenum">
              <a:rPr lang="tr-TR" smtClean="0"/>
              <a:t>‹#›</a:t>
            </a:fld>
            <a:endParaRPr lang="tr-TR"/>
          </a:p>
        </p:txBody>
      </p:sp>
    </p:spTree>
    <p:extLst>
      <p:ext uri="{BB962C8B-B14F-4D97-AF65-F5344CB8AC3E}">
        <p14:creationId xmlns:p14="http://schemas.microsoft.com/office/powerpoint/2010/main" val="360277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sz="1200" b="0" i="0" kern="1200" dirty="0" smtClean="0">
                <a:solidFill>
                  <a:schemeClr val="tx1"/>
                </a:solidFill>
                <a:effectLst/>
                <a:latin typeface="+mn-lt"/>
                <a:ea typeface="+mn-ea"/>
                <a:cs typeface="+mn-cs"/>
              </a:rPr>
              <a:t>Nesne bütünlüğü kararını vermeleri için hareket ipuçlarından yararlanmamaları şaşırtıcıdır çünkü yeni doğanların harekete duyarlı olduğu bilinmektedir. </a:t>
            </a:r>
            <a:r>
              <a:rPr lang="tr-TR" sz="1200" b="0" i="0" kern="1200" smtClean="0">
                <a:solidFill>
                  <a:schemeClr val="tx1"/>
                </a:solidFill>
                <a:effectLst/>
                <a:latin typeface="+mn-lt"/>
                <a:ea typeface="+mn-ea"/>
                <a:cs typeface="+mn-cs"/>
              </a:rPr>
              <a:t>Hareketi fark etmelerine rağmen 2 aylıktan daha küçük bebekler hareket eden iki nesnenin yönüne ya da hareketlerinin eş zamanlılığına dikkat etmezler.</a:t>
            </a:r>
            <a:endParaRPr lang="tr-TR"/>
          </a:p>
        </p:txBody>
      </p:sp>
      <p:sp>
        <p:nvSpPr>
          <p:cNvPr id="4" name="Slayt Numarası Yer Tutucusu 3"/>
          <p:cNvSpPr>
            <a:spLocks noGrp="1"/>
          </p:cNvSpPr>
          <p:nvPr>
            <p:ph type="sldNum" sz="quarter" idx="10"/>
          </p:nvPr>
        </p:nvSpPr>
        <p:spPr/>
        <p:txBody>
          <a:bodyPr/>
          <a:lstStyle/>
          <a:p>
            <a:fld id="{0D96B11C-5CC6-4799-9E02-94CF9771E281}" type="slidenum">
              <a:rPr lang="tr-TR" smtClean="0"/>
              <a:t>41</a:t>
            </a:fld>
            <a:endParaRPr lang="tr-TR"/>
          </a:p>
        </p:txBody>
      </p:sp>
    </p:spTree>
    <p:extLst>
      <p:ext uri="{BB962C8B-B14F-4D97-AF65-F5344CB8AC3E}">
        <p14:creationId xmlns:p14="http://schemas.microsoft.com/office/powerpoint/2010/main" val="3835946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5520685C-61A5-4CB3-831E-78A6361EB380}" type="datetimeFigureOut">
              <a:rPr lang="tr-TR" smtClean="0"/>
              <a:t>21.3.2018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D38BCC36-2465-4F69-A178-74627DC75AE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520685C-61A5-4CB3-831E-78A6361EB380}" type="datetimeFigureOut">
              <a:rPr lang="tr-TR" smtClean="0"/>
              <a:t>21.3.2018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8BCC36-2465-4F69-A178-74627DC75AE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5520685C-61A5-4CB3-831E-78A6361EB380}" type="datetimeFigureOut">
              <a:rPr lang="tr-TR" smtClean="0"/>
              <a:t>21.3.2018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38BCC36-2465-4F69-A178-74627DC75AE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5520685C-61A5-4CB3-831E-78A6361EB380}" type="datetimeFigureOut">
              <a:rPr lang="tr-TR" smtClean="0"/>
              <a:t>21.3.2018</a:t>
            </a:fld>
            <a:endParaRPr lang="tr-TR"/>
          </a:p>
        </p:txBody>
      </p:sp>
      <p:sp>
        <p:nvSpPr>
          <p:cNvPr id="9" name="8 Slayt Numarası Yer Tutucusu"/>
          <p:cNvSpPr>
            <a:spLocks noGrp="1"/>
          </p:cNvSpPr>
          <p:nvPr>
            <p:ph type="sldNum" sz="quarter" idx="15"/>
          </p:nvPr>
        </p:nvSpPr>
        <p:spPr/>
        <p:txBody>
          <a:bodyPr rtlCol="0"/>
          <a:lstStyle/>
          <a:p>
            <a:fld id="{D38BCC36-2465-4F69-A178-74627DC75AE6}" type="slidenum">
              <a:rPr lang="tr-TR" smtClean="0"/>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5520685C-61A5-4CB3-831E-78A6361EB380}" type="datetimeFigureOut">
              <a:rPr lang="tr-TR" smtClean="0"/>
              <a:t>21.3.2018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D38BCC36-2465-4F69-A178-74627DC75AE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5520685C-61A5-4CB3-831E-78A6361EB380}" type="datetimeFigureOut">
              <a:rPr lang="tr-TR" smtClean="0"/>
              <a:t>21.3.2018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38BCC36-2465-4F69-A178-74627DC75AE6}" type="slidenum">
              <a:rPr lang="tr-TR" smtClean="0"/>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5520685C-61A5-4CB3-831E-78A6361EB380}" type="datetimeFigureOut">
              <a:rPr lang="tr-TR" smtClean="0"/>
              <a:t>21.3.2018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38BCC36-2465-4F69-A178-74627DC75AE6}" type="slidenum">
              <a:rPr lang="tr-TR" smtClean="0"/>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5520685C-61A5-4CB3-831E-78A6361EB380}" type="datetimeFigureOut">
              <a:rPr lang="tr-TR" smtClean="0"/>
              <a:t>21.3.2018</a:t>
            </a:fld>
            <a:endParaRPr lang="tr-TR"/>
          </a:p>
        </p:txBody>
      </p:sp>
      <p:sp>
        <p:nvSpPr>
          <p:cNvPr id="7" name="6 Slayt Numarası Yer Tutucusu"/>
          <p:cNvSpPr>
            <a:spLocks noGrp="1"/>
          </p:cNvSpPr>
          <p:nvPr>
            <p:ph type="sldNum" sz="quarter" idx="11"/>
          </p:nvPr>
        </p:nvSpPr>
        <p:spPr/>
        <p:txBody>
          <a:bodyPr rtlCol="0"/>
          <a:lstStyle/>
          <a:p>
            <a:fld id="{D38BCC36-2465-4F69-A178-74627DC75AE6}" type="slidenum">
              <a:rPr lang="tr-TR" smtClean="0"/>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5520685C-61A5-4CB3-831E-78A6361EB380}" type="datetimeFigureOut">
              <a:rPr lang="tr-TR" smtClean="0"/>
              <a:t>21.3.2018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38BCC36-2465-4F69-A178-74627DC75AE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5520685C-61A5-4CB3-831E-78A6361EB380}" type="datetimeFigureOut">
              <a:rPr lang="tr-TR" smtClean="0"/>
              <a:t>21.3.2018</a:t>
            </a:fld>
            <a:endParaRPr lang="tr-TR"/>
          </a:p>
        </p:txBody>
      </p:sp>
      <p:sp>
        <p:nvSpPr>
          <p:cNvPr id="22" name="21 Slayt Numarası Yer Tutucusu"/>
          <p:cNvSpPr>
            <a:spLocks noGrp="1"/>
          </p:cNvSpPr>
          <p:nvPr>
            <p:ph type="sldNum" sz="quarter" idx="15"/>
          </p:nvPr>
        </p:nvSpPr>
        <p:spPr/>
        <p:txBody>
          <a:bodyPr rtlCol="0"/>
          <a:lstStyle/>
          <a:p>
            <a:fld id="{D38BCC36-2465-4F69-A178-74627DC75AE6}" type="slidenum">
              <a:rPr lang="tr-TR" smtClean="0"/>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5520685C-61A5-4CB3-831E-78A6361EB380}" type="datetimeFigureOut">
              <a:rPr lang="tr-TR" smtClean="0"/>
              <a:t>21.3.2018</a:t>
            </a:fld>
            <a:endParaRPr lang="tr-TR"/>
          </a:p>
        </p:txBody>
      </p:sp>
      <p:sp>
        <p:nvSpPr>
          <p:cNvPr id="18" name="17 Slayt Numarası Yer Tutucusu"/>
          <p:cNvSpPr>
            <a:spLocks noGrp="1"/>
          </p:cNvSpPr>
          <p:nvPr>
            <p:ph type="sldNum" sz="quarter" idx="11"/>
          </p:nvPr>
        </p:nvSpPr>
        <p:spPr/>
        <p:txBody>
          <a:bodyPr rtlCol="0"/>
          <a:lstStyle/>
          <a:p>
            <a:fld id="{D38BCC36-2465-4F69-A178-74627DC75AE6}" type="slidenum">
              <a:rPr lang="tr-TR" smtClean="0"/>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520685C-61A5-4CB3-831E-78A6361EB380}" type="datetimeFigureOut">
              <a:rPr lang="tr-TR" smtClean="0"/>
              <a:t>21.3.2018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38BCC36-2465-4F69-A178-74627DC75AE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jpeg"/><Relationship Id="rId4" Type="http://schemas.openxmlformats.org/officeDocument/2006/relationships/image" Target="../media/image6.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BEBEKLİKTE FİZİKSEL GELİŞİM</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r>
              <a:rPr lang="tr-TR" dirty="0" smtClean="0"/>
              <a:t>Yeni </a:t>
            </a:r>
            <a:r>
              <a:rPr lang="tr-TR" dirty="0"/>
              <a:t>doğan bir bebeğin nöron sayısı bir yetişkininkiyle </a:t>
            </a:r>
            <a:r>
              <a:rPr lang="tr-TR" dirty="0" smtClean="0"/>
              <a:t>aynı olsa da bebekte </a:t>
            </a:r>
            <a:r>
              <a:rPr lang="tr-TR" dirty="0"/>
              <a:t>nöronlar birbirinden oldukça farklı ve </a:t>
            </a:r>
            <a:r>
              <a:rPr lang="tr-TR" dirty="0" smtClean="0"/>
              <a:t>bağlantısızdır. </a:t>
            </a:r>
            <a:r>
              <a:rPr lang="tr-TR" dirty="0"/>
              <a:t>Bir bebeğin beyninde saniyede yaklaşık iki milyon yeni bağlantı (</a:t>
            </a:r>
            <a:r>
              <a:rPr lang="tr-TR" b="1" dirty="0" err="1"/>
              <a:t>sinaps</a:t>
            </a:r>
            <a:r>
              <a:rPr lang="tr-TR" dirty="0"/>
              <a:t>) </a:t>
            </a:r>
            <a:r>
              <a:rPr lang="tr-TR" dirty="0" smtClean="0"/>
              <a:t>oluşmaktadır.</a:t>
            </a:r>
          </a:p>
          <a:p>
            <a:r>
              <a:rPr lang="tr-TR" dirty="0" smtClean="0"/>
              <a:t> </a:t>
            </a:r>
            <a:r>
              <a:rPr lang="tr-TR" dirty="0"/>
              <a:t>İlk iki yılın sonunda bu sayı yüz trilyonu aşarak yetişkinlerin bağlantı sayısının iki katına </a:t>
            </a:r>
            <a:r>
              <a:rPr lang="tr-TR" dirty="0" smtClean="0"/>
              <a:t>ulaşmaktadır. </a:t>
            </a:r>
            <a:r>
              <a:rPr lang="tr-TR" dirty="0"/>
              <a:t>Yaş ilerledikçe bağlantıların yarısı ortadan </a:t>
            </a:r>
            <a:r>
              <a:rPr lang="tr-TR" dirty="0" smtClean="0"/>
              <a:t>kalkar (</a:t>
            </a:r>
            <a:r>
              <a:rPr lang="tr-TR" b="1" dirty="0" err="1"/>
              <a:t>nöral</a:t>
            </a:r>
            <a:r>
              <a:rPr lang="tr-TR" b="1" dirty="0"/>
              <a:t> </a:t>
            </a:r>
            <a:r>
              <a:rPr lang="tr-TR" b="1" dirty="0" smtClean="0"/>
              <a:t>budanma)</a:t>
            </a:r>
            <a:r>
              <a:rPr lang="tr-TR" dirty="0" smtClean="0"/>
              <a:t>. </a:t>
            </a:r>
          </a:p>
          <a:p>
            <a:r>
              <a:rPr lang="tr-TR" dirty="0" smtClean="0"/>
              <a:t>İlk 2 yıl hızlı </a:t>
            </a:r>
            <a:r>
              <a:rPr lang="tr-TR" dirty="0" err="1" smtClean="0"/>
              <a:t>miyelinizasyon</a:t>
            </a:r>
            <a:endParaRPr lang="tr-TR" dirty="0" smtClean="0"/>
          </a:p>
        </p:txBody>
      </p:sp>
    </p:spTree>
    <p:extLst>
      <p:ext uri="{BB962C8B-B14F-4D97-AF65-F5344CB8AC3E}">
        <p14:creationId xmlns:p14="http://schemas.microsoft.com/office/powerpoint/2010/main" val="2102773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Nöronlar hayatın ilk yıllarında 2 yolla değişirler</a:t>
            </a:r>
          </a:p>
          <a:p>
            <a:pPr lvl="2"/>
            <a:r>
              <a:rPr lang="tr-TR" dirty="0" err="1" smtClean="0"/>
              <a:t>Myelinizasyon</a:t>
            </a:r>
            <a:endParaRPr lang="tr-TR" dirty="0" smtClean="0"/>
          </a:p>
          <a:p>
            <a:pPr lvl="2"/>
            <a:r>
              <a:rPr lang="tr-TR" dirty="0" smtClean="0"/>
              <a:t>Nöronlar arası bağların artması</a:t>
            </a:r>
            <a:endParaRPr lang="tr-TR" dirty="0"/>
          </a:p>
        </p:txBody>
      </p:sp>
    </p:spTree>
    <p:extLst>
      <p:ext uri="{BB962C8B-B14F-4D97-AF65-F5344CB8AC3E}">
        <p14:creationId xmlns:p14="http://schemas.microsoft.com/office/powerpoint/2010/main" val="41660667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err="1" smtClean="0"/>
              <a:t>Sinapslerde</a:t>
            </a:r>
            <a:r>
              <a:rPr lang="tr-TR" dirty="0" smtClean="0"/>
              <a:t> artış ve budanma</a:t>
            </a:r>
            <a:endParaRPr lang="tr-TR" dirty="0"/>
          </a:p>
        </p:txBody>
      </p:sp>
      <p:sp>
        <p:nvSpPr>
          <p:cNvPr id="3" name="2 İçerik Yer Tutucusu"/>
          <p:cNvSpPr>
            <a:spLocks noGrp="1"/>
          </p:cNvSpPr>
          <p:nvPr>
            <p:ph sz="quarter" idx="1"/>
          </p:nvPr>
        </p:nvSpPr>
        <p:spPr/>
        <p:txBody>
          <a:bodyPr/>
          <a:lstStyle/>
          <a:p>
            <a:r>
              <a:rPr lang="tr-TR" dirty="0" err="1" smtClean="0"/>
              <a:t>Sinaps</a:t>
            </a:r>
            <a:r>
              <a:rPr lang="tr-TR" dirty="0" smtClean="0"/>
              <a:t>: nöronların diğer nöronlara ya da kas veya salgı bezi gibi nöron olmayan hücrelere mesaj iletmesine olanak sağlayan özelleşmiş bağlantı noktalarıdır</a:t>
            </a:r>
          </a:p>
          <a:p>
            <a:endParaRPr lang="tr-TR" dirty="0" smtClean="0"/>
          </a:p>
          <a:p>
            <a:r>
              <a:rPr lang="tr-TR" dirty="0" err="1" smtClean="0"/>
              <a:t>Oksipital</a:t>
            </a:r>
            <a:r>
              <a:rPr lang="tr-TR" dirty="0" smtClean="0"/>
              <a:t> lobda patlama</a:t>
            </a:r>
          </a:p>
          <a:p>
            <a:endParaRPr lang="tr-TR" dirty="0" smtClean="0"/>
          </a:p>
          <a:p>
            <a:r>
              <a:rPr lang="tr-TR" dirty="0" smtClean="0"/>
              <a:t>4-12 ayda erişkin beynine göre birim alan başına %150’den fazla </a:t>
            </a:r>
            <a:r>
              <a:rPr lang="tr-TR" dirty="0" err="1" smtClean="0"/>
              <a:t>sinaptik</a:t>
            </a:r>
            <a:r>
              <a:rPr lang="tr-TR" dirty="0" smtClean="0"/>
              <a:t> bağ vardır.  </a:t>
            </a:r>
          </a:p>
          <a:p>
            <a:endParaRPr lang="tr-TR" dirty="0" smtClean="0"/>
          </a:p>
          <a:p>
            <a:r>
              <a:rPr lang="tr-TR" dirty="0" smtClean="0"/>
              <a:t>Artışı takiben </a:t>
            </a:r>
            <a:r>
              <a:rPr lang="tr-TR" b="1" i="1" dirty="0" smtClean="0"/>
              <a:t>budanma</a:t>
            </a:r>
            <a:endParaRPr lang="tr-TR" b="1" i="1" dirty="0"/>
          </a:p>
        </p:txBody>
      </p:sp>
    </p:spTree>
    <p:extLst>
      <p:ext uri="{BB962C8B-B14F-4D97-AF65-F5344CB8AC3E}">
        <p14:creationId xmlns:p14="http://schemas.microsoft.com/office/powerpoint/2010/main" val="14920627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Beyin korteksinin gelişimi</a:t>
            </a:r>
            <a:endParaRPr lang="tr-TR" dirty="0"/>
          </a:p>
        </p:txBody>
      </p:sp>
      <p:sp>
        <p:nvSpPr>
          <p:cNvPr id="3" name="İçerik Yer Tutucusu 2"/>
          <p:cNvSpPr>
            <a:spLocks noGrp="1"/>
          </p:cNvSpPr>
          <p:nvPr>
            <p:ph sz="quarter" idx="1"/>
          </p:nvPr>
        </p:nvSpPr>
        <p:spPr/>
        <p:txBody>
          <a:bodyPr/>
          <a:lstStyle/>
          <a:p>
            <a:r>
              <a:rPr lang="tr-TR" dirty="0" smtClean="0"/>
              <a:t>Beyin ağırlığının %85’ini beyin korteksi oluşturur. </a:t>
            </a:r>
            <a:endParaRPr lang="tr-TR" dirty="0"/>
          </a:p>
          <a:p>
            <a:r>
              <a:rPr lang="tr-TR" dirty="0" smtClean="0"/>
              <a:t>Beynin en büyük parçasıdır ve en fazla nöron buradadır</a:t>
            </a:r>
          </a:p>
          <a:p>
            <a:r>
              <a:rPr lang="tr-TR" dirty="0" smtClean="0"/>
              <a:t>Beyin korteksi, beynin büyümesinde en son tamamlanan bölümdür, bu nedenle beynin diğer bölümlerine göre daha uzun bir süre boyunca </a:t>
            </a:r>
            <a:r>
              <a:rPr lang="tr-TR" u="sng" dirty="0" smtClean="0"/>
              <a:t>çevresel faktörlere </a:t>
            </a:r>
            <a:r>
              <a:rPr lang="tr-TR" dirty="0" smtClean="0"/>
              <a:t>duyarlıdır.</a:t>
            </a:r>
            <a:endParaRPr lang="tr-TR" dirty="0"/>
          </a:p>
        </p:txBody>
      </p:sp>
    </p:spTree>
    <p:extLst>
      <p:ext uri="{BB962C8B-B14F-4D97-AF65-F5344CB8AC3E}">
        <p14:creationId xmlns:p14="http://schemas.microsoft.com/office/powerpoint/2010/main" val="3980116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3 İçerik Yer Tutucusu" descr="beyin1.gif"/>
          <p:cNvPicPr>
            <a:picLocks noGrp="1" noChangeAspect="1"/>
          </p:cNvPicPr>
          <p:nvPr>
            <p:ph sz="quarter" idx="1"/>
          </p:nvPr>
        </p:nvPicPr>
        <p:blipFill>
          <a:blip r:embed="rId2" cstate="print"/>
          <a:stretch>
            <a:fillRect/>
          </a:stretch>
        </p:blipFill>
        <p:spPr>
          <a:xfrm>
            <a:off x="2376487" y="2689225"/>
            <a:ext cx="3629025" cy="2695575"/>
          </a:xfrm>
        </p:spPr>
      </p:pic>
    </p:spTree>
    <p:extLst>
      <p:ext uri="{BB962C8B-B14F-4D97-AF65-F5344CB8AC3E}">
        <p14:creationId xmlns:p14="http://schemas.microsoft.com/office/powerpoint/2010/main" val="2860312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Korteks ile kaplı beyin (ön beyin) iki parça ve dört lobdan oluşur.</a:t>
            </a:r>
          </a:p>
          <a:p>
            <a:endParaRPr lang="tr-TR" dirty="0" smtClean="0"/>
          </a:p>
          <a:p>
            <a:pPr lvl="2"/>
            <a:r>
              <a:rPr lang="tr-TR" dirty="0" err="1" smtClean="0"/>
              <a:t>Frontal</a:t>
            </a:r>
            <a:r>
              <a:rPr lang="tr-TR" dirty="0" smtClean="0"/>
              <a:t> lob: İstemli hareket, düşünme, kişilik ve amaca yönelik davranışlar </a:t>
            </a:r>
          </a:p>
          <a:p>
            <a:pPr lvl="2"/>
            <a:r>
              <a:rPr lang="tr-TR" dirty="0" err="1" smtClean="0"/>
              <a:t>Oksipital</a:t>
            </a:r>
            <a:r>
              <a:rPr lang="tr-TR" dirty="0" smtClean="0"/>
              <a:t> lob: görme</a:t>
            </a:r>
          </a:p>
          <a:p>
            <a:pPr lvl="2"/>
            <a:r>
              <a:rPr lang="tr-TR" dirty="0" err="1" smtClean="0"/>
              <a:t>Temporal</a:t>
            </a:r>
            <a:r>
              <a:rPr lang="tr-TR" dirty="0" smtClean="0"/>
              <a:t> lob: duyma, dil, bellek</a:t>
            </a:r>
          </a:p>
          <a:p>
            <a:pPr lvl="2"/>
            <a:r>
              <a:rPr lang="tr-TR" dirty="0" err="1" smtClean="0"/>
              <a:t>Parietal</a:t>
            </a:r>
            <a:r>
              <a:rPr lang="tr-TR" dirty="0" smtClean="0"/>
              <a:t> lob: yer bulma dikkat motor kontrol</a:t>
            </a:r>
            <a:endParaRPr lang="tr-TR" dirty="0"/>
          </a:p>
        </p:txBody>
      </p:sp>
    </p:spTree>
    <p:extLst>
      <p:ext uri="{BB962C8B-B14F-4D97-AF65-F5344CB8AC3E}">
        <p14:creationId xmlns:p14="http://schemas.microsoft.com/office/powerpoint/2010/main" val="3386390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Sol mu Sağ mı????</a:t>
            </a:r>
            <a:endParaRPr lang="tr-TR" dirty="0"/>
          </a:p>
        </p:txBody>
      </p:sp>
      <p:sp>
        <p:nvSpPr>
          <p:cNvPr id="3" name="2 İçerik Yer Tutucusu"/>
          <p:cNvSpPr>
            <a:spLocks noGrp="1"/>
          </p:cNvSpPr>
          <p:nvPr>
            <p:ph sz="quarter" idx="1"/>
          </p:nvPr>
        </p:nvSpPr>
        <p:spPr/>
        <p:txBody>
          <a:bodyPr/>
          <a:lstStyle/>
          <a:p>
            <a:r>
              <a:rPr lang="tr-TR" dirty="0" smtClean="0"/>
              <a:t>Mantıksal düşünenler sol, yaratıcı düşünenler sağ beyinli midir?</a:t>
            </a:r>
            <a:endParaRPr lang="tr-TR" dirty="0"/>
          </a:p>
        </p:txBody>
      </p:sp>
    </p:spTree>
    <p:extLst>
      <p:ext uri="{BB962C8B-B14F-4D97-AF65-F5344CB8AC3E}">
        <p14:creationId xmlns:p14="http://schemas.microsoft.com/office/powerpoint/2010/main" val="15009147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smtClean="0"/>
              <a:t>Her bir yarım kürenin belirli alanlarda uzmanlaşması (</a:t>
            </a:r>
            <a:r>
              <a:rPr lang="tr-TR" dirty="0" err="1" smtClean="0"/>
              <a:t>literalizasyon</a:t>
            </a:r>
            <a:r>
              <a:rPr lang="tr-TR" dirty="0" smtClean="0"/>
              <a:t>) söz konusudur. Örneğin sol </a:t>
            </a:r>
            <a:r>
              <a:rPr lang="tr-TR" dirty="0" err="1" smtClean="0"/>
              <a:t>hemisferin</a:t>
            </a:r>
            <a:r>
              <a:rPr lang="tr-TR" dirty="0" smtClean="0"/>
              <a:t> sözel becerilerden ve olumlu duygulardan, sağ </a:t>
            </a:r>
            <a:r>
              <a:rPr lang="tr-TR" dirty="0" err="1" smtClean="0"/>
              <a:t>hemisferin</a:t>
            </a:r>
            <a:r>
              <a:rPr lang="tr-TR" dirty="0" smtClean="0"/>
              <a:t> uzamsal yetenekler ve olumsuz duyguların kontrolünden sorumlu olduğu düşünülüyor. </a:t>
            </a:r>
          </a:p>
          <a:p>
            <a:r>
              <a:rPr lang="tr-TR" dirty="0" smtClean="0"/>
              <a:t>Bebek dünyaya geldiğinde beynin yarı küreleri belirli alanlarda uzmanlaşmaya başlamış olurlar. Örneğin, refleksler için beynin sağ yarı küresi, konuşmaları dinlerken ya da olumlu tepkiler aldıklarında sol yarı küresi aktive olur</a:t>
            </a:r>
            <a:endParaRPr lang="tr-TR" dirty="0"/>
          </a:p>
        </p:txBody>
      </p:sp>
    </p:spTree>
    <p:extLst>
      <p:ext uri="{BB962C8B-B14F-4D97-AF65-F5344CB8AC3E}">
        <p14:creationId xmlns:p14="http://schemas.microsoft.com/office/powerpoint/2010/main" val="3458890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nöroplastisite</a:t>
            </a:r>
            <a:endParaRPr lang="tr-TR" dirty="0"/>
          </a:p>
        </p:txBody>
      </p:sp>
      <p:sp>
        <p:nvSpPr>
          <p:cNvPr id="3" name="İçerik Yer Tutucusu 2"/>
          <p:cNvSpPr>
            <a:spLocks noGrp="1"/>
          </p:cNvSpPr>
          <p:nvPr>
            <p:ph sz="quarter" idx="1"/>
          </p:nvPr>
        </p:nvSpPr>
        <p:spPr/>
        <p:txBody>
          <a:bodyPr/>
          <a:lstStyle/>
          <a:p>
            <a:r>
              <a:rPr lang="tr-TR" dirty="0" err="1"/>
              <a:t>Nöroplastisite</a:t>
            </a:r>
            <a:r>
              <a:rPr lang="tr-TR" dirty="0"/>
              <a:t> ya da </a:t>
            </a:r>
            <a:r>
              <a:rPr lang="tr-TR" b="1" dirty="0"/>
              <a:t>beyin </a:t>
            </a:r>
            <a:r>
              <a:rPr lang="tr-TR" b="1" dirty="0" err="1"/>
              <a:t>plastisitesi</a:t>
            </a:r>
            <a:r>
              <a:rPr lang="tr-TR" dirty="0"/>
              <a:t>, beynin bağlantılarını düzenleme ya da yeni bağlantılar kurma yetisidir. </a:t>
            </a:r>
          </a:p>
        </p:txBody>
      </p:sp>
    </p:spTree>
    <p:extLst>
      <p:ext uri="{BB962C8B-B14F-4D97-AF65-F5344CB8AC3E}">
        <p14:creationId xmlns:p14="http://schemas.microsoft.com/office/powerpoint/2010/main" val="15864626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4" name="Rectangle 2"/>
          <p:cNvSpPr>
            <a:spLocks/>
          </p:cNvSpPr>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rIns="0" bIns="0" anchor="b"/>
          <a:lstStyle>
            <a:lvl1pPr eaLnBrk="0" hangingPunct="0">
              <a:defRPr sz="5000">
                <a:solidFill>
                  <a:schemeClr val="tx2"/>
                </a:solidFill>
                <a:latin typeface="Calibri" panose="020F0502020204030204" pitchFamily="34" charset="0"/>
              </a:defRPr>
            </a:lvl1pPr>
            <a:lvl2pPr eaLnBrk="0" hangingPunct="0">
              <a:defRPr sz="5000">
                <a:solidFill>
                  <a:schemeClr val="tx2"/>
                </a:solidFill>
                <a:latin typeface="Calibri" panose="020F0502020204030204" pitchFamily="34" charset="0"/>
              </a:defRPr>
            </a:lvl2pPr>
            <a:lvl3pPr eaLnBrk="0" hangingPunct="0">
              <a:defRPr sz="5000">
                <a:solidFill>
                  <a:schemeClr val="tx2"/>
                </a:solidFill>
                <a:latin typeface="Calibri" panose="020F0502020204030204" pitchFamily="34" charset="0"/>
              </a:defRPr>
            </a:lvl3pPr>
            <a:lvl4pPr eaLnBrk="0" hangingPunct="0">
              <a:defRPr sz="5000">
                <a:solidFill>
                  <a:schemeClr val="tx2"/>
                </a:solidFill>
                <a:latin typeface="Calibri" panose="020F0502020204030204" pitchFamily="34" charset="0"/>
              </a:defRPr>
            </a:lvl4pPr>
            <a:lvl5pPr eaLnBrk="0" hangingPunct="0">
              <a:defRPr sz="5000">
                <a:solidFill>
                  <a:schemeClr val="tx2"/>
                </a:solidFill>
                <a:latin typeface="Calibri" panose="020F0502020204030204" pitchFamily="34" charset="0"/>
              </a:defRPr>
            </a:lvl5pPr>
            <a:lvl6pPr marL="457200" eaLnBrk="0" fontAlgn="base" hangingPunct="0">
              <a:spcBef>
                <a:spcPct val="0"/>
              </a:spcBef>
              <a:spcAft>
                <a:spcPct val="0"/>
              </a:spcAft>
              <a:defRPr sz="5000">
                <a:solidFill>
                  <a:schemeClr val="tx2"/>
                </a:solidFill>
                <a:latin typeface="Calibri" panose="020F0502020204030204" pitchFamily="34" charset="0"/>
              </a:defRPr>
            </a:lvl6pPr>
            <a:lvl7pPr marL="914400" eaLnBrk="0" fontAlgn="base" hangingPunct="0">
              <a:spcBef>
                <a:spcPct val="0"/>
              </a:spcBef>
              <a:spcAft>
                <a:spcPct val="0"/>
              </a:spcAft>
              <a:defRPr sz="5000">
                <a:solidFill>
                  <a:schemeClr val="tx2"/>
                </a:solidFill>
                <a:latin typeface="Calibri" panose="020F0502020204030204" pitchFamily="34" charset="0"/>
              </a:defRPr>
            </a:lvl7pPr>
            <a:lvl8pPr marL="1371600" eaLnBrk="0" fontAlgn="base" hangingPunct="0">
              <a:spcBef>
                <a:spcPct val="0"/>
              </a:spcBef>
              <a:spcAft>
                <a:spcPct val="0"/>
              </a:spcAft>
              <a:defRPr sz="5000">
                <a:solidFill>
                  <a:schemeClr val="tx2"/>
                </a:solidFill>
                <a:latin typeface="Calibri" panose="020F0502020204030204" pitchFamily="34" charset="0"/>
              </a:defRPr>
            </a:lvl8pPr>
            <a:lvl9pPr marL="1828800" eaLnBrk="0" fontAlgn="base" hangingPunct="0">
              <a:spcBef>
                <a:spcPct val="0"/>
              </a:spcBef>
              <a:spcAft>
                <a:spcPct val="0"/>
              </a:spcAft>
              <a:defRPr sz="5000">
                <a:solidFill>
                  <a:schemeClr val="tx2"/>
                </a:solidFill>
                <a:latin typeface="Calibri" panose="020F0502020204030204" pitchFamily="34" charset="0"/>
              </a:defRPr>
            </a:lvl9pPr>
          </a:lstStyle>
          <a:p>
            <a:r>
              <a:rPr lang="tr-TR" altLang="tr-TR" dirty="0">
                <a:latin typeface="Arial" panose="020B0604020202020204" pitchFamily="34" charset="0"/>
              </a:rPr>
              <a:t>Deneyim-</a:t>
            </a:r>
            <a:r>
              <a:rPr lang="tr-TR" altLang="tr-TR" dirty="0" err="1">
                <a:latin typeface="Arial" panose="020B0604020202020204" pitchFamily="34" charset="0"/>
              </a:rPr>
              <a:t>Plastisite</a:t>
            </a:r>
            <a:endParaRPr lang="tr-TR" altLang="tr-TR" dirty="0">
              <a:latin typeface="Arial" panose="020B0604020202020204" pitchFamily="34" charset="0"/>
            </a:endParaRPr>
          </a:p>
        </p:txBody>
      </p:sp>
      <p:sp>
        <p:nvSpPr>
          <p:cNvPr id="124931" name="Rectangle 3"/>
          <p:cNvSpPr>
            <a:spLocks/>
          </p:cNvSpPr>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eaLnBrk="0" hangingPunct="0">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639763" indent="-246063" eaLnBrk="0" hangingPunct="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eaLnBrk="0" hangingPunct="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eaLnBrk="0" hangingPunct="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eaLnBrk="0" hangingPunct="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1" hangingPunct="1">
              <a:lnSpc>
                <a:spcPct val="90000"/>
              </a:lnSpc>
              <a:buClr>
                <a:schemeClr val="hlink"/>
              </a:buClr>
              <a:buSzPct val="80000"/>
              <a:buFont typeface="Wingdings" panose="05000000000000000000" pitchFamily="2" charset="2"/>
              <a:buChar char="n"/>
            </a:pPr>
            <a:r>
              <a:rPr lang="tr-TR" altLang="tr-TR" sz="2400" i="1" dirty="0">
                <a:solidFill>
                  <a:srgbClr val="5F5F5F"/>
                </a:solidFill>
                <a:latin typeface="Arial Unicode MS" panose="020B0604020202020204" pitchFamily="34" charset="-128"/>
              </a:rPr>
              <a:t>Deneyim beklentili </a:t>
            </a:r>
            <a:r>
              <a:rPr lang="tr-TR" altLang="tr-TR" sz="2400" i="1" dirty="0" err="1" smtClean="0">
                <a:solidFill>
                  <a:srgbClr val="5F5F5F"/>
                </a:solidFill>
                <a:latin typeface="Arial Unicode MS" panose="020B0604020202020204" pitchFamily="34" charset="-128"/>
              </a:rPr>
              <a:t>plastisite</a:t>
            </a:r>
            <a:endParaRPr lang="tr-TR" altLang="tr-TR" sz="2400" i="1" dirty="0">
              <a:solidFill>
                <a:srgbClr val="5F5F5F"/>
              </a:solidFill>
              <a:latin typeface="Arial Unicode MS" panose="020B0604020202020204" pitchFamily="34" charset="-128"/>
            </a:endParaRPr>
          </a:p>
          <a:p>
            <a:pPr lvl="1" eaLnBrk="1" hangingPunct="1">
              <a:lnSpc>
                <a:spcPct val="90000"/>
              </a:lnSpc>
              <a:buClr>
                <a:schemeClr val="tx1"/>
              </a:buClr>
              <a:buFontTx/>
              <a:buChar char="–"/>
            </a:pPr>
            <a:r>
              <a:rPr lang="tr-TR" altLang="tr-TR" dirty="0">
                <a:latin typeface="Arial Unicode MS" panose="020B0604020202020204" pitchFamily="34" charset="-128"/>
              </a:rPr>
              <a:t>SSS kritik </a:t>
            </a:r>
            <a:r>
              <a:rPr lang="tr-TR" altLang="tr-TR" dirty="0" err="1">
                <a:latin typeface="Arial Unicode MS" panose="020B0604020202020204" pitchFamily="34" charset="-128"/>
              </a:rPr>
              <a:t>peryodlarda</a:t>
            </a:r>
            <a:r>
              <a:rPr lang="tr-TR" altLang="tr-TR" dirty="0">
                <a:latin typeface="Arial Unicode MS" panose="020B0604020202020204" pitchFamily="34" charset="-128"/>
              </a:rPr>
              <a:t> deneyimlere bağlı olarak bazı özel </a:t>
            </a:r>
            <a:r>
              <a:rPr lang="tr-TR" altLang="tr-TR" dirty="0" err="1">
                <a:latin typeface="Arial Unicode MS" panose="020B0604020202020204" pitchFamily="34" charset="-128"/>
              </a:rPr>
              <a:t>sinaptik</a:t>
            </a:r>
            <a:r>
              <a:rPr lang="tr-TR" altLang="tr-TR" dirty="0">
                <a:latin typeface="Arial Unicode MS" panose="020B0604020202020204" pitchFamily="34" charset="-128"/>
              </a:rPr>
              <a:t> bağlantılar oluşturur</a:t>
            </a:r>
            <a:r>
              <a:rPr lang="tr-TR" altLang="tr-TR" i="1" dirty="0">
                <a:latin typeface="Arial Unicode MS" panose="020B0604020202020204" pitchFamily="34" charset="-128"/>
              </a:rPr>
              <a:t> </a:t>
            </a:r>
          </a:p>
          <a:p>
            <a:pPr lvl="1" eaLnBrk="1" hangingPunct="1">
              <a:lnSpc>
                <a:spcPct val="90000"/>
              </a:lnSpc>
              <a:buClr>
                <a:schemeClr val="tx1"/>
              </a:buClr>
              <a:buFontTx/>
              <a:buChar char="–"/>
            </a:pPr>
            <a:r>
              <a:rPr lang="tr-TR" altLang="tr-TR" dirty="0">
                <a:latin typeface="Arial Unicode MS" panose="020B0604020202020204" pitchFamily="34" charset="-128"/>
              </a:rPr>
              <a:t>Birincil duyusal korteksin gelişimi için normal düzeyde uyarı alması gereklidir  </a:t>
            </a:r>
            <a:endParaRPr lang="en-US" altLang="tr-TR" dirty="0">
              <a:latin typeface="Arial Unicode MS" panose="020B0604020202020204" pitchFamily="34" charset="-128"/>
            </a:endParaRPr>
          </a:p>
          <a:p>
            <a:pPr eaLnBrk="1" hangingPunct="1">
              <a:lnSpc>
                <a:spcPct val="90000"/>
              </a:lnSpc>
              <a:buClr>
                <a:schemeClr val="hlink"/>
              </a:buClr>
              <a:buSzPct val="80000"/>
              <a:buFont typeface="Wingdings" panose="05000000000000000000" pitchFamily="2" charset="2"/>
              <a:buChar char="n"/>
            </a:pPr>
            <a:r>
              <a:rPr lang="tr-TR" altLang="tr-TR" sz="2400" i="1" dirty="0">
                <a:solidFill>
                  <a:srgbClr val="5F5F5F"/>
                </a:solidFill>
                <a:latin typeface="Arial Unicode MS" panose="020B0604020202020204" pitchFamily="34" charset="-128"/>
              </a:rPr>
              <a:t>Deneyime bağlı </a:t>
            </a:r>
            <a:r>
              <a:rPr lang="tr-TR" altLang="tr-TR" sz="2400" i="1" dirty="0" err="1" smtClean="0">
                <a:solidFill>
                  <a:srgbClr val="5F5F5F"/>
                </a:solidFill>
                <a:latin typeface="Arial Unicode MS" panose="020B0604020202020204" pitchFamily="34" charset="-128"/>
              </a:rPr>
              <a:t>plastisite</a:t>
            </a:r>
            <a:endParaRPr lang="tr-TR" altLang="tr-TR" sz="2400" i="1" dirty="0" smtClean="0">
              <a:solidFill>
                <a:srgbClr val="5F5F5F"/>
              </a:solidFill>
              <a:latin typeface="Arial Unicode MS" panose="020B0604020202020204" pitchFamily="34" charset="-128"/>
            </a:endParaRPr>
          </a:p>
          <a:p>
            <a:pPr eaLnBrk="1" hangingPunct="1">
              <a:lnSpc>
                <a:spcPct val="90000"/>
              </a:lnSpc>
              <a:buClr>
                <a:schemeClr val="hlink"/>
              </a:buClr>
              <a:buSzPct val="80000"/>
              <a:buFont typeface="Wingdings" panose="05000000000000000000" pitchFamily="2" charset="2"/>
              <a:buChar char="n"/>
            </a:pPr>
            <a:r>
              <a:rPr lang="tr-TR" altLang="tr-TR" dirty="0" smtClean="0">
                <a:latin typeface="Arial Unicode MS" panose="020B0604020202020204" pitchFamily="34" charset="-128"/>
              </a:rPr>
              <a:t>Kritik </a:t>
            </a:r>
            <a:r>
              <a:rPr lang="tr-TR" altLang="tr-TR" dirty="0">
                <a:latin typeface="Arial Unicode MS" panose="020B0604020202020204" pitchFamily="34" charset="-128"/>
              </a:rPr>
              <a:t>dönemdeki özel yaşantılar beynin gelişimini etkiler (</a:t>
            </a:r>
            <a:r>
              <a:rPr lang="tr-TR" altLang="tr-TR" dirty="0" err="1">
                <a:latin typeface="Arial Unicode MS" panose="020B0604020202020204" pitchFamily="34" charset="-128"/>
              </a:rPr>
              <a:t>örn</a:t>
            </a:r>
            <a:r>
              <a:rPr lang="tr-TR" altLang="tr-TR" dirty="0">
                <a:latin typeface="Arial Unicode MS" panose="020B0604020202020204" pitchFamily="34" charset="-128"/>
              </a:rPr>
              <a:t>: müzik eğitimi ile </a:t>
            </a:r>
            <a:r>
              <a:rPr lang="tr-TR" altLang="tr-TR" dirty="0" err="1">
                <a:latin typeface="Arial Unicode MS" panose="020B0604020202020204" pitchFamily="34" charset="-128"/>
              </a:rPr>
              <a:t>sensorimotor</a:t>
            </a:r>
            <a:r>
              <a:rPr lang="tr-TR" altLang="tr-TR" dirty="0">
                <a:latin typeface="Arial Unicode MS" panose="020B0604020202020204" pitchFamily="34" charset="-128"/>
              </a:rPr>
              <a:t> korteks ve birincil işitme korteksinin gelişmesi)</a:t>
            </a:r>
          </a:p>
          <a:p>
            <a:pPr lvl="1" eaLnBrk="1" hangingPunct="1">
              <a:lnSpc>
                <a:spcPct val="90000"/>
              </a:lnSpc>
              <a:buClr>
                <a:schemeClr val="tx1"/>
              </a:buClr>
              <a:buFontTx/>
              <a:buChar char="–"/>
            </a:pPr>
            <a:r>
              <a:rPr lang="tr-TR" altLang="tr-TR" dirty="0">
                <a:latin typeface="Arial Unicode MS" panose="020B0604020202020204" pitchFamily="34" charset="-128"/>
              </a:rPr>
              <a:t>Korteksin özelleşmesi </a:t>
            </a:r>
            <a:r>
              <a:rPr lang="tr-TR" altLang="tr-TR" dirty="0" err="1">
                <a:latin typeface="Arial Unicode MS" panose="020B0604020202020204" pitchFamily="34" charset="-128"/>
              </a:rPr>
              <a:t>talamustan</a:t>
            </a:r>
            <a:r>
              <a:rPr lang="tr-TR" altLang="tr-TR" dirty="0">
                <a:latin typeface="Arial Unicode MS" panose="020B0604020202020204" pitchFamily="34" charset="-128"/>
              </a:rPr>
              <a:t> gelen girdiyle gerçekleşir</a:t>
            </a:r>
          </a:p>
          <a:p>
            <a:endParaRPr lang="tr-TR" altLang="tr-TR" sz="2400" dirty="0"/>
          </a:p>
        </p:txBody>
      </p:sp>
    </p:spTree>
    <p:extLst>
      <p:ext uri="{BB962C8B-B14F-4D97-AF65-F5344CB8AC3E}">
        <p14:creationId xmlns:p14="http://schemas.microsoft.com/office/powerpoint/2010/main" val="73540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BÜYÜME ÖRÜNTÜLERİ</a:t>
            </a:r>
            <a:endParaRPr lang="tr-TR" dirty="0"/>
          </a:p>
        </p:txBody>
      </p:sp>
      <p:sp>
        <p:nvSpPr>
          <p:cNvPr id="3" name="2 İçerik Yer Tutucusu"/>
          <p:cNvSpPr>
            <a:spLocks noGrp="1"/>
          </p:cNvSpPr>
          <p:nvPr>
            <p:ph sz="quarter" idx="1"/>
          </p:nvPr>
        </p:nvSpPr>
        <p:spPr/>
        <p:txBody>
          <a:bodyPr/>
          <a:lstStyle/>
          <a:p>
            <a:r>
              <a:rPr lang="tr-TR" dirty="0" smtClean="0"/>
              <a:t>2.5-3.5 Kg ve 45-50 cm</a:t>
            </a:r>
          </a:p>
          <a:p>
            <a:pPr marL="0" indent="0">
              <a:buNone/>
            </a:pPr>
            <a:r>
              <a:rPr lang="tr-TR" dirty="0" smtClean="0"/>
              <a:t>Boy</a:t>
            </a:r>
          </a:p>
          <a:p>
            <a:pPr marL="0" indent="0">
              <a:buNone/>
            </a:pPr>
            <a:r>
              <a:rPr lang="tr-TR" dirty="0" smtClean="0"/>
              <a:t>İlk yıl </a:t>
            </a:r>
            <a:r>
              <a:rPr lang="tr-TR" dirty="0"/>
              <a:t>%</a:t>
            </a:r>
            <a:r>
              <a:rPr lang="tr-TR" dirty="0" smtClean="0"/>
              <a:t>50</a:t>
            </a:r>
          </a:p>
          <a:p>
            <a:pPr marL="0" indent="0">
              <a:buNone/>
            </a:pPr>
            <a:r>
              <a:rPr lang="tr-TR" dirty="0" smtClean="0"/>
              <a:t> 2. yıl %75</a:t>
            </a:r>
          </a:p>
          <a:p>
            <a:pPr marL="0" indent="0">
              <a:buNone/>
            </a:pPr>
            <a:r>
              <a:rPr lang="tr-TR" dirty="0" smtClean="0"/>
              <a:t>İlk </a:t>
            </a:r>
            <a:r>
              <a:rPr lang="tr-TR" dirty="0"/>
              <a:t>yıl ayda 2,5 </a:t>
            </a:r>
            <a:r>
              <a:rPr lang="tr-TR" dirty="0" smtClean="0"/>
              <a:t>cm</a:t>
            </a:r>
          </a:p>
          <a:p>
            <a:pPr marL="0" indent="0">
              <a:buNone/>
            </a:pPr>
            <a:endParaRPr lang="tr-TR" dirty="0"/>
          </a:p>
          <a:p>
            <a:r>
              <a:rPr lang="tr-TR" dirty="0" smtClean="0"/>
              <a:t>141,05 – 170 gr</a:t>
            </a:r>
          </a:p>
          <a:p>
            <a:endParaRPr lang="tr-TR" dirty="0" smtClean="0"/>
          </a:p>
          <a:p>
            <a:r>
              <a:rPr lang="tr-TR" dirty="0" smtClean="0"/>
              <a:t>Kilo 4 aylık ×2    12 aylık×3  24 aylık x4</a:t>
            </a:r>
          </a:p>
          <a:p>
            <a:pPr marL="0" indent="0">
              <a:buNone/>
            </a:pPr>
            <a:endParaRPr lang="tr-TR"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Erken deneyim yoksunluk ve zenginleştirme</a:t>
            </a:r>
            <a:endParaRPr lang="tr-TR" dirty="0"/>
          </a:p>
        </p:txBody>
      </p:sp>
      <p:sp>
        <p:nvSpPr>
          <p:cNvPr id="3" name="2 İçerik Yer Tutucusu"/>
          <p:cNvSpPr>
            <a:spLocks noGrp="1"/>
          </p:cNvSpPr>
          <p:nvPr>
            <p:ph sz="quarter" idx="1"/>
          </p:nvPr>
        </p:nvSpPr>
        <p:spPr/>
        <p:txBody>
          <a:bodyPr/>
          <a:lstStyle/>
          <a:p>
            <a:r>
              <a:rPr lang="tr-TR" dirty="0" smtClean="0"/>
              <a:t>Beyni kablo gibi saran uzantılar tekrarlanan deneyimlerin sonucudur.</a:t>
            </a:r>
          </a:p>
          <a:p>
            <a:pPr>
              <a:buNone/>
            </a:pPr>
            <a:endParaRPr lang="tr-TR" dirty="0" smtClean="0"/>
          </a:p>
          <a:p>
            <a:r>
              <a:rPr lang="tr-TR" dirty="0" smtClean="0"/>
              <a:t>Yuvarlanma davranışı dışında hareketsiz</a:t>
            </a:r>
          </a:p>
          <a:p>
            <a:endParaRPr lang="tr-TR" dirty="0" smtClean="0"/>
          </a:p>
          <a:p>
            <a:r>
              <a:rPr lang="tr-TR" dirty="0" smtClean="0"/>
              <a:t>Çuval duruşu</a:t>
            </a:r>
            <a:endParaRPr lang="tr-TR" dirty="0"/>
          </a:p>
        </p:txBody>
      </p:sp>
    </p:spTree>
    <p:extLst>
      <p:ext uri="{BB962C8B-B14F-4D97-AF65-F5344CB8AC3E}">
        <p14:creationId xmlns:p14="http://schemas.microsoft.com/office/powerpoint/2010/main" val="40238846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Zenginleştirme araştırmaları: bebekleri fazla uyaranla, uygulama olanakları ile ya da özel yetiştirme türleri ile karşı karşıya bırakmadır</a:t>
            </a:r>
          </a:p>
          <a:p>
            <a:endParaRPr lang="tr-TR" dirty="0" smtClean="0"/>
          </a:p>
          <a:p>
            <a:endParaRPr lang="tr-TR" dirty="0"/>
          </a:p>
          <a:p>
            <a:r>
              <a:rPr lang="tr-TR" dirty="0"/>
              <a:t>McGraw, </a:t>
            </a:r>
            <a:r>
              <a:rPr lang="tr-TR" dirty="0" smtClean="0"/>
              <a:t>1935                      tırmanma, atlama, 				      paten kayma, 3 				      tekerlekli bisiklet</a:t>
            </a:r>
            <a:endParaRPr lang="tr-TR" dirty="0"/>
          </a:p>
          <a:p>
            <a:pPr marL="0" indent="0">
              <a:buNone/>
            </a:pPr>
            <a:endParaRPr lang="tr-TR" dirty="0"/>
          </a:p>
          <a:p>
            <a:r>
              <a:rPr lang="tr-TR" dirty="0" smtClean="0"/>
              <a:t>Sonuç?</a:t>
            </a:r>
            <a:endParaRPr lang="tr-TR" dirty="0"/>
          </a:p>
        </p:txBody>
      </p:sp>
      <p:sp>
        <p:nvSpPr>
          <p:cNvPr id="4" name="Sağ Ok 3"/>
          <p:cNvSpPr/>
          <p:nvPr/>
        </p:nvSpPr>
        <p:spPr>
          <a:xfrm>
            <a:off x="3231422" y="379476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3929240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marL="0" indent="0" algn="ctr">
              <a:buNone/>
            </a:pPr>
            <a:endParaRPr lang="tr-TR" sz="4000" dirty="0" smtClean="0"/>
          </a:p>
          <a:p>
            <a:pPr marL="0" indent="0">
              <a:buNone/>
            </a:pPr>
            <a:r>
              <a:rPr lang="tr-TR" sz="4000" dirty="0" smtClean="0"/>
              <a:t>Eğitim </a:t>
            </a:r>
            <a:r>
              <a:rPr lang="tr-TR" sz="4000" dirty="0"/>
              <a:t>en </a:t>
            </a:r>
            <a:r>
              <a:rPr lang="tr-TR" sz="4000" dirty="0" smtClean="0"/>
              <a:t>fazla, ancak bundan yararlanabilecek gelişimi gerçekleştirmiş bebeklere etkilidir.</a:t>
            </a:r>
            <a:endParaRPr lang="tr-TR" sz="4000" dirty="0"/>
          </a:p>
        </p:txBody>
      </p:sp>
    </p:spTree>
    <p:extLst>
      <p:ext uri="{BB962C8B-B14F-4D97-AF65-F5344CB8AC3E}">
        <p14:creationId xmlns:p14="http://schemas.microsoft.com/office/powerpoint/2010/main" val="40731419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Durumlar (Genel </a:t>
            </a:r>
            <a:r>
              <a:rPr lang="tr-TR" dirty="0" err="1" smtClean="0"/>
              <a:t>Uyarılmışlık</a:t>
            </a:r>
            <a:r>
              <a:rPr lang="tr-TR" dirty="0" smtClean="0"/>
              <a:t> Düzeyleri)</a:t>
            </a:r>
            <a:endParaRPr lang="tr-TR" dirty="0"/>
          </a:p>
        </p:txBody>
      </p:sp>
      <p:sp>
        <p:nvSpPr>
          <p:cNvPr id="3" name="2 İçerik Yer Tutucusu"/>
          <p:cNvSpPr>
            <a:spLocks noGrp="1"/>
          </p:cNvSpPr>
          <p:nvPr>
            <p:ph sz="quarter" idx="1"/>
          </p:nvPr>
        </p:nvSpPr>
        <p:spPr/>
        <p:txBody>
          <a:bodyPr>
            <a:normAutofit/>
          </a:bodyPr>
          <a:lstStyle/>
          <a:p>
            <a:r>
              <a:rPr lang="tr-TR" dirty="0" smtClean="0"/>
              <a:t>Bebeklerin davranış ve tepkileri içinde bulundukları duruma göre değişir.</a:t>
            </a:r>
          </a:p>
          <a:p>
            <a:pPr lvl="4"/>
            <a:r>
              <a:rPr lang="tr-TR" sz="2000" dirty="0" smtClean="0"/>
              <a:t>Düzenli uyku: bebek tam olarak gevşemiştir. Kas ya da göz hareketi yoktur (NREM uyku), solunum sabit</a:t>
            </a:r>
          </a:p>
          <a:p>
            <a:pPr lvl="4"/>
            <a:r>
              <a:rPr lang="tr-TR" sz="2000" dirty="0" smtClean="0"/>
              <a:t>Düzensiz uyku: REM uykusudur. Kol bacak hareketleri, hafif kımıldanmalar, yüz buruşturma, gülümseme, ağız büzme, buruşturma gözlenir</a:t>
            </a:r>
          </a:p>
          <a:p>
            <a:pPr lvl="4"/>
            <a:r>
              <a:rPr lang="tr-TR" sz="2000" dirty="0" smtClean="0"/>
              <a:t>Uyku sersemliği: Uyanırken  ya da uykuya geçerken gözlenir. Gözler açık ya da kapalıdır. Düzensiz uykudan daha az etkinlik içerir.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lvl="4"/>
            <a:r>
              <a:rPr lang="tr-TR" sz="2000" dirty="0"/>
              <a:t>Uyanık hareketsizlik (sessiz tetikte durumu): bebek görece hareketsiz olsa da uyanıktır. Gözler «parlak ve parıltılıdır». Bebek uyarılmıştır. 3-4 hafta sonra uyanık hareketsizlik uyanık hareketliliğe dönüşür. </a:t>
            </a:r>
          </a:p>
          <a:p>
            <a:pPr lvl="4"/>
            <a:r>
              <a:rPr lang="tr-TR" sz="2000" dirty="0"/>
              <a:t>Uyanma etkinliği: bebek sıklıkla genel hareket etkinliği patlamaları gösterir. Gözler açıktır. Ağlamaz ama inler homurdanır ya da mırıldanır</a:t>
            </a:r>
          </a:p>
          <a:p>
            <a:pPr lvl="4"/>
            <a:r>
              <a:rPr lang="tr-TR" sz="2000" dirty="0"/>
              <a:t>Ağlama: çoğu zaman genel hareket etkinliği eşlik eder</a:t>
            </a:r>
          </a:p>
          <a:p>
            <a:endParaRPr lang="tr-TR" sz="2000" dirty="0"/>
          </a:p>
        </p:txBody>
      </p:sp>
    </p:spTree>
    <p:extLst>
      <p:ext uri="{BB962C8B-B14F-4D97-AF65-F5344CB8AC3E}">
        <p14:creationId xmlns:p14="http://schemas.microsoft.com/office/powerpoint/2010/main" val="7940307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Ağlayan bebeği sakinleştirme</a:t>
            </a:r>
            <a:endParaRPr lang="tr-TR" dirty="0"/>
          </a:p>
        </p:txBody>
      </p:sp>
      <p:sp>
        <p:nvSpPr>
          <p:cNvPr id="3" name="İçerik Yer Tutucusu 2"/>
          <p:cNvSpPr>
            <a:spLocks noGrp="1"/>
          </p:cNvSpPr>
          <p:nvPr>
            <p:ph sz="quarter" idx="1"/>
          </p:nvPr>
        </p:nvSpPr>
        <p:spPr/>
        <p:txBody>
          <a:bodyPr/>
          <a:lstStyle/>
          <a:p>
            <a:r>
              <a:rPr lang="tr-TR" dirty="0" smtClean="0"/>
              <a:t>Fiziksel temas, baş yukarıda duruş ve hareketin birleştirilmesi (omuza alma, sallama, yürüme).</a:t>
            </a:r>
          </a:p>
          <a:p>
            <a:r>
              <a:rPr lang="tr-TR" dirty="0" smtClean="0"/>
              <a:t>Sarma</a:t>
            </a:r>
          </a:p>
          <a:p>
            <a:r>
              <a:rPr lang="tr-TR" dirty="0" smtClean="0"/>
              <a:t>Emzik</a:t>
            </a:r>
          </a:p>
          <a:p>
            <a:r>
              <a:rPr lang="tr-TR" dirty="0" smtClean="0"/>
              <a:t>Yumuşak konuşma ve ritmik ses</a:t>
            </a:r>
          </a:p>
          <a:p>
            <a:r>
              <a:rPr lang="tr-TR" dirty="0" smtClean="0"/>
              <a:t>Araba ile gezdirmenin ritmi</a:t>
            </a:r>
          </a:p>
          <a:p>
            <a:r>
              <a:rPr lang="tr-TR" dirty="0" smtClean="0"/>
              <a:t>Masaj</a:t>
            </a:r>
          </a:p>
          <a:p>
            <a:r>
              <a:rPr lang="tr-TR" dirty="0" smtClean="0"/>
              <a:t>Kısa süreliğine ağlamaya bırakma</a:t>
            </a:r>
            <a:endParaRPr lang="tr-TR" dirty="0"/>
          </a:p>
        </p:txBody>
      </p:sp>
    </p:spTree>
    <p:extLst>
      <p:ext uri="{BB962C8B-B14F-4D97-AF65-F5344CB8AC3E}">
        <p14:creationId xmlns:p14="http://schemas.microsoft.com/office/powerpoint/2010/main" val="17499066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Anormal ağlama</a:t>
            </a:r>
            <a:endParaRPr lang="tr-TR" dirty="0"/>
          </a:p>
        </p:txBody>
      </p:sp>
      <p:sp>
        <p:nvSpPr>
          <p:cNvPr id="3" name="İçerik Yer Tutucusu 2"/>
          <p:cNvSpPr>
            <a:spLocks noGrp="1"/>
          </p:cNvSpPr>
          <p:nvPr>
            <p:ph sz="quarter" idx="1"/>
          </p:nvPr>
        </p:nvSpPr>
        <p:spPr/>
        <p:txBody>
          <a:bodyPr/>
          <a:lstStyle/>
          <a:p>
            <a:r>
              <a:rPr lang="tr-TR" dirty="0" smtClean="0"/>
              <a:t>Daha tiz, daha içe işleyen ve süre olarak kısa ağlamalar Merkezi Sinir Sistemi rahatsızlığı için işaret olabilir.</a:t>
            </a:r>
            <a:endParaRPr lang="tr-TR" dirty="0"/>
          </a:p>
        </p:txBody>
      </p:sp>
    </p:spTree>
    <p:extLst>
      <p:ext uri="{BB962C8B-B14F-4D97-AF65-F5344CB8AC3E}">
        <p14:creationId xmlns:p14="http://schemas.microsoft.com/office/powerpoint/2010/main" val="161196841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Ani bebek ölümü sendromu</a:t>
            </a:r>
            <a:endParaRPr lang="tr-TR" dirty="0"/>
          </a:p>
        </p:txBody>
      </p:sp>
      <p:sp>
        <p:nvSpPr>
          <p:cNvPr id="3" name="2 İçerik Yer Tutucusu"/>
          <p:cNvSpPr>
            <a:spLocks noGrp="1"/>
          </p:cNvSpPr>
          <p:nvPr>
            <p:ph sz="quarter" idx="1"/>
          </p:nvPr>
        </p:nvSpPr>
        <p:spPr/>
        <p:txBody>
          <a:bodyPr>
            <a:normAutofit lnSpcReduction="10000"/>
          </a:bodyPr>
          <a:lstStyle/>
          <a:p>
            <a:pPr>
              <a:buNone/>
            </a:pPr>
            <a:endParaRPr lang="tr-TR" dirty="0" smtClean="0"/>
          </a:p>
          <a:p>
            <a:pPr>
              <a:buNone/>
            </a:pPr>
            <a:r>
              <a:rPr lang="tr-TR" dirty="0" smtClean="0"/>
              <a:t>Risk Faktörleri</a:t>
            </a:r>
          </a:p>
          <a:p>
            <a:pPr>
              <a:buNone/>
            </a:pPr>
            <a:r>
              <a:rPr lang="tr-TR" dirty="0" smtClean="0"/>
              <a:t>Yüzü koyun uyuma</a:t>
            </a:r>
          </a:p>
          <a:p>
            <a:pPr>
              <a:buNone/>
            </a:pPr>
            <a:r>
              <a:rPr lang="tr-TR" dirty="0" smtClean="0"/>
              <a:t>Pasif içicilik</a:t>
            </a:r>
          </a:p>
          <a:p>
            <a:pPr>
              <a:buNone/>
            </a:pPr>
            <a:r>
              <a:rPr lang="tr-TR" dirty="0" smtClean="0"/>
              <a:t>Gebelikte annenin sigara içmesi</a:t>
            </a:r>
          </a:p>
          <a:p>
            <a:pPr>
              <a:buNone/>
            </a:pPr>
            <a:r>
              <a:rPr lang="tr-TR" dirty="0" smtClean="0"/>
              <a:t>20 yaş altı gebelik</a:t>
            </a:r>
          </a:p>
          <a:p>
            <a:pPr>
              <a:buNone/>
            </a:pPr>
            <a:r>
              <a:rPr lang="tr-TR" dirty="0" smtClean="0"/>
              <a:t>Doğum öncesi bakıma başvurmama</a:t>
            </a:r>
          </a:p>
          <a:p>
            <a:pPr>
              <a:buNone/>
            </a:pPr>
            <a:r>
              <a:rPr lang="tr-TR" dirty="0" smtClean="0"/>
              <a:t>Erken doğum-düşük doğum ağırlığı</a:t>
            </a:r>
          </a:p>
          <a:p>
            <a:pPr>
              <a:buNone/>
            </a:pPr>
            <a:r>
              <a:rPr lang="tr-TR" dirty="0" smtClean="0"/>
              <a:t>Uyku </a:t>
            </a:r>
            <a:r>
              <a:rPr lang="tr-TR" dirty="0" err="1" smtClean="0"/>
              <a:t>apnesi</a:t>
            </a:r>
            <a:endParaRPr lang="tr-TR" dirty="0" smtClean="0"/>
          </a:p>
          <a:p>
            <a:pPr>
              <a:buNone/>
            </a:pPr>
            <a:r>
              <a:rPr lang="tr-TR" dirty="0" smtClean="0"/>
              <a:t>Yumuşak yatak</a:t>
            </a:r>
          </a:p>
          <a:p>
            <a:pPr>
              <a:buNone/>
            </a:pPr>
            <a:r>
              <a:rPr lang="tr-TR" dirty="0" smtClean="0"/>
              <a:t>Havalandırma olmaması</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Sallanmış/sarsılmış bebek sendromu</a:t>
            </a:r>
            <a:endParaRPr lang="tr-TR" dirty="0"/>
          </a:p>
        </p:txBody>
      </p:sp>
      <p:sp>
        <p:nvSpPr>
          <p:cNvPr id="3" name="İçerik Yer Tutucusu 2"/>
          <p:cNvSpPr>
            <a:spLocks noGrp="1"/>
          </p:cNvSpPr>
          <p:nvPr>
            <p:ph sz="quarter" idx="1"/>
          </p:nvPr>
        </p:nvSpPr>
        <p:spPr/>
        <p:txBody>
          <a:bodyPr/>
          <a:lstStyle/>
          <a:p>
            <a:r>
              <a:rPr lang="tr-TR" dirty="0"/>
              <a:t>Sarsılmış bebek sendromu (SBS), bebeğin ilk aylarda sık olan ağlama krizlerinin ebeveynde oluşturduğu hayal kırıklığı ve kızgınlık sonucu bebeği sarsmasıyla ortaya çıkan ve bebekte kafa içi kanama, göz dibi kanaması ve beyin hasarı gibi ciddi sağlık sorunları yaratabilen, hatta ölümle sonuçlanabilen bir </a:t>
            </a:r>
            <a:r>
              <a:rPr lang="tr-TR" dirty="0" smtClean="0"/>
              <a:t>durumdur.</a:t>
            </a:r>
            <a:endParaRPr lang="tr-TR" dirty="0"/>
          </a:p>
        </p:txBody>
      </p:sp>
    </p:spTree>
    <p:extLst>
      <p:ext uri="{BB962C8B-B14F-4D97-AF65-F5344CB8AC3E}">
        <p14:creationId xmlns:p14="http://schemas.microsoft.com/office/powerpoint/2010/main" val="17989318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beslenme</a:t>
            </a:r>
            <a:endParaRPr lang="tr-TR" dirty="0"/>
          </a:p>
        </p:txBody>
      </p:sp>
      <p:sp>
        <p:nvSpPr>
          <p:cNvPr id="3" name="2 İçerik Yer Tutucusu"/>
          <p:cNvSpPr>
            <a:spLocks noGrp="1"/>
          </p:cNvSpPr>
          <p:nvPr>
            <p:ph sz="quarter" idx="1"/>
          </p:nvPr>
        </p:nvSpPr>
        <p:spPr/>
        <p:txBody>
          <a:bodyPr/>
          <a:lstStyle/>
          <a:p>
            <a:r>
              <a:rPr lang="tr-TR" dirty="0" smtClean="0"/>
              <a:t>Bebekler anne sütü ile beslenirken emme ve yutma hareketini, yarı katı ve katı gıdayla beslenirken de motor becerilerini geliştirirler.</a:t>
            </a:r>
          </a:p>
          <a:p>
            <a:r>
              <a:rPr lang="tr-TR" dirty="0" smtClean="0"/>
              <a:t>Erken gelişimde zayıf beslenme örüntüsü birçok bebeğin aşırı kilolu olmasına yol açabilir.</a:t>
            </a:r>
          </a:p>
          <a:p>
            <a:r>
              <a:rPr lang="tr-TR" dirty="0" smtClean="0"/>
              <a:t>Anne sütü çocukta,</a:t>
            </a:r>
          </a:p>
          <a:p>
            <a:pPr lvl="1"/>
            <a:r>
              <a:rPr lang="tr-TR" dirty="0" smtClean="0"/>
              <a:t>Mide-bağırsak </a:t>
            </a:r>
            <a:r>
              <a:rPr lang="tr-TR" dirty="0" err="1" smtClean="0"/>
              <a:t>enf</a:t>
            </a:r>
            <a:r>
              <a:rPr lang="tr-TR" dirty="0" smtClean="0"/>
              <a:t>.</a:t>
            </a:r>
          </a:p>
          <a:p>
            <a:pPr lvl="1"/>
            <a:r>
              <a:rPr lang="tr-TR" dirty="0" smtClean="0"/>
              <a:t>Alt solunum yolu </a:t>
            </a:r>
            <a:r>
              <a:rPr lang="tr-TR" dirty="0" err="1" smtClean="0"/>
              <a:t>enf</a:t>
            </a:r>
            <a:r>
              <a:rPr lang="tr-TR" dirty="0" smtClean="0"/>
              <a:t>.</a:t>
            </a:r>
          </a:p>
          <a:p>
            <a:pPr lvl="1"/>
            <a:r>
              <a:rPr lang="tr-TR" dirty="0" smtClean="0"/>
              <a:t>Alerji riski</a:t>
            </a:r>
          </a:p>
          <a:p>
            <a:pPr lvl="1"/>
            <a:r>
              <a:rPr lang="tr-TR" dirty="0" smtClean="0"/>
              <a:t>Orta kulak </a:t>
            </a:r>
            <a:r>
              <a:rPr lang="tr-TR" dirty="0" err="1" smtClean="0"/>
              <a:t>iltahabı</a:t>
            </a:r>
            <a:endParaRPr lang="tr-TR" dirty="0" smtClean="0"/>
          </a:p>
          <a:p>
            <a:pPr lvl="1"/>
            <a:r>
              <a:rPr lang="tr-TR" dirty="0" err="1" smtClean="0"/>
              <a:t>Obezite</a:t>
            </a:r>
            <a:r>
              <a:rPr lang="tr-TR" dirty="0" smtClean="0"/>
              <a:t>-</a:t>
            </a:r>
            <a:r>
              <a:rPr lang="tr-TR" dirty="0" err="1" smtClean="0"/>
              <a:t>diabet</a:t>
            </a:r>
            <a:endParaRPr lang="tr-TR" dirty="0" smtClean="0"/>
          </a:p>
          <a:p>
            <a:pPr lvl="1"/>
            <a:r>
              <a:rPr lang="tr-TR" dirty="0" smtClean="0"/>
              <a:t>ABÖS ihtimalini azaltır</a:t>
            </a:r>
          </a:p>
          <a:p>
            <a:pPr lvl="1"/>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İskelet gelişimi</a:t>
            </a:r>
            <a:endParaRPr lang="tr-TR" dirty="0"/>
          </a:p>
        </p:txBody>
      </p:sp>
      <p:sp>
        <p:nvSpPr>
          <p:cNvPr id="3" name="İçerik Yer Tutucusu 2"/>
          <p:cNvSpPr>
            <a:spLocks noGrp="1"/>
          </p:cNvSpPr>
          <p:nvPr>
            <p:ph sz="quarter" idx="1"/>
          </p:nvPr>
        </p:nvSpPr>
        <p:spPr/>
        <p:txBody>
          <a:bodyPr>
            <a:normAutofit/>
          </a:bodyPr>
          <a:lstStyle/>
          <a:p>
            <a:r>
              <a:rPr lang="tr-TR" dirty="0" smtClean="0"/>
              <a:t>Bir çocuğun vücut büyüklüğü, fiziksel olarak olgunluğun </a:t>
            </a:r>
            <a:r>
              <a:rPr lang="tr-TR" dirty="0" err="1" smtClean="0"/>
              <a:t>yordayıcısı</a:t>
            </a:r>
            <a:r>
              <a:rPr lang="tr-TR" dirty="0" smtClean="0"/>
              <a:t> </a:t>
            </a:r>
            <a:r>
              <a:rPr lang="tr-TR" u="sng" dirty="0" smtClean="0"/>
              <a:t>değildir.</a:t>
            </a:r>
          </a:p>
          <a:p>
            <a:r>
              <a:rPr lang="tr-TR" dirty="0" smtClean="0"/>
              <a:t>Fiziksel olgunluğun ölçümü iskelet yaşı yöntemi ile yapılır. İskelet yaşı yöntemi kemiklerin gelişimini ölçer. </a:t>
            </a:r>
          </a:p>
          <a:p>
            <a:r>
              <a:rPr lang="tr-TR" dirty="0" err="1" smtClean="0"/>
              <a:t>Embriyonik</a:t>
            </a:r>
            <a:r>
              <a:rPr lang="tr-TR" dirty="0" smtClean="0"/>
              <a:t> iskelet, kıkırdak dokudan oluşur ve ilk 6 hafta bu dokular sertleşir ve kemiğe dönüşmeye başlar. Tam kemikleşme ergenliğe kadar sürer.</a:t>
            </a:r>
          </a:p>
        </p:txBody>
      </p:sp>
    </p:spTree>
    <p:extLst>
      <p:ext uri="{BB962C8B-B14F-4D97-AF65-F5344CB8AC3E}">
        <p14:creationId xmlns:p14="http://schemas.microsoft.com/office/powerpoint/2010/main" val="12339719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Beslenme yetersizliği</a:t>
            </a:r>
            <a:endParaRPr lang="tr-TR" dirty="0"/>
          </a:p>
        </p:txBody>
      </p:sp>
      <p:sp>
        <p:nvSpPr>
          <p:cNvPr id="3" name="2 İçerik Yer Tutucusu"/>
          <p:cNvSpPr>
            <a:spLocks noGrp="1"/>
          </p:cNvSpPr>
          <p:nvPr>
            <p:ph sz="quarter" idx="1"/>
          </p:nvPr>
        </p:nvSpPr>
        <p:spPr/>
        <p:txBody>
          <a:bodyPr/>
          <a:lstStyle/>
          <a:p>
            <a:r>
              <a:rPr lang="tr-TR" dirty="0" smtClean="0"/>
              <a:t>Çocukların ağırlıklarının normale göre %10 veya daha fazla düşük olması </a:t>
            </a:r>
            <a:r>
              <a:rPr lang="tr-TR" b="1" dirty="0" smtClean="0"/>
              <a:t>beslenme yetersizliği, </a:t>
            </a:r>
            <a:r>
              <a:rPr lang="tr-TR" dirty="0" smtClean="0"/>
              <a:t>%60’tan daha düşük olması ise </a:t>
            </a:r>
            <a:r>
              <a:rPr lang="tr-TR" b="1" dirty="0" smtClean="0"/>
              <a:t>ağır beslenme yetersizliği</a:t>
            </a:r>
            <a:r>
              <a:rPr lang="tr-TR" dirty="0" smtClean="0"/>
              <a:t> olarak adlandırılmaktadır.</a:t>
            </a:r>
          </a:p>
          <a:p>
            <a:endParaRPr lang="tr-TR" dirty="0" smtClean="0"/>
          </a:p>
          <a:p>
            <a:r>
              <a:rPr lang="tr-TR" dirty="0" smtClean="0"/>
              <a:t>Açlığa uyum</a:t>
            </a:r>
            <a:endParaRPr lang="tr-T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refleksler</a:t>
            </a:r>
            <a:endParaRPr lang="tr-TR" dirty="0"/>
          </a:p>
        </p:txBody>
      </p:sp>
      <p:sp>
        <p:nvSpPr>
          <p:cNvPr id="3" name="2 İçerik Yer Tutucusu"/>
          <p:cNvSpPr>
            <a:spLocks noGrp="1"/>
          </p:cNvSpPr>
          <p:nvPr>
            <p:ph sz="quarter" idx="1"/>
          </p:nvPr>
        </p:nvSpPr>
        <p:spPr/>
        <p:txBody>
          <a:bodyPr/>
          <a:lstStyle/>
          <a:p>
            <a:r>
              <a:rPr lang="tr-TR" dirty="0" smtClean="0"/>
              <a:t>Reflekslerin yaşamı sürdürme değerleri özellikle arama/</a:t>
            </a:r>
            <a:r>
              <a:rPr lang="tr-TR" dirty="0" err="1" smtClean="0"/>
              <a:t>kökseme</a:t>
            </a:r>
            <a:r>
              <a:rPr lang="tr-TR" dirty="0" smtClean="0"/>
              <a:t>, emme ve yutma reflekslerinde görülür.</a:t>
            </a:r>
          </a:p>
          <a:p>
            <a:r>
              <a:rPr lang="tr-TR" dirty="0" smtClean="0"/>
              <a:t>Yürüme refleksi</a:t>
            </a:r>
          </a:p>
          <a:p>
            <a:r>
              <a:rPr lang="tr-TR" dirty="0" err="1" smtClean="0"/>
              <a:t>Babinski</a:t>
            </a:r>
            <a:r>
              <a:rPr lang="tr-TR" dirty="0" smtClean="0"/>
              <a:t> refleksi</a:t>
            </a:r>
          </a:p>
          <a:p>
            <a:r>
              <a:rPr lang="tr-TR" dirty="0" err="1" smtClean="0"/>
              <a:t>Moro</a:t>
            </a:r>
            <a:r>
              <a:rPr lang="tr-TR" dirty="0" smtClean="0"/>
              <a:t> refleksi</a:t>
            </a:r>
          </a:p>
          <a:p>
            <a:r>
              <a:rPr lang="tr-TR" dirty="0" smtClean="0"/>
              <a:t>Yüzme refleksi</a:t>
            </a:r>
          </a:p>
          <a:p>
            <a:r>
              <a:rPr lang="tr-TR" dirty="0" smtClean="0"/>
              <a:t>Yakalama refleksi</a:t>
            </a:r>
          </a:p>
          <a:p>
            <a:r>
              <a:rPr lang="tr-TR" dirty="0" smtClean="0"/>
              <a:t>Tonik boyun refleksi</a:t>
            </a:r>
          </a:p>
          <a:p>
            <a:r>
              <a:rPr lang="tr-TR" dirty="0" smtClean="0"/>
              <a:t>Arama ve </a:t>
            </a:r>
            <a:r>
              <a:rPr lang="tr-TR" dirty="0" err="1" smtClean="0"/>
              <a:t>moro</a:t>
            </a:r>
            <a:r>
              <a:rPr lang="tr-TR" dirty="0" smtClean="0"/>
              <a:t> refleksi 3.-4. ayda kaybolur</a:t>
            </a:r>
          </a:p>
          <a:p>
            <a:r>
              <a:rPr lang="tr-TR" dirty="0" smtClean="0"/>
              <a:t>Bazı refleksle ise istemli hareketlere dönüşür.</a:t>
            </a:r>
          </a:p>
          <a:p>
            <a:endParaRPr lang="tr-T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Başlık"/>
          <p:cNvSpPr>
            <a:spLocks noGrp="1"/>
          </p:cNvSpPr>
          <p:nvPr>
            <p:ph type="title"/>
          </p:nvPr>
        </p:nvSpPr>
        <p:spPr/>
        <p:txBody>
          <a:bodyPr/>
          <a:lstStyle/>
          <a:p>
            <a:pPr eaLnBrk="1" hangingPunct="1"/>
            <a:endParaRPr lang="tr-TR" altLang="tr-TR" smtClean="0">
              <a:solidFill>
                <a:schemeClr val="tx1"/>
              </a:solidFill>
              <a:latin typeface="Cambria" panose="02040503050406030204" pitchFamily="18" charset="0"/>
            </a:endParaRPr>
          </a:p>
        </p:txBody>
      </p:sp>
      <p:pic>
        <p:nvPicPr>
          <p:cNvPr id="21507" name="7 İçerik Yer Tutucusu" descr="17234.jpg"/>
          <p:cNvPicPr>
            <a:picLocks noGrp="1" noChangeAspect="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250825" y="115888"/>
            <a:ext cx="3810000" cy="3048000"/>
          </a:xfrm>
        </p:spPr>
      </p:pic>
      <p:pic>
        <p:nvPicPr>
          <p:cNvPr id="21508" name="8 Resim" descr="960ca10fc8c9fc9f7825aecddd3b36ed.jpe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427538" y="188913"/>
            <a:ext cx="2381250" cy="1895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9 Resim" descr="17269.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79388" y="3284538"/>
            <a:ext cx="38100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10 Resim" descr="3515135870_mother holds hand of her baby web.jp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19925" y="333375"/>
            <a:ext cx="1851025" cy="113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1" name="11 Resim" descr="baby-grasp-reflex.bmp"/>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4356100" y="2205038"/>
            <a:ext cx="4286250" cy="407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03068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Büyük motor beceriler</a:t>
            </a:r>
            <a:endParaRPr lang="tr-TR" dirty="0"/>
          </a:p>
        </p:txBody>
      </p:sp>
      <p:sp>
        <p:nvSpPr>
          <p:cNvPr id="3" name="2 İçerik Yer Tutucusu"/>
          <p:cNvSpPr>
            <a:spLocks noGrp="1"/>
          </p:cNvSpPr>
          <p:nvPr>
            <p:ph sz="quarter" idx="1"/>
          </p:nvPr>
        </p:nvSpPr>
        <p:spPr/>
        <p:txBody>
          <a:bodyPr/>
          <a:lstStyle/>
          <a:p>
            <a:r>
              <a:rPr lang="tr-TR" dirty="0" smtClean="0"/>
              <a:t>İç kulakta denge ayarlanması</a:t>
            </a:r>
          </a:p>
          <a:p>
            <a:endParaRPr lang="tr-TR" dirty="0" smtClean="0"/>
          </a:p>
          <a:p>
            <a:r>
              <a:rPr lang="tr-TR" dirty="0" smtClean="0"/>
              <a:t>1. ay başını</a:t>
            </a:r>
          </a:p>
          <a:p>
            <a:r>
              <a:rPr lang="tr-TR" dirty="0" smtClean="0"/>
              <a:t>2. ay göğsünü kaldırır</a:t>
            </a:r>
          </a:p>
          <a:p>
            <a:r>
              <a:rPr lang="tr-TR" dirty="0" smtClean="0"/>
              <a:t>3. ay başını dik tutar</a:t>
            </a:r>
          </a:p>
          <a:p>
            <a:r>
              <a:rPr lang="tr-TR" dirty="0" smtClean="0"/>
              <a:t>4. ay destekli</a:t>
            </a:r>
          </a:p>
          <a:p>
            <a:r>
              <a:rPr lang="tr-TR" dirty="0" smtClean="0"/>
              <a:t>6. ay desteksiz oturur</a:t>
            </a:r>
          </a:p>
          <a:p>
            <a:r>
              <a:rPr lang="tr-TR" dirty="0" smtClean="0"/>
              <a:t>10. ay emekler</a:t>
            </a:r>
          </a:p>
          <a:p>
            <a:r>
              <a:rPr lang="tr-TR" dirty="0" smtClean="0"/>
              <a:t>12. ay yürür</a:t>
            </a:r>
            <a:endParaRPr lang="tr-T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Bebeklerde duyum ve algı </a:t>
            </a:r>
            <a:endParaRPr lang="tr-TR" dirty="0"/>
          </a:p>
        </p:txBody>
      </p:sp>
      <p:sp>
        <p:nvSpPr>
          <p:cNvPr id="3" name="2 İçerik Yer Tutucusu"/>
          <p:cNvSpPr>
            <a:spLocks noGrp="1"/>
          </p:cNvSpPr>
          <p:nvPr>
            <p:ph sz="quarter" idx="1"/>
          </p:nvPr>
        </p:nvSpPr>
        <p:spPr/>
        <p:txBody>
          <a:bodyPr/>
          <a:lstStyle/>
          <a:p>
            <a:r>
              <a:rPr lang="tr-TR" dirty="0" smtClean="0"/>
              <a:t>Dokunma</a:t>
            </a:r>
          </a:p>
          <a:p>
            <a:r>
              <a:rPr lang="tr-TR" dirty="0" smtClean="0"/>
              <a:t>Koku ve tat</a:t>
            </a:r>
          </a:p>
          <a:p>
            <a:r>
              <a:rPr lang="tr-TR" dirty="0" smtClean="0"/>
              <a:t>İşitme</a:t>
            </a:r>
          </a:p>
          <a:p>
            <a:r>
              <a:rPr lang="tr-TR" dirty="0" smtClean="0"/>
              <a:t>görme</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dokunma</a:t>
            </a:r>
            <a:endParaRPr lang="tr-TR" dirty="0"/>
          </a:p>
        </p:txBody>
      </p:sp>
      <p:sp>
        <p:nvSpPr>
          <p:cNvPr id="3" name="İçerik Yer Tutucusu 2"/>
          <p:cNvSpPr>
            <a:spLocks noGrp="1"/>
          </p:cNvSpPr>
          <p:nvPr>
            <p:ph sz="quarter" idx="1"/>
          </p:nvPr>
        </p:nvSpPr>
        <p:spPr/>
        <p:txBody>
          <a:bodyPr/>
          <a:lstStyle/>
          <a:p>
            <a:r>
              <a:rPr lang="tr-TR" dirty="0" err="1" smtClean="0"/>
              <a:t>Yenidoğanda</a:t>
            </a:r>
            <a:r>
              <a:rPr lang="tr-TR" dirty="0" smtClean="0"/>
              <a:t> iyi gelişmiş algılardan biri dokunmadır. </a:t>
            </a:r>
          </a:p>
          <a:p>
            <a:r>
              <a:rPr lang="tr-TR" dirty="0" smtClean="0"/>
              <a:t>Acı algısı</a:t>
            </a:r>
          </a:p>
          <a:p>
            <a:r>
              <a:rPr lang="tr-TR" dirty="0" smtClean="0"/>
              <a:t>Erken doğan bebekler ve oğlan bebekler. </a:t>
            </a:r>
          </a:p>
          <a:p>
            <a:r>
              <a:rPr lang="tr-TR" dirty="0" smtClean="0"/>
              <a:t>Kanguru bakımı </a:t>
            </a:r>
          </a:p>
        </p:txBody>
      </p:sp>
    </p:spTree>
    <p:extLst>
      <p:ext uri="{BB962C8B-B14F-4D97-AF65-F5344CB8AC3E}">
        <p14:creationId xmlns:p14="http://schemas.microsoft.com/office/powerpoint/2010/main" val="132206061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Tat ve koku</a:t>
            </a:r>
            <a:endParaRPr lang="tr-TR" dirty="0"/>
          </a:p>
        </p:txBody>
      </p:sp>
      <p:sp>
        <p:nvSpPr>
          <p:cNvPr id="3" name="İçerik Yer Tutucusu 2"/>
          <p:cNvSpPr>
            <a:spLocks noGrp="1"/>
          </p:cNvSpPr>
          <p:nvPr>
            <p:ph sz="quarter" idx="1"/>
          </p:nvPr>
        </p:nvSpPr>
        <p:spPr/>
        <p:txBody>
          <a:bodyPr/>
          <a:lstStyle/>
          <a:p>
            <a:r>
              <a:rPr lang="tr-TR" dirty="0" smtClean="0"/>
              <a:t>Tatlı, ekşi, acı ayrımı</a:t>
            </a:r>
          </a:p>
          <a:p>
            <a:r>
              <a:rPr lang="tr-TR" dirty="0" smtClean="0"/>
              <a:t>4 aya kadar tuz </a:t>
            </a:r>
          </a:p>
          <a:p>
            <a:r>
              <a:rPr lang="tr-TR" dirty="0" err="1" smtClean="0"/>
              <a:t>Amniyotik</a:t>
            </a:r>
            <a:r>
              <a:rPr lang="tr-TR" dirty="0" smtClean="0"/>
              <a:t> sıvı koku ve tat tercihleri için erken deneyimlerdir. </a:t>
            </a:r>
            <a:endParaRPr lang="tr-TR" dirty="0"/>
          </a:p>
        </p:txBody>
      </p:sp>
    </p:spTree>
    <p:extLst>
      <p:ext uri="{BB962C8B-B14F-4D97-AF65-F5344CB8AC3E}">
        <p14:creationId xmlns:p14="http://schemas.microsoft.com/office/powerpoint/2010/main" val="20544121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işitme</a:t>
            </a:r>
            <a:endParaRPr lang="tr-TR" dirty="0"/>
          </a:p>
        </p:txBody>
      </p:sp>
      <p:sp>
        <p:nvSpPr>
          <p:cNvPr id="3" name="İçerik Yer Tutucusu 2"/>
          <p:cNvSpPr>
            <a:spLocks noGrp="1"/>
          </p:cNvSpPr>
          <p:nvPr>
            <p:ph sz="quarter" idx="1"/>
          </p:nvPr>
        </p:nvSpPr>
        <p:spPr/>
        <p:txBody>
          <a:bodyPr/>
          <a:lstStyle/>
          <a:p>
            <a:r>
              <a:rPr lang="tr-TR" dirty="0" smtClean="0"/>
              <a:t>Yeni doğmuş bebekler çok çeşitli sesleri duyabilirler. </a:t>
            </a:r>
          </a:p>
          <a:p>
            <a:r>
              <a:rPr lang="tr-TR" dirty="0" smtClean="0"/>
              <a:t>Düşük frekanslı, ılımlı yoğunlukta ritmik sesler kalp atışını ve solunumu yavaşlatır</a:t>
            </a:r>
          </a:p>
          <a:p>
            <a:endParaRPr lang="tr-TR" dirty="0"/>
          </a:p>
          <a:p>
            <a:r>
              <a:rPr lang="tr-TR" dirty="0" smtClean="0"/>
              <a:t>Gittikçe artan ses ayrımı</a:t>
            </a:r>
            <a:endParaRPr lang="tr-TR" dirty="0"/>
          </a:p>
        </p:txBody>
      </p:sp>
    </p:spTree>
    <p:extLst>
      <p:ext uri="{BB962C8B-B14F-4D97-AF65-F5344CB8AC3E}">
        <p14:creationId xmlns:p14="http://schemas.microsoft.com/office/powerpoint/2010/main" val="231659307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Görme </a:t>
            </a:r>
            <a:endParaRPr lang="tr-TR" dirty="0"/>
          </a:p>
        </p:txBody>
      </p:sp>
      <p:sp>
        <p:nvSpPr>
          <p:cNvPr id="3" name="İçerik Yer Tutucusu 2"/>
          <p:cNvSpPr>
            <a:spLocks noGrp="1"/>
          </p:cNvSpPr>
          <p:nvPr>
            <p:ph sz="quarter" idx="1"/>
          </p:nvPr>
        </p:nvSpPr>
        <p:spPr/>
        <p:txBody>
          <a:bodyPr/>
          <a:lstStyle/>
          <a:p>
            <a:r>
              <a:rPr lang="tr-TR" dirty="0" smtClean="0"/>
              <a:t>İlk 7-8 ay görme duyusunda olağanüstü değişimler meydana gelir.</a:t>
            </a:r>
          </a:p>
          <a:p>
            <a:r>
              <a:rPr lang="tr-TR" dirty="0" smtClean="0"/>
              <a:t>Göz ve görme merkezinde hızlı olgunlaşma</a:t>
            </a:r>
          </a:p>
          <a:p>
            <a:r>
              <a:rPr lang="tr-TR" dirty="0" smtClean="0"/>
              <a:t>2 ay civarı nesnelere yetişkinler kadar odaklanma</a:t>
            </a:r>
          </a:p>
          <a:p>
            <a:r>
              <a:rPr lang="tr-TR" dirty="0" smtClean="0"/>
              <a:t>4 ay civarı renk algıları yetişkine benzer</a:t>
            </a:r>
          </a:p>
          <a:p>
            <a:pPr marL="0" indent="0">
              <a:buNone/>
            </a:pPr>
            <a:endParaRPr lang="tr-TR" dirty="0"/>
          </a:p>
        </p:txBody>
      </p:sp>
    </p:spTree>
    <p:extLst>
      <p:ext uri="{BB962C8B-B14F-4D97-AF65-F5344CB8AC3E}">
        <p14:creationId xmlns:p14="http://schemas.microsoft.com/office/powerpoint/2010/main" val="22538671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Bebekler görsel çevrelerini incelerken nesnelerin özelliklerini ve boşlukta nasıl dizildiklerini keşfederler</a:t>
            </a:r>
          </a:p>
          <a:p>
            <a:endParaRPr lang="tr-TR" dirty="0" smtClean="0"/>
          </a:p>
          <a:p>
            <a:r>
              <a:rPr lang="tr-TR" dirty="0" smtClean="0"/>
              <a:t>Bunun için 3 önemli nokta: </a:t>
            </a:r>
          </a:p>
          <a:p>
            <a:pPr marL="0" indent="0">
              <a:buNone/>
            </a:pPr>
            <a:r>
              <a:rPr lang="tr-TR" dirty="0"/>
              <a:t> </a:t>
            </a:r>
            <a:r>
              <a:rPr lang="tr-TR" u="sng" dirty="0" smtClean="0"/>
              <a:t>derinlik</a:t>
            </a:r>
            <a:r>
              <a:rPr lang="tr-TR" dirty="0" smtClean="0"/>
              <a:t> (nesne uzakta mı yakında mı)</a:t>
            </a:r>
          </a:p>
          <a:p>
            <a:pPr marL="0" indent="0">
              <a:buNone/>
            </a:pPr>
            <a:r>
              <a:rPr lang="tr-TR" dirty="0"/>
              <a:t> </a:t>
            </a:r>
            <a:r>
              <a:rPr lang="tr-TR" dirty="0" smtClean="0"/>
              <a:t>insanlar ve nesneler etrafında dolaştıkça bebeklerdeki derinlik algısı gelişir. 3 aylık oldukları zaman hareket, bebeklerin nesnelerin düz değil 3 boyutlu olduğunu anlamasını sağlar. </a:t>
            </a:r>
          </a:p>
        </p:txBody>
      </p:sp>
    </p:spTree>
    <p:extLst>
      <p:ext uri="{BB962C8B-B14F-4D97-AF65-F5344CB8AC3E}">
        <p14:creationId xmlns:p14="http://schemas.microsoft.com/office/powerpoint/2010/main" val="26828061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endParaRPr lang="tr-TR" dirty="0" smtClean="0"/>
          </a:p>
          <a:p>
            <a:r>
              <a:rPr lang="tr-TR" dirty="0" smtClean="0"/>
              <a:t>Kız </a:t>
            </a:r>
            <a:r>
              <a:rPr lang="tr-TR" dirty="0"/>
              <a:t>çocukları iskelet olgunlaşma düzeyi oğlan çocuklarından daha ileridedir. Doğumda 4-6 haftalık bir fark vardır ve bu ara bebeklik ve çocukluk boyunca </a:t>
            </a:r>
            <a:r>
              <a:rPr lang="tr-TR" dirty="0" smtClean="0"/>
              <a:t>artar</a:t>
            </a:r>
            <a:endParaRPr lang="tr-TR" dirty="0"/>
          </a:p>
        </p:txBody>
      </p:sp>
    </p:spTree>
    <p:extLst>
      <p:ext uri="{BB962C8B-B14F-4D97-AF65-F5344CB8AC3E}">
        <p14:creationId xmlns:p14="http://schemas.microsoft.com/office/powerpoint/2010/main" val="29722679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u="sng" dirty="0" smtClean="0"/>
              <a:t>Örüntü algısı: </a:t>
            </a:r>
            <a:r>
              <a:rPr lang="tr-TR" dirty="0" smtClean="0"/>
              <a:t>yeni doğan bebekler de sadece uyarıcılara bakmaktansa desenli uyarıcılara bakmayı tercih ederler. (siyah beyaz ovaldense çizilmiş bir insan yüzünü tercih ederler)</a:t>
            </a:r>
          </a:p>
          <a:p>
            <a:r>
              <a:rPr lang="tr-TR" dirty="0" smtClean="0"/>
              <a:t>Bebekler büyüdükçe daha karmaşık yapıları tercih ederler </a:t>
            </a:r>
            <a:r>
              <a:rPr lang="tr-TR" dirty="0" err="1" smtClean="0"/>
              <a:t>örn</a:t>
            </a:r>
            <a:r>
              <a:rPr lang="tr-TR" dirty="0" smtClean="0"/>
              <a:t>: 3 haftalık bebekler iri kareli, 8-14 haftalık bebekler bol kareli olan satranç tahtasını tercih ederler. </a:t>
            </a:r>
          </a:p>
        </p:txBody>
      </p:sp>
    </p:spTree>
    <p:extLst>
      <p:ext uri="{BB962C8B-B14F-4D97-AF65-F5344CB8AC3E}">
        <p14:creationId xmlns:p14="http://schemas.microsoft.com/office/powerpoint/2010/main" val="12309193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u="sng" dirty="0" smtClean="0"/>
              <a:t>Nesne Algısı: </a:t>
            </a:r>
          </a:p>
          <a:p>
            <a:endParaRPr lang="tr-TR" u="sng" dirty="0"/>
          </a:p>
          <a:p>
            <a:pPr marL="0" indent="0">
              <a:buNone/>
            </a:pPr>
            <a:r>
              <a:rPr lang="tr-TR" i="1" dirty="0" smtClean="0"/>
              <a:t>Büyüklük ve şekil sabitliği</a:t>
            </a:r>
            <a:r>
              <a:rPr lang="tr-TR" dirty="0" smtClean="0"/>
              <a:t>, yaşamın ilk haftasından itibaren görülür</a:t>
            </a:r>
          </a:p>
          <a:p>
            <a:pPr marL="0" indent="0">
              <a:buNone/>
            </a:pPr>
            <a:endParaRPr lang="tr-TR" dirty="0"/>
          </a:p>
          <a:p>
            <a:pPr marL="0" indent="0">
              <a:buNone/>
            </a:pPr>
            <a:r>
              <a:rPr lang="tr-TR" i="1" dirty="0" smtClean="0"/>
              <a:t>Nesne kimliği algısı: </a:t>
            </a:r>
            <a:r>
              <a:rPr lang="tr-TR" dirty="0" smtClean="0"/>
              <a:t>nesneyi ayırt edebilme</a:t>
            </a:r>
          </a:p>
          <a:p>
            <a:pPr marL="0" indent="0">
              <a:buNone/>
            </a:pPr>
            <a:r>
              <a:rPr lang="tr-TR" i="1" dirty="0"/>
              <a:t>2 ay nesne bütünlüğü</a:t>
            </a:r>
          </a:p>
          <a:p>
            <a:pPr marL="0" indent="0">
              <a:buNone/>
            </a:pPr>
            <a:r>
              <a:rPr lang="tr-TR" i="1" dirty="0" smtClean="0"/>
              <a:t>4 aya kadar birbirine dokunan iki nesneyi özelliklerine dayalı olarak ayırt edememe</a:t>
            </a:r>
          </a:p>
          <a:p>
            <a:pPr marL="0" indent="0">
              <a:buNone/>
            </a:pPr>
            <a:r>
              <a:rPr lang="tr-TR" i="1" dirty="0" smtClean="0"/>
              <a:t>24 ay nesne sürekliliği</a:t>
            </a:r>
            <a:endParaRPr lang="tr-TR" i="1" dirty="0"/>
          </a:p>
        </p:txBody>
      </p:sp>
    </p:spTree>
    <p:extLst>
      <p:ext uri="{BB962C8B-B14F-4D97-AF65-F5344CB8AC3E}">
        <p14:creationId xmlns:p14="http://schemas.microsoft.com/office/powerpoint/2010/main" val="34577582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Kafatası gelişimi; doğumdan 2 yaşa kadar kafatası, beynin hızlı büyümesine bağlı olarak büyür. </a:t>
            </a:r>
          </a:p>
          <a:p>
            <a:pPr lvl="1"/>
            <a:r>
              <a:rPr lang="tr-TR" dirty="0"/>
              <a:t>Doğumda 6 </a:t>
            </a:r>
            <a:r>
              <a:rPr lang="tr-TR" dirty="0" err="1"/>
              <a:t>fontanel</a:t>
            </a:r>
            <a:r>
              <a:rPr lang="tr-TR" dirty="0"/>
              <a:t> (bıngıldak)</a:t>
            </a:r>
          </a:p>
          <a:p>
            <a:pPr lvl="1"/>
            <a:r>
              <a:rPr lang="tr-TR" dirty="0"/>
              <a:t>Ön </a:t>
            </a:r>
            <a:r>
              <a:rPr lang="tr-TR" dirty="0" err="1"/>
              <a:t>fontanel</a:t>
            </a:r>
            <a:r>
              <a:rPr lang="tr-TR" dirty="0"/>
              <a:t> 2 yılda kapanır</a:t>
            </a:r>
          </a:p>
          <a:p>
            <a:pPr lvl="1"/>
            <a:r>
              <a:rPr lang="tr-TR" dirty="0"/>
              <a:t>Kafatası kemikleri bir diğeriyle birleştikçe, birleşme yerleri oluştururlar ki bu birleşimler beyin büyüdükçe kafatasının genişlemesini sağlarlar. </a:t>
            </a:r>
          </a:p>
          <a:p>
            <a:pPr lvl="1"/>
            <a:r>
              <a:rPr lang="tr-TR" dirty="0"/>
              <a:t>Kafatası gelişimi tamamlandığında, ergenlikte, birleşme yerleri kaybolur. </a:t>
            </a:r>
          </a:p>
          <a:p>
            <a:endParaRPr lang="tr-TR" dirty="0"/>
          </a:p>
        </p:txBody>
      </p:sp>
    </p:spTree>
    <p:extLst>
      <p:ext uri="{BB962C8B-B14F-4D97-AF65-F5344CB8AC3E}">
        <p14:creationId xmlns:p14="http://schemas.microsoft.com/office/powerpoint/2010/main" val="33966007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403648" y="1765838"/>
            <a:ext cx="5328591" cy="4399466"/>
          </a:xfrm>
        </p:spPr>
      </p:pic>
    </p:spTree>
    <p:extLst>
      <p:ext uri="{BB962C8B-B14F-4D97-AF65-F5344CB8AC3E}">
        <p14:creationId xmlns:p14="http://schemas.microsoft.com/office/powerpoint/2010/main" val="468078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Beyin gelişimi</a:t>
            </a:r>
            <a:endParaRPr lang="tr-TR" dirty="0"/>
          </a:p>
        </p:txBody>
      </p:sp>
      <p:sp>
        <p:nvSpPr>
          <p:cNvPr id="3" name="İçerik Yer Tutucusu 2"/>
          <p:cNvSpPr>
            <a:spLocks noGrp="1"/>
          </p:cNvSpPr>
          <p:nvPr>
            <p:ph sz="quarter" idx="1"/>
          </p:nvPr>
        </p:nvSpPr>
        <p:spPr/>
        <p:txBody>
          <a:bodyPr/>
          <a:lstStyle/>
          <a:p>
            <a:endParaRPr lang="tr-TR" dirty="0" smtClean="0"/>
          </a:p>
          <a:p>
            <a:r>
              <a:rPr lang="tr-TR" dirty="0"/>
              <a:t>Bebek beyninin doğumdaki ağırlığı beynin yetişkinlikteki ağırlığının %25’idir.</a:t>
            </a:r>
          </a:p>
          <a:p>
            <a:r>
              <a:rPr lang="tr-TR" dirty="0"/>
              <a:t>2. yaş gününde bu oran % 75’i bulur</a:t>
            </a:r>
          </a:p>
          <a:p>
            <a:r>
              <a:rPr lang="tr-TR" dirty="0" smtClean="0"/>
              <a:t>Sinir </a:t>
            </a:r>
            <a:r>
              <a:rPr lang="tr-TR" dirty="0"/>
              <a:t>sisteminin merkezini oluşturan organ beyindir. İnsan beyninde ortalama 100 milyar hücre bulunmaktadır. Bunların 10–15 milyarı nöron adı verilen düşünme ve öğrenmeyi sağlayan sinir hücreleri, geri kalanlar ise </a:t>
            </a:r>
            <a:r>
              <a:rPr lang="tr-TR" dirty="0" err="1"/>
              <a:t>glia</a:t>
            </a:r>
            <a:r>
              <a:rPr lang="tr-TR" dirty="0"/>
              <a:t> adı verilen beslenme ve temizlik gibi işlevler yürüten yardımcı hücrelerdir </a:t>
            </a:r>
          </a:p>
          <a:p>
            <a:endParaRPr lang="tr-TR" dirty="0"/>
          </a:p>
        </p:txBody>
      </p:sp>
    </p:spTree>
    <p:extLst>
      <p:ext uri="{BB962C8B-B14F-4D97-AF65-F5344CB8AC3E}">
        <p14:creationId xmlns:p14="http://schemas.microsoft.com/office/powerpoint/2010/main" val="36456095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İnsanlar beyin gelişimlerini tamamlayarak dünyaya gelmemektedir. İnsanoğlu nöronların neredeyse tamamına sahip bir şekilde dünyaya gelmektedir. Ancak bu nöronlar arasındaki bağlantıları sağlayan </a:t>
            </a:r>
            <a:r>
              <a:rPr lang="tr-TR" dirty="0" err="1"/>
              <a:t>dentritler</a:t>
            </a:r>
            <a:r>
              <a:rPr lang="tr-TR" dirty="0"/>
              <a:t> (dallar), bu aşamada henüz yeterli düzeyde </a:t>
            </a:r>
            <a:r>
              <a:rPr lang="tr-TR" dirty="0" err="1"/>
              <a:t>sinaps</a:t>
            </a:r>
            <a:r>
              <a:rPr lang="tr-TR" dirty="0"/>
              <a:t> (hücreler arasındaki bağlantı) oluşturmamıştır</a:t>
            </a:r>
          </a:p>
          <a:p>
            <a:endParaRPr lang="tr-TR" dirty="0"/>
          </a:p>
        </p:txBody>
      </p:sp>
    </p:spTree>
    <p:extLst>
      <p:ext uri="{BB962C8B-B14F-4D97-AF65-F5344CB8AC3E}">
        <p14:creationId xmlns:p14="http://schemas.microsoft.com/office/powerpoint/2010/main" val="14853564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r>
              <a:rPr lang="tr-TR" dirty="0"/>
              <a:t>Doğumda beyin yetişkin bir insan beyninin beşte biri  büyüklüğündedir.</a:t>
            </a:r>
          </a:p>
          <a:p>
            <a:r>
              <a:rPr lang="tr-TR" dirty="0"/>
              <a:t>Yaş ile birlikte beyin hem nöronların büyümesi hem de akson, </a:t>
            </a:r>
            <a:r>
              <a:rPr lang="tr-TR" dirty="0" err="1"/>
              <a:t>dentrit</a:t>
            </a:r>
            <a:r>
              <a:rPr lang="tr-TR" dirty="0"/>
              <a:t> ve </a:t>
            </a:r>
            <a:r>
              <a:rPr lang="tr-TR" dirty="0" err="1"/>
              <a:t>snaps</a:t>
            </a:r>
            <a:r>
              <a:rPr lang="tr-TR" dirty="0"/>
              <a:t> sayısının artması ile büyümektedir</a:t>
            </a:r>
          </a:p>
          <a:p>
            <a:endParaRPr lang="tr-TR" dirty="0"/>
          </a:p>
        </p:txBody>
      </p:sp>
    </p:spTree>
    <p:extLst>
      <p:ext uri="{BB962C8B-B14F-4D97-AF65-F5344CB8AC3E}">
        <p14:creationId xmlns:p14="http://schemas.microsoft.com/office/powerpoint/2010/main" val="17911119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Oriel</Template>
  <TotalTime>325</TotalTime>
  <Words>1466</Words>
  <Application>Microsoft Office PowerPoint</Application>
  <PresentationFormat>Ekran Gösterisi (4:3)</PresentationFormat>
  <Paragraphs>188</Paragraphs>
  <Slides>41</Slides>
  <Notes>1</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41</vt:i4>
      </vt:variant>
    </vt:vector>
  </HeadingPairs>
  <TitlesOfParts>
    <vt:vector size="50" baseType="lpstr">
      <vt:lpstr>Arial Unicode MS</vt:lpstr>
      <vt:lpstr>Arial</vt:lpstr>
      <vt:lpstr>Calibri</vt:lpstr>
      <vt:lpstr>Cambria</vt:lpstr>
      <vt:lpstr>Century Schoolbook</vt:lpstr>
      <vt:lpstr>Constantia</vt:lpstr>
      <vt:lpstr>Wingdings</vt:lpstr>
      <vt:lpstr>Wingdings 2</vt:lpstr>
      <vt:lpstr>Cumba</vt:lpstr>
      <vt:lpstr>BEBEKLİKTE FİZİKSEL GELİŞİM</vt:lpstr>
      <vt:lpstr>BÜYÜME ÖRÜNTÜLERİ</vt:lpstr>
      <vt:lpstr>İskelet gelişimi</vt:lpstr>
      <vt:lpstr>PowerPoint Sunusu</vt:lpstr>
      <vt:lpstr>PowerPoint Sunusu</vt:lpstr>
      <vt:lpstr>PowerPoint Sunusu</vt:lpstr>
      <vt:lpstr>Beyin gelişimi</vt:lpstr>
      <vt:lpstr>PowerPoint Sunusu</vt:lpstr>
      <vt:lpstr>PowerPoint Sunusu</vt:lpstr>
      <vt:lpstr>PowerPoint Sunusu</vt:lpstr>
      <vt:lpstr>PowerPoint Sunusu</vt:lpstr>
      <vt:lpstr>Sinapslerde artış ve budanma</vt:lpstr>
      <vt:lpstr>Beyin korteksinin gelişimi</vt:lpstr>
      <vt:lpstr>PowerPoint Sunusu</vt:lpstr>
      <vt:lpstr>PowerPoint Sunusu</vt:lpstr>
      <vt:lpstr>Sol mu Sağ mı????</vt:lpstr>
      <vt:lpstr>PowerPoint Sunusu</vt:lpstr>
      <vt:lpstr>nöroplastisite</vt:lpstr>
      <vt:lpstr>PowerPoint Sunusu</vt:lpstr>
      <vt:lpstr>Erken deneyim yoksunluk ve zenginleştirme</vt:lpstr>
      <vt:lpstr>PowerPoint Sunusu</vt:lpstr>
      <vt:lpstr>PowerPoint Sunusu</vt:lpstr>
      <vt:lpstr>Durumlar (Genel Uyarılmışlık Düzeyleri)</vt:lpstr>
      <vt:lpstr>PowerPoint Sunusu</vt:lpstr>
      <vt:lpstr>Ağlayan bebeği sakinleştirme</vt:lpstr>
      <vt:lpstr>Anormal ağlama</vt:lpstr>
      <vt:lpstr>Ani bebek ölümü sendromu</vt:lpstr>
      <vt:lpstr>Sallanmış/sarsılmış bebek sendromu</vt:lpstr>
      <vt:lpstr>beslenme</vt:lpstr>
      <vt:lpstr>Beslenme yetersizliği</vt:lpstr>
      <vt:lpstr>refleksler</vt:lpstr>
      <vt:lpstr>PowerPoint Sunusu</vt:lpstr>
      <vt:lpstr>Büyük motor beceriler</vt:lpstr>
      <vt:lpstr>Bebeklerde duyum ve algı </vt:lpstr>
      <vt:lpstr>dokunma</vt:lpstr>
      <vt:lpstr>Tat ve koku</vt:lpstr>
      <vt:lpstr>işitme</vt:lpstr>
      <vt:lpstr>Görme </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BEBEKLİKTE FİZİKSEL GELİŞİM</dc:title>
  <dc:creator>Muge ARTAR</dc:creator>
  <cp:lastModifiedBy>EYLEMTURK</cp:lastModifiedBy>
  <cp:revision>36</cp:revision>
  <dcterms:created xsi:type="dcterms:W3CDTF">2012-03-14T12:44:53Z</dcterms:created>
  <dcterms:modified xsi:type="dcterms:W3CDTF">2018-03-21T06:35:59Z</dcterms:modified>
</cp:coreProperties>
</file>