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6" r:id="rId7"/>
    <p:sldId id="262" r:id="rId8"/>
    <p:sldId id="267" r:id="rId9"/>
    <p:sldId id="264"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smtClean="0"/>
              <a:t>Asıl başlık stili için tıklatın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9BDA63E-9E0C-47A5-8BFB-2C5DFA941A19}" type="datetimeFigureOut">
              <a:rPr lang="tr-TR" smtClean="0"/>
              <a:t>23.09.2019</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35F3FB25-33B1-4807-9695-E30521D8BFB0}"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36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BDA63E-9E0C-47A5-8BFB-2C5DFA941A19}"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F3FB25-33B1-4807-9695-E30521D8BFB0}"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606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BDA63E-9E0C-47A5-8BFB-2C5DFA941A19}"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F3FB25-33B1-4807-9695-E30521D8BFB0}"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212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BDA63E-9E0C-47A5-8BFB-2C5DFA941A19}"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F3FB25-33B1-4807-9695-E30521D8BFB0}"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67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9BDA63E-9E0C-47A5-8BFB-2C5DFA941A19}"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F3FB25-33B1-4807-9695-E30521D8BFB0}"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636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9BDA63E-9E0C-47A5-8BFB-2C5DFA941A19}" type="datetimeFigureOut">
              <a:rPr lang="tr-TR" smtClean="0"/>
              <a:t>23.09.2019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F3FB25-33B1-4807-9695-E30521D8BFB0}"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16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47191" y="2824269"/>
            <a:ext cx="4645152" cy="26444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412362" y="2821491"/>
            <a:ext cx="4645152" cy="263737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9BDA63E-9E0C-47A5-8BFB-2C5DFA941A19}" type="datetimeFigureOut">
              <a:rPr lang="tr-TR" smtClean="0"/>
              <a:t>23.09.2019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F3FB25-33B1-4807-9695-E30521D8BFB0}"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240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BDA63E-9E0C-47A5-8BFB-2C5DFA941A19}" type="datetimeFigureOut">
              <a:rPr lang="tr-TR" smtClean="0"/>
              <a:t>23.09.2019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F3FB25-33B1-4807-9695-E30521D8BFB0}"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935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DA63E-9E0C-47A5-8BFB-2C5DFA941A19}" type="datetimeFigureOut">
              <a:rPr lang="tr-TR" smtClean="0"/>
              <a:t>23.09.2019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F3FB25-33B1-4807-9695-E30521D8BFB0}" type="slidenum">
              <a:rPr lang="tr-TR" smtClean="0"/>
              <a:t>‹#›</a:t>
            </a:fld>
            <a:endParaRPr lang="tr-TR"/>
          </a:p>
        </p:txBody>
      </p:sp>
    </p:spTree>
    <p:extLst>
      <p:ext uri="{BB962C8B-B14F-4D97-AF65-F5344CB8AC3E}">
        <p14:creationId xmlns:p14="http://schemas.microsoft.com/office/powerpoint/2010/main" val="34567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9BDA63E-9E0C-47A5-8BFB-2C5DFA941A19}" type="datetimeFigureOut">
              <a:rPr lang="tr-TR" smtClean="0"/>
              <a:t>23.09.2019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F3FB25-33B1-4807-9695-E30521D8BFB0}"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6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9BDA63E-9E0C-47A5-8BFB-2C5DFA941A19}" type="datetimeFigureOut">
              <a:rPr lang="tr-TR" smtClean="0"/>
              <a:t>23.09.2019</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35F3FB25-33B1-4807-9695-E30521D8BFB0}"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197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9BDA63E-9E0C-47A5-8BFB-2C5DFA941A19}" type="datetimeFigureOut">
              <a:rPr lang="tr-TR" smtClean="0"/>
              <a:t>23.09.2019</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5F3FB25-33B1-4807-9695-E30521D8BFB0}"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87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igaryerlikaya@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r>
            <a:br>
              <a:rPr lang="tr-TR" dirty="0" smtClean="0"/>
            </a:br>
            <a:endParaRPr lang="tr-TR" dirty="0"/>
          </a:p>
        </p:txBody>
      </p:sp>
      <p:sp>
        <p:nvSpPr>
          <p:cNvPr id="3" name="Alt Başlık 2"/>
          <p:cNvSpPr>
            <a:spLocks noGrp="1"/>
          </p:cNvSpPr>
          <p:nvPr>
            <p:ph type="subTitle" idx="1"/>
          </p:nvPr>
        </p:nvSpPr>
        <p:spPr>
          <a:xfrm>
            <a:off x="622431" y="298237"/>
            <a:ext cx="6525501" cy="2277695"/>
          </a:xfrm>
          <a:solidFill>
            <a:schemeClr val="bg2">
              <a:lumMod val="90000"/>
            </a:schemeClr>
          </a:solidFill>
        </p:spPr>
        <p:txBody>
          <a:bodyPr>
            <a:normAutofit lnSpcReduction="10000"/>
          </a:bodyPr>
          <a:lstStyle/>
          <a:p>
            <a:pPr algn="ctr"/>
            <a:endParaRPr lang="tr-TR" sz="2400" b="1" dirty="0" smtClean="0">
              <a:latin typeface="Arial" panose="020B0604020202020204" pitchFamily="34" charset="0"/>
              <a:cs typeface="Arial" panose="020B0604020202020204" pitchFamily="34" charset="0"/>
            </a:endParaRPr>
          </a:p>
          <a:p>
            <a:pPr algn="ctr"/>
            <a:endParaRPr lang="tr-TR" sz="2400" b="1" dirty="0">
              <a:latin typeface="Arial" panose="020B0604020202020204" pitchFamily="34" charset="0"/>
              <a:cs typeface="Arial" panose="020B0604020202020204" pitchFamily="34" charset="0"/>
            </a:endParaRPr>
          </a:p>
          <a:p>
            <a:pPr algn="ctr"/>
            <a:r>
              <a:rPr lang="tr-TR" sz="2400" b="1" dirty="0" smtClean="0">
                <a:latin typeface="Arial" panose="020B0604020202020204" pitchFamily="34" charset="0"/>
                <a:cs typeface="Arial" panose="020B0604020202020204" pitchFamily="34" charset="0"/>
              </a:rPr>
              <a:t>DÜNYA’DA ve Türkiye’de </a:t>
            </a:r>
          </a:p>
          <a:p>
            <a:pPr algn="ctr"/>
            <a:r>
              <a:rPr lang="tr-TR" sz="2400" b="1" dirty="0" smtClean="0">
                <a:latin typeface="Arial" panose="020B0604020202020204" pitchFamily="34" charset="0"/>
                <a:cs typeface="Arial" panose="020B0604020202020204" pitchFamily="34" charset="0"/>
              </a:rPr>
              <a:t>YÜKSEKÖĞRETİM</a:t>
            </a:r>
            <a:endParaRPr lang="tr-TR" sz="2400" b="1"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015" y="2888783"/>
            <a:ext cx="5502202" cy="3668134"/>
          </a:xfrm>
          <a:prstGeom prst="rect">
            <a:avLst/>
          </a:prstGeom>
        </p:spPr>
      </p:pic>
    </p:spTree>
    <p:extLst>
      <p:ext uri="{BB962C8B-B14F-4D97-AF65-F5344CB8AC3E}">
        <p14:creationId xmlns:p14="http://schemas.microsoft.com/office/powerpoint/2010/main" val="2984567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8507" y="1059366"/>
            <a:ext cx="9616347" cy="4406979"/>
          </a:xfrm>
        </p:spPr>
        <p:txBody>
          <a:bodyPr>
            <a:normAutofit/>
          </a:bodyPr>
          <a:lstStyle/>
          <a:p>
            <a:r>
              <a:rPr lang="tr-TR" b="1" dirty="0">
                <a:latin typeface="Arial" panose="020B0604020202020204" pitchFamily="34" charset="0"/>
                <a:cs typeface="Arial" panose="020B0604020202020204" pitchFamily="34" charset="0"/>
              </a:rPr>
              <a:t>1933</a:t>
            </a:r>
            <a:r>
              <a:rPr lang="tr-TR" dirty="0">
                <a:latin typeface="Arial" panose="020B0604020202020204" pitchFamily="34" charset="0"/>
                <a:cs typeface="Arial" panose="020B0604020202020204" pitchFamily="34" charset="0"/>
              </a:rPr>
              <a:t>- Üniversite Reformu - Darülfünun kapatıldı, İstanbul Üniversitesi kuruldu.</a:t>
            </a:r>
          </a:p>
          <a:p>
            <a:r>
              <a:rPr lang="tr-TR" dirty="0">
                <a:latin typeface="Arial" panose="020B0604020202020204" pitchFamily="34" charset="0"/>
                <a:cs typeface="Arial" panose="020B0604020202020204" pitchFamily="34" charset="0"/>
              </a:rPr>
              <a:t> </a:t>
            </a:r>
          </a:p>
          <a:p>
            <a:r>
              <a:rPr lang="tr-TR" b="1" dirty="0">
                <a:latin typeface="Arial" panose="020B0604020202020204" pitchFamily="34" charset="0"/>
                <a:cs typeface="Arial" panose="020B0604020202020204" pitchFamily="34" charset="0"/>
              </a:rPr>
              <a:t>1946</a:t>
            </a:r>
            <a:r>
              <a:rPr lang="tr-TR" dirty="0">
                <a:latin typeface="Arial" panose="020B0604020202020204" pitchFamily="34" charset="0"/>
                <a:cs typeface="Arial" panose="020B0604020202020204" pitchFamily="34" charset="0"/>
              </a:rPr>
              <a:t>- Cumhuriyetin ilk üniversitesi Ankara Üniversitesi kuruldu (4936).</a:t>
            </a:r>
          </a:p>
          <a:p>
            <a:r>
              <a:rPr lang="tr-TR" dirty="0">
                <a:latin typeface="Arial" panose="020B0604020202020204" pitchFamily="34" charset="0"/>
                <a:cs typeface="Arial" panose="020B0604020202020204" pitchFamily="34" charset="0"/>
              </a:rPr>
              <a:t> </a:t>
            </a:r>
          </a:p>
          <a:p>
            <a:r>
              <a:rPr lang="tr-TR" b="1" dirty="0">
                <a:latin typeface="Arial" panose="020B0604020202020204" pitchFamily="34" charset="0"/>
                <a:cs typeface="Arial" panose="020B0604020202020204" pitchFamily="34" charset="0"/>
              </a:rPr>
              <a:t>1960</a:t>
            </a:r>
            <a:r>
              <a:rPr lang="tr-TR" dirty="0">
                <a:latin typeface="Arial" panose="020B0604020202020204" pitchFamily="34" charset="0"/>
                <a:cs typeface="Arial" panose="020B0604020202020204" pitchFamily="34" charset="0"/>
              </a:rPr>
              <a:t>- Üniversite yasası (114–115 sayılı yasalar).</a:t>
            </a:r>
          </a:p>
          <a:p>
            <a:r>
              <a:rPr lang="tr-TR" dirty="0">
                <a:latin typeface="Arial" panose="020B0604020202020204" pitchFamily="34" charset="0"/>
                <a:cs typeface="Arial" panose="020B0604020202020204" pitchFamily="34" charset="0"/>
              </a:rPr>
              <a:t> </a:t>
            </a:r>
          </a:p>
          <a:p>
            <a:r>
              <a:rPr lang="tr-TR" b="1" dirty="0">
                <a:latin typeface="Arial" panose="020B0604020202020204" pitchFamily="34" charset="0"/>
                <a:cs typeface="Arial" panose="020B0604020202020204" pitchFamily="34" charset="0"/>
              </a:rPr>
              <a:t>1973</a:t>
            </a:r>
            <a:r>
              <a:rPr lang="tr-TR" dirty="0">
                <a:latin typeface="Arial" panose="020B0604020202020204" pitchFamily="34" charset="0"/>
                <a:cs typeface="Arial" panose="020B0604020202020204" pitchFamily="34" charset="0"/>
              </a:rPr>
              <a:t>- Üniversite yasası (1750).</a:t>
            </a:r>
          </a:p>
          <a:p>
            <a:r>
              <a:rPr lang="tr-TR" dirty="0">
                <a:latin typeface="Arial" panose="020B0604020202020204" pitchFamily="34" charset="0"/>
                <a:cs typeface="Arial" panose="020B0604020202020204" pitchFamily="34" charset="0"/>
              </a:rPr>
              <a:t> </a:t>
            </a:r>
          </a:p>
          <a:p>
            <a:r>
              <a:rPr lang="tr-TR" b="1" dirty="0">
                <a:latin typeface="Arial" panose="020B0604020202020204" pitchFamily="34" charset="0"/>
                <a:cs typeface="Arial" panose="020B0604020202020204" pitchFamily="34" charset="0"/>
              </a:rPr>
              <a:t>1981</a:t>
            </a:r>
            <a:r>
              <a:rPr lang="tr-TR" dirty="0">
                <a:latin typeface="Arial" panose="020B0604020202020204" pitchFamily="34" charset="0"/>
                <a:cs typeface="Arial" panose="020B0604020202020204" pitchFamily="34" charset="0"/>
              </a:rPr>
              <a:t>- Üniversite yasası (2547).</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45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2976" y="1059365"/>
            <a:ext cx="7081024" cy="3233855"/>
          </a:xfrm>
          <a:solidFill>
            <a:schemeClr val="accent4">
              <a:lumMod val="40000"/>
              <a:lumOff val="60000"/>
            </a:schemeClr>
          </a:solidFill>
        </p:spPr>
        <p:txBody>
          <a:bodyPr/>
          <a:lstStyle/>
          <a:p>
            <a:pPr marL="0" indent="0" algn="ctr">
              <a:buFontTx/>
              <a:buNone/>
            </a:pPr>
            <a: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t>SORULAR &amp; ÖNERİLER?</a:t>
            </a:r>
            <a:b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t>TEŞEKKÜRLER…</a:t>
            </a:r>
            <a:b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t/>
            </a:r>
            <a:br>
              <a:rPr lang="tr-TR" altLang="tr-TR" b="1"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tr-TR" altLang="tr-TR" b="1"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2"/>
              </a:rPr>
              <a:t>nigaryerlikaya@gmail.com</a:t>
            </a:r>
            <a:endParaRPr lang="tr-TR" altLang="tr-TR"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endParaRPr lang="tr-TR" altLang="tr-TR" dirty="0"/>
          </a:p>
          <a:p>
            <a:endParaRPr lang="tr-TR" dirty="0"/>
          </a:p>
        </p:txBody>
      </p:sp>
    </p:spTree>
    <p:extLst>
      <p:ext uri="{BB962C8B-B14F-4D97-AF65-F5344CB8AC3E}">
        <p14:creationId xmlns:p14="http://schemas.microsoft.com/office/powerpoint/2010/main" val="218085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9794" y="579863"/>
            <a:ext cx="9801923" cy="4438186"/>
          </a:xfrm>
        </p:spPr>
        <p:txBody>
          <a:bodyPr>
            <a:normAutofit/>
          </a:bodyPr>
          <a:lstStyle/>
          <a:p>
            <a:endParaRPr lang="tr-TR" dirty="0"/>
          </a:p>
          <a:p>
            <a:r>
              <a:rPr lang="tr-TR" sz="2400" dirty="0">
                <a:latin typeface="Arial" panose="020B0604020202020204" pitchFamily="34" charset="0"/>
                <a:cs typeface="Arial" panose="020B0604020202020204" pitchFamily="34" charset="0"/>
              </a:rPr>
              <a:t>Modern üniversitelerin kökeni ortaçağa dek uzanmaktadır. </a:t>
            </a:r>
            <a:endParaRPr lang="tr-TR" sz="2400" dirty="0" smtClean="0">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dönemde (Ortaçağda) “üniversitas” terimi belli bir amacı gerçekleştirmek üzere bir araya gelmiş toplulukları isimlendirmek amacıyla </a:t>
            </a:r>
            <a:r>
              <a:rPr lang="tr-TR" sz="2400" dirty="0" smtClean="0">
                <a:latin typeface="Arial" panose="020B0604020202020204" pitchFamily="34" charset="0"/>
                <a:cs typeface="Arial" panose="020B0604020202020204" pitchFamily="34" charset="0"/>
              </a:rPr>
              <a:t>kullanılmıştır.</a:t>
            </a:r>
          </a:p>
          <a:p>
            <a:r>
              <a:rPr lang="tr-TR" sz="2400" dirty="0" smtClean="0">
                <a:latin typeface="Arial" panose="020B0604020202020204" pitchFamily="34" charset="0"/>
                <a:cs typeface="Arial" panose="020B0604020202020204" pitchFamily="34" charset="0"/>
              </a:rPr>
              <a:t>Üniversitas kelimesinin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kökeni Latince </a:t>
            </a: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’beraber, topluca, hepsi bir yerde’’ anlamına geliyor. </a:t>
            </a:r>
          </a:p>
        </p:txBody>
      </p:sp>
    </p:spTree>
    <p:extLst>
      <p:ext uri="{BB962C8B-B14F-4D97-AF65-F5344CB8AC3E}">
        <p14:creationId xmlns:p14="http://schemas.microsoft.com/office/powerpoint/2010/main" val="23651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6013" y="648930"/>
            <a:ext cx="9648841" cy="4817416"/>
          </a:xfrm>
        </p:spPr>
        <p:txBody>
          <a:bodyPr/>
          <a:lstStyle/>
          <a:p>
            <a:r>
              <a:rPr lang="tr-TR" dirty="0">
                <a:latin typeface="Arial" panose="020B0604020202020204" pitchFamily="34" charset="0"/>
                <a:cs typeface="Arial" panose="020B0604020202020204" pitchFamily="34" charset="0"/>
              </a:rPr>
              <a:t>Ortaçağ üniversitelerinin iki önemli örneği vardır.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Bunlar </a:t>
            </a:r>
            <a:r>
              <a:rPr lang="tr-TR" dirty="0">
                <a:latin typeface="Arial" panose="020B0604020202020204" pitchFamily="34" charset="0"/>
                <a:cs typeface="Arial" panose="020B0604020202020204" pitchFamily="34" charset="0"/>
              </a:rPr>
              <a:t>Bologna ve </a:t>
            </a:r>
            <a:r>
              <a:rPr lang="tr-TR" dirty="0" smtClean="0">
                <a:latin typeface="Arial" panose="020B0604020202020204" pitchFamily="34" charset="0"/>
                <a:cs typeface="Arial" panose="020B0604020202020204" pitchFamily="34" charset="0"/>
              </a:rPr>
              <a:t>Paris </a:t>
            </a:r>
            <a:r>
              <a:rPr lang="tr-TR" dirty="0">
                <a:latin typeface="Arial" panose="020B0604020202020204" pitchFamily="34" charset="0"/>
                <a:cs typeface="Arial" panose="020B0604020202020204" pitchFamily="34" charset="0"/>
              </a:rPr>
              <a:t>üniversiteleridir. </a:t>
            </a:r>
          </a:p>
        </p:txBody>
      </p:sp>
      <p:pic>
        <p:nvPicPr>
          <p:cNvPr id="4" name="Picture 2" descr="bologna Ã¼niversitesi ile ilgili gÃ¶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88" b="4194"/>
          <a:stretch/>
        </p:blipFill>
        <p:spPr bwMode="auto">
          <a:xfrm>
            <a:off x="5795108" y="2200585"/>
            <a:ext cx="4687038" cy="308509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813718" y="5642516"/>
            <a:ext cx="9046690" cy="369332"/>
          </a:xfrm>
          <a:prstGeom prst="rect">
            <a:avLst/>
          </a:prstGeom>
        </p:spPr>
        <p:txBody>
          <a:bodyPr wrap="square">
            <a:spAutoFit/>
          </a:bodyPr>
          <a:lstStyle/>
          <a:p>
            <a:r>
              <a:rPr lang="tr-TR" dirty="0"/>
              <a:t>Bologna Üniversitesi </a:t>
            </a:r>
            <a:r>
              <a:rPr lang="tr-TR" dirty="0" smtClean="0"/>
              <a:t> 1008 </a:t>
            </a:r>
            <a:endParaRPr lang="tr-TR" dirty="0"/>
          </a:p>
        </p:txBody>
      </p:sp>
      <p:pic>
        <p:nvPicPr>
          <p:cNvPr id="1028" name="Picture 4" descr="uni of bolog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26" y="2243644"/>
            <a:ext cx="4834053" cy="32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5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099" y="657922"/>
            <a:ext cx="10162756" cy="4808423"/>
          </a:xfrm>
        </p:spPr>
        <p:txBody>
          <a:bodyPr>
            <a:normAutofit/>
          </a:bodyPr>
          <a:lstStyle/>
          <a:p>
            <a:r>
              <a:rPr lang="tr-TR" sz="2800" dirty="0">
                <a:latin typeface="Arial" panose="020B0604020202020204" pitchFamily="34" charset="0"/>
                <a:cs typeface="Arial" panose="020B0604020202020204" pitchFamily="34" charset="0"/>
              </a:rPr>
              <a:t>Bologna Üniversitesi’nde öğrenci örgütü etkindi ve rektör öğrenciler arasından seçilirdi. Üniversite içerisinde yer elen öğrenci loncaları (meslek odasına benzer yapılanmalar) yöneticileri de üniversite yönetiminde rektörle birlikte görev alırlardı. Bu örnek, sonraları İtalya’da kurulan diğer üniversiteler tarafından da kabul edilmiştir.</a:t>
            </a:r>
          </a:p>
          <a:p>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57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548" y="658761"/>
            <a:ext cx="10205686" cy="5093758"/>
          </a:xfrm>
        </p:spPr>
        <p:txBody>
          <a:bodyPr>
            <a:normAutofit/>
          </a:bodyPr>
          <a:lstStyle/>
          <a:p>
            <a:r>
              <a:rPr lang="tr-TR" dirty="0">
                <a:latin typeface="Arial" panose="020B0604020202020204" pitchFamily="34" charset="0"/>
                <a:cs typeface="Arial" panose="020B0604020202020204" pitchFamily="34" charset="0"/>
              </a:rPr>
              <a:t>Paris Üniversitesi, katedral okulu öğretim elemanları ile öğrencilerin oluşturdukları bir yapılanmadır. Bu üniversitede öğretim üyeleri etkindi. Üniversite başkanlığını ilk dönemlerde piskopos temsilcisi yaparken, daha sonra üniversite bünyesinde yer alan fakülte dekanları kendi aralarından seçtikleri yöneticinin etkin olmasıyla piskoposluk otoritesini yitirmiş ve bu üniversitenin özerkliği yolunda bir zafer anlamı taşıyordu.</a:t>
            </a:r>
          </a:p>
          <a:p>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42" y="2974575"/>
            <a:ext cx="4255210" cy="2857513"/>
          </a:xfrm>
          <a:prstGeom prst="rect">
            <a:avLst/>
          </a:prstGeom>
        </p:spPr>
      </p:pic>
      <p:pic>
        <p:nvPicPr>
          <p:cNvPr id="4" name="Picture 2" descr="Sorbon Ãniversitesi - La Sorbonne Pariste.Net"/>
          <p:cNvPicPr>
            <a:picLocks noChangeAspect="1" noChangeArrowheads="1"/>
          </p:cNvPicPr>
          <p:nvPr/>
        </p:nvPicPr>
        <p:blipFill rotWithShape="1">
          <a:blip r:embed="rId3">
            <a:extLst>
              <a:ext uri="{28A0092B-C50C-407E-A947-70E740481C1C}">
                <a14:useLocalDpi xmlns:a14="http://schemas.microsoft.com/office/drawing/2010/main" val="0"/>
              </a:ext>
            </a:extLst>
          </a:blip>
          <a:srcRect r="3342" b="4374"/>
          <a:stretch/>
        </p:blipFill>
        <p:spPr bwMode="auto">
          <a:xfrm>
            <a:off x="1081548" y="3002212"/>
            <a:ext cx="4126069" cy="275030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374887" y="4204010"/>
            <a:ext cx="1405055" cy="523220"/>
          </a:xfrm>
          <a:prstGeom prst="rect">
            <a:avLst/>
          </a:prstGeom>
        </p:spPr>
        <p:txBody>
          <a:bodyPr wrap="square">
            <a:spAutoFit/>
          </a:bodyPr>
          <a:lstStyle/>
          <a:p>
            <a:pPr algn="ctr"/>
            <a:r>
              <a:rPr lang="tr-TR" sz="1400" b="1" dirty="0">
                <a:solidFill>
                  <a:prstClr val="black"/>
                </a:solidFill>
                <a:latin typeface="Arial" panose="020B0604020202020204" pitchFamily="34" charset="0"/>
                <a:cs typeface="Arial" panose="020B0604020202020204" pitchFamily="34" charset="0"/>
              </a:rPr>
              <a:t>Paris Üniversitesi</a:t>
            </a:r>
            <a:endParaRPr lang="tr-TR" sz="1400" b="1" dirty="0"/>
          </a:p>
        </p:txBody>
      </p:sp>
    </p:spTree>
    <p:extLst>
      <p:ext uri="{BB962C8B-B14F-4D97-AF65-F5344CB8AC3E}">
        <p14:creationId xmlns:p14="http://schemas.microsoft.com/office/powerpoint/2010/main" val="3603927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727" y="880946"/>
            <a:ext cx="9895127" cy="4585399"/>
          </a:xfrm>
        </p:spPr>
        <p:txBody>
          <a:bodyPr/>
          <a:lstStyle/>
          <a:p>
            <a:r>
              <a:rPr lang="tr-TR" dirty="0"/>
              <a:t> 1167 yılında kurulan Oxford Üniversitesi, </a:t>
            </a:r>
            <a:endParaRPr lang="tr-TR" dirty="0" smtClean="0"/>
          </a:p>
          <a:p>
            <a:r>
              <a:rPr lang="tr-TR" dirty="0" smtClean="0"/>
              <a:t>1175 </a:t>
            </a:r>
            <a:r>
              <a:rPr lang="tr-TR" dirty="0"/>
              <a:t>yılında kurulan </a:t>
            </a:r>
            <a:r>
              <a:rPr lang="tr-TR" dirty="0" err="1"/>
              <a:t>Modena</a:t>
            </a:r>
            <a:r>
              <a:rPr lang="tr-TR" dirty="0"/>
              <a:t> </a:t>
            </a:r>
            <a:r>
              <a:rPr lang="tr-TR" dirty="0" smtClean="0"/>
              <a:t>Üniversitesi, </a:t>
            </a:r>
          </a:p>
          <a:p>
            <a:r>
              <a:rPr lang="tr-TR" dirty="0" smtClean="0"/>
              <a:t>1209 </a:t>
            </a:r>
            <a:r>
              <a:rPr lang="tr-TR" dirty="0"/>
              <a:t>yılında kurulan Cambridge Üniversitesi, Orta Çağ’ın ilk dönemlerinde ortaya çıkan ve bugünkü manada üniversite özelliği taşıyan Batı Avrupa’daki ilk yükseköğretim kurumlarıdır.</a:t>
            </a:r>
          </a:p>
        </p:txBody>
      </p:sp>
      <p:pic>
        <p:nvPicPr>
          <p:cNvPr id="4" name="Resim 3"/>
          <p:cNvPicPr>
            <a:picLocks noChangeAspect="1"/>
          </p:cNvPicPr>
          <p:nvPr/>
        </p:nvPicPr>
        <p:blipFill>
          <a:blip r:embed="rId2"/>
          <a:stretch>
            <a:fillRect/>
          </a:stretch>
        </p:blipFill>
        <p:spPr>
          <a:xfrm>
            <a:off x="1885139" y="2810106"/>
            <a:ext cx="6170541" cy="3088889"/>
          </a:xfrm>
          <a:prstGeom prst="rect">
            <a:avLst/>
          </a:prstGeom>
        </p:spPr>
      </p:pic>
      <p:sp>
        <p:nvSpPr>
          <p:cNvPr id="5" name="Dikdörtgen 4"/>
          <p:cNvSpPr/>
          <p:nvPr/>
        </p:nvSpPr>
        <p:spPr>
          <a:xfrm>
            <a:off x="4070256" y="6210559"/>
            <a:ext cx="2475509" cy="707886"/>
          </a:xfrm>
          <a:prstGeom prst="rect">
            <a:avLst/>
          </a:prstGeom>
        </p:spPr>
        <p:txBody>
          <a:bodyPr wrap="square">
            <a:spAutoFit/>
          </a:bodyPr>
          <a:lstStyle/>
          <a:p>
            <a:pPr algn="ctr"/>
            <a:r>
              <a:rPr lang="tr-TR" sz="2000" b="1" dirty="0">
                <a:latin typeface="Arial" panose="020B0604020202020204" pitchFamily="34" charset="0"/>
                <a:cs typeface="Arial" panose="020B0604020202020204" pitchFamily="34" charset="0"/>
              </a:rPr>
              <a:t>Oxford Üniversitesi</a:t>
            </a:r>
          </a:p>
        </p:txBody>
      </p:sp>
    </p:spTree>
    <p:extLst>
      <p:ext uri="{BB962C8B-B14F-4D97-AF65-F5344CB8AC3E}">
        <p14:creationId xmlns:p14="http://schemas.microsoft.com/office/powerpoint/2010/main" val="236925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123" y="278781"/>
            <a:ext cx="9939732" cy="1574974"/>
          </a:xfrm>
        </p:spPr>
        <p:txBody>
          <a:bodyPr/>
          <a:lstStyle/>
          <a:p>
            <a:r>
              <a:rPr lang="tr-TR" b="1" dirty="0">
                <a:latin typeface="Arial" panose="020B0604020202020204" pitchFamily="34" charset="0"/>
                <a:cs typeface="Arial" panose="020B0604020202020204" pitchFamily="34" charset="0"/>
              </a:rPr>
              <a:t>TÜRKİYE’DE </a:t>
            </a:r>
            <a:r>
              <a:rPr lang="tr-TR" b="1" dirty="0" smtClean="0">
                <a:latin typeface="Arial" panose="020B0604020202020204" pitchFamily="34" charset="0"/>
                <a:cs typeface="Arial" panose="020B0604020202020204" pitchFamily="34" charset="0"/>
              </a:rPr>
              <a:t>YÜKSEKÖĞRETİM</a:t>
            </a:r>
            <a:r>
              <a:rPr lang="tr-TR" b="1" dirty="0">
                <a:latin typeface="Arial" panose="020B0604020202020204" pitchFamily="34" charset="0"/>
                <a:cs typeface="Arial" panose="020B0604020202020204" pitchFamily="34" charset="0"/>
              </a:rPr>
              <a:t/>
            </a:r>
            <a:br>
              <a:rPr lang="tr-TR" b="1"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69434" y="1003610"/>
            <a:ext cx="10285420" cy="4462736"/>
          </a:xfrm>
        </p:spPr>
        <p:txBody>
          <a:bodyPr/>
          <a:lstStyle/>
          <a:p>
            <a:pPr marL="0" indent="0">
              <a:buNone/>
            </a:pPr>
            <a:endParaRPr lang="tr-TR" dirty="0"/>
          </a:p>
          <a:p>
            <a:r>
              <a:rPr lang="tr-TR" dirty="0"/>
              <a:t>Türk yükseköğretiminin ilk kurumu medreselerdir, medreseler Osmanlı İmparatorluğu’nun yükselme devrinde en parlak dönemlerini yaşamıştır. </a:t>
            </a:r>
            <a:endParaRPr lang="tr-TR" dirty="0" smtClean="0"/>
          </a:p>
          <a:p>
            <a:r>
              <a:rPr lang="tr-TR" dirty="0" smtClean="0"/>
              <a:t>Daha </a:t>
            </a:r>
            <a:r>
              <a:rPr lang="tr-TR" dirty="0"/>
              <a:t>sonraları ise dinin etkisiyle bilimsel gelişmelere kapısını kapatmış, programlarında yer alan felsefe, matematik, tıp gibi dersleri ya programlarından çıkartmışlar ya da yeterince yer vermemişlerdir.  </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414" y="3307902"/>
            <a:ext cx="4878826" cy="3059444"/>
          </a:xfrm>
          <a:prstGeom prst="rect">
            <a:avLst/>
          </a:prstGeom>
        </p:spPr>
      </p:pic>
    </p:spTree>
    <p:extLst>
      <p:ext uri="{BB962C8B-B14F-4D97-AF65-F5344CB8AC3E}">
        <p14:creationId xmlns:p14="http://schemas.microsoft.com/office/powerpoint/2010/main" val="271719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49298" y="2910468"/>
            <a:ext cx="9404473" cy="2979624"/>
          </a:xfrm>
        </p:spPr>
        <p:txBody>
          <a:bodyPr>
            <a:normAutofit/>
          </a:bodyPr>
          <a:lstStyle/>
          <a:p>
            <a:endParaRPr lang="tr-TR" dirty="0" smtClean="0"/>
          </a:p>
          <a:p>
            <a:r>
              <a:rPr lang="tr-TR" dirty="0" smtClean="0">
                <a:latin typeface="Arial" panose="020B0604020202020204" pitchFamily="34" charset="0"/>
                <a:cs typeface="Arial" panose="020B0604020202020204" pitchFamily="34" charset="0"/>
              </a:rPr>
              <a:t>Osmanlı </a:t>
            </a:r>
            <a:r>
              <a:rPr lang="tr-TR" dirty="0">
                <a:latin typeface="Arial" panose="020B0604020202020204" pitchFamily="34" charset="0"/>
                <a:cs typeface="Arial" panose="020B0604020202020204" pitchFamily="34" charset="0"/>
              </a:rPr>
              <a:t>İmparatorluğu'nda medrese dışında bir yüksekokul açılması fikri ilk defa Sultan Abdülmecid zamanında Meclis-i Muvakkat-i Maarif (Geçici Eğitim Meclisi) tarafından 1845'te düzenlenen eğitim programında yer almıştı. </a:t>
            </a:r>
            <a:endParaRPr lang="tr-TR" dirty="0" smtClean="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1863-</a:t>
            </a:r>
            <a:r>
              <a:rPr lang="tr-TR" dirty="0">
                <a:latin typeface="Arial" panose="020B0604020202020204" pitchFamily="34" charset="0"/>
                <a:cs typeface="Arial" panose="020B0604020202020204" pitchFamily="34" charset="0"/>
              </a:rPr>
              <a:t> Derviş Paşa’nın verdiği dersle Darülfünun eğitime başladı.</a:t>
            </a:r>
          </a:p>
          <a:p>
            <a:r>
              <a:rPr lang="tr-TR" dirty="0">
                <a:latin typeface="Arial" panose="020B0604020202020204" pitchFamily="34" charset="0"/>
                <a:cs typeface="Arial" panose="020B0604020202020204" pitchFamily="34" charset="0"/>
              </a:rPr>
              <a:t> </a:t>
            </a:r>
          </a:p>
          <a:p>
            <a:endParaRPr lang="tr-TR" dirty="0" smtClean="0"/>
          </a:p>
        </p:txBody>
      </p:sp>
      <p:sp>
        <p:nvSpPr>
          <p:cNvPr id="5" name="Dikdörtgen 4"/>
          <p:cNvSpPr/>
          <p:nvPr/>
        </p:nvSpPr>
        <p:spPr>
          <a:xfrm>
            <a:off x="814039" y="635619"/>
            <a:ext cx="10526751" cy="2964914"/>
          </a:xfrm>
          <a:prstGeom prst="rect">
            <a:avLst/>
          </a:prstGeom>
        </p:spPr>
        <p:txBody>
          <a:bodyPr wrap="square">
            <a:spAutoFit/>
          </a:bodyPr>
          <a:lstStyle/>
          <a:p>
            <a:pPr marR="45720" indent="540385" algn="just">
              <a:lnSpc>
                <a:spcPts val="1365"/>
              </a:lnSpc>
            </a:pPr>
            <a:r>
              <a:rPr lang="tr-TR" sz="2000" dirty="0">
                <a:latin typeface="Arial" panose="020B0604020202020204" pitchFamily="34" charset="0"/>
                <a:ea typeface="Times New Roman" panose="02020603050405020304" pitchFamily="18" charset="0"/>
                <a:cs typeface="Arial" panose="020B0604020202020204" pitchFamily="34" charset="0"/>
              </a:rPr>
              <a:t>Osmanlı İmparatorluğu’nda 18. yüzyıl sonlarından itibaren Avrupa </a:t>
            </a:r>
            <a:r>
              <a:rPr lang="tr-TR" sz="2000" dirty="0" smtClean="0">
                <a:latin typeface="Arial" panose="020B0604020202020204" pitchFamily="34" charset="0"/>
                <a:ea typeface="Times New Roman" panose="02020603050405020304" pitchFamily="18" charset="0"/>
                <a:cs typeface="Arial" panose="020B0604020202020204" pitchFamily="34" charset="0"/>
              </a:rPr>
              <a:t>düşünce</a:t>
            </a:r>
          </a:p>
          <a:p>
            <a:pPr marR="45720" indent="540385" algn="just">
              <a:lnSpc>
                <a:spcPts val="1365"/>
              </a:lnSpc>
            </a:pP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marR="45720" indent="540385" algn="just">
              <a:lnSpc>
                <a:spcPts val="1365"/>
              </a:lnSpc>
            </a:pP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marR="45720" indent="540385" algn="just">
              <a:lnSpc>
                <a:spcPts val="1365"/>
              </a:lnSpc>
            </a:pPr>
            <a:r>
              <a:rPr lang="tr-TR" sz="2000" dirty="0" smtClean="0">
                <a:latin typeface="Arial" panose="020B0604020202020204" pitchFamily="34" charset="0"/>
                <a:ea typeface="Times New Roman" panose="02020603050405020304" pitchFamily="18" charset="0"/>
                <a:cs typeface="Arial" panose="020B0604020202020204" pitchFamily="34" charset="0"/>
              </a:rPr>
              <a:t> </a:t>
            </a:r>
            <a:r>
              <a:rPr lang="tr-TR" sz="2000" dirty="0">
                <a:latin typeface="Arial" panose="020B0604020202020204" pitchFamily="34" charset="0"/>
                <a:ea typeface="Times New Roman" panose="02020603050405020304" pitchFamily="18" charset="0"/>
                <a:cs typeface="Arial" panose="020B0604020202020204" pitchFamily="34" charset="0"/>
              </a:rPr>
              <a:t>sisteminin etkinliği artmaya başlamıştır. Bu dönemle birlikte </a:t>
            </a:r>
            <a:r>
              <a:rPr lang="tr-TR" sz="2000" dirty="0" smtClean="0">
                <a:latin typeface="Arial" panose="020B0604020202020204" pitchFamily="34" charset="0"/>
                <a:ea typeface="Times New Roman" panose="02020603050405020304" pitchFamily="18" charset="0"/>
                <a:cs typeface="Arial" panose="020B0604020202020204" pitchFamily="34" charset="0"/>
              </a:rPr>
              <a:t>İmparatorlukta</a:t>
            </a:r>
          </a:p>
          <a:p>
            <a:pPr marR="45720" indent="540385" algn="just">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R="45720" indent="540385" algn="just">
              <a:lnSpc>
                <a:spcPts val="1365"/>
              </a:lnSpc>
            </a:pPr>
            <a:r>
              <a:rPr lang="tr-TR" sz="2000" dirty="0" smtClean="0">
                <a:latin typeface="Arial" panose="020B0604020202020204" pitchFamily="34" charset="0"/>
                <a:ea typeface="Times New Roman" panose="02020603050405020304" pitchFamily="18" charset="0"/>
                <a:cs typeface="Arial" panose="020B0604020202020204" pitchFamily="34" charset="0"/>
              </a:rPr>
              <a:t> </a:t>
            </a:r>
            <a:r>
              <a:rPr lang="tr-TR" sz="2000" dirty="0">
                <a:latin typeface="Arial" panose="020B0604020202020204" pitchFamily="34" charset="0"/>
                <a:ea typeface="Times New Roman" panose="02020603050405020304" pitchFamily="18" charset="0"/>
                <a:cs typeface="Arial" panose="020B0604020202020204" pitchFamily="34" charset="0"/>
              </a:rPr>
              <a:t>eğitimde iyileştirme gerekliliği </a:t>
            </a:r>
            <a:r>
              <a:rPr lang="tr-TR" sz="2000" dirty="0" smtClean="0">
                <a:latin typeface="Arial" panose="020B0604020202020204" pitchFamily="34" charset="0"/>
                <a:ea typeface="Times New Roman" panose="02020603050405020304" pitchFamily="18" charset="0"/>
                <a:cs typeface="Arial" panose="020B0604020202020204" pitchFamily="34" charset="0"/>
              </a:rPr>
              <a:t>benimsenmiş; bu </a:t>
            </a:r>
            <a:r>
              <a:rPr lang="tr-TR" sz="2000" dirty="0">
                <a:latin typeface="Arial" panose="020B0604020202020204" pitchFamily="34" charset="0"/>
                <a:ea typeface="Times New Roman" panose="02020603050405020304" pitchFamily="18" charset="0"/>
                <a:cs typeface="Arial" panose="020B0604020202020204" pitchFamily="34" charset="0"/>
              </a:rPr>
              <a:t>alanda önemli sayılabilecek </a:t>
            </a:r>
            <a:r>
              <a:rPr lang="tr-TR" sz="2000" dirty="0" smtClean="0">
                <a:latin typeface="Arial" panose="020B0604020202020204" pitchFamily="34" charset="0"/>
                <a:ea typeface="Times New Roman" panose="02020603050405020304" pitchFamily="18" charset="0"/>
                <a:cs typeface="Arial" panose="020B0604020202020204" pitchFamily="34" charset="0"/>
              </a:rPr>
              <a:t>adımlar</a:t>
            </a:r>
          </a:p>
          <a:p>
            <a:pPr marR="45720" indent="540385" algn="just">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R="45720" indent="540385" algn="just">
              <a:lnSpc>
                <a:spcPts val="1365"/>
              </a:lnSpc>
            </a:pPr>
            <a:r>
              <a:rPr lang="tr-TR" sz="2000" dirty="0" smtClean="0">
                <a:latin typeface="Arial" panose="020B0604020202020204" pitchFamily="34" charset="0"/>
                <a:ea typeface="Times New Roman" panose="02020603050405020304" pitchFamily="18" charset="0"/>
                <a:cs typeface="Arial" panose="020B0604020202020204" pitchFamily="34" charset="0"/>
              </a:rPr>
              <a:t> </a:t>
            </a:r>
            <a:r>
              <a:rPr lang="tr-TR" sz="2000" dirty="0">
                <a:latin typeface="Arial" panose="020B0604020202020204" pitchFamily="34" charset="0"/>
                <a:ea typeface="Times New Roman" panose="02020603050405020304" pitchFamily="18" charset="0"/>
                <a:cs typeface="Arial" panose="020B0604020202020204" pitchFamily="34" charset="0"/>
              </a:rPr>
              <a:t>atılmıştır</a:t>
            </a:r>
            <a:r>
              <a:rPr lang="tr-TR" sz="2000" dirty="0" smtClean="0">
                <a:latin typeface="Arial" panose="020B0604020202020204" pitchFamily="34" charset="0"/>
                <a:ea typeface="Times New Roman" panose="02020603050405020304" pitchFamily="18" charset="0"/>
                <a:cs typeface="Arial" panose="020B0604020202020204" pitchFamily="34" charset="0"/>
              </a:rPr>
              <a:t>:</a:t>
            </a:r>
          </a:p>
          <a:p>
            <a:pPr marR="45720" indent="540385">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L="571500" marR="45720" indent="540385">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R="45720" indent="540385">
              <a:lnSpc>
                <a:spcPts val="1365"/>
              </a:lnSpc>
            </a:pPr>
            <a:r>
              <a:rPr lang="tr-TR" sz="2000" dirty="0">
                <a:latin typeface="Arial" panose="020B0604020202020204" pitchFamily="34" charset="0"/>
                <a:ea typeface="Times New Roman" panose="02020603050405020304" pitchFamily="18" charset="0"/>
                <a:cs typeface="Arial" panose="020B0604020202020204" pitchFamily="34" charset="0"/>
              </a:rPr>
              <a:t>1845- Geçici Eğitim Komisyonu kuruldu. Bu komisyon</a:t>
            </a:r>
            <a:r>
              <a:rPr lang="tr-TR" sz="2000" dirty="0" smtClean="0">
                <a:latin typeface="Arial" panose="020B0604020202020204" pitchFamily="34" charset="0"/>
                <a:ea typeface="Times New Roman" panose="02020603050405020304" pitchFamily="18" charset="0"/>
                <a:cs typeface="Arial" panose="020B0604020202020204" pitchFamily="34" charset="0"/>
              </a:rPr>
              <a:t>:</a:t>
            </a:r>
          </a:p>
          <a:p>
            <a:pPr marR="45720" indent="540385">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L="571500" marR="45720" indent="449580">
              <a:lnSpc>
                <a:spcPts val="1365"/>
              </a:lnSpc>
            </a:pPr>
            <a:r>
              <a:rPr lang="tr-TR" sz="2000" dirty="0">
                <a:latin typeface="Arial" panose="020B0604020202020204" pitchFamily="34" charset="0"/>
                <a:ea typeface="Times New Roman" panose="02020603050405020304" pitchFamily="18" charset="0"/>
                <a:cs typeface="Arial" panose="020B0604020202020204" pitchFamily="34" charset="0"/>
              </a:rPr>
              <a:t>—Darülfünun kurulması kararı aldı</a:t>
            </a:r>
            <a:r>
              <a:rPr lang="tr-TR" sz="2000" dirty="0" smtClean="0">
                <a:latin typeface="Arial" panose="020B0604020202020204" pitchFamily="34" charset="0"/>
                <a:ea typeface="Times New Roman" panose="02020603050405020304" pitchFamily="18" charset="0"/>
                <a:cs typeface="Arial" panose="020B0604020202020204" pitchFamily="34" charset="0"/>
              </a:rPr>
              <a:t>.</a:t>
            </a:r>
          </a:p>
          <a:p>
            <a:pPr marL="571500" marR="45720" indent="449580">
              <a:lnSpc>
                <a:spcPts val="1365"/>
              </a:lnSpc>
            </a:pPr>
            <a:endParaRPr lang="tr-TR" sz="2000" dirty="0">
              <a:latin typeface="Arial" panose="020B0604020202020204" pitchFamily="34" charset="0"/>
              <a:ea typeface="Times New Roman" panose="02020603050405020304" pitchFamily="18" charset="0"/>
              <a:cs typeface="Arial" panose="020B0604020202020204" pitchFamily="34" charset="0"/>
            </a:endParaRPr>
          </a:p>
          <a:p>
            <a:pPr marL="571500" marR="45720" indent="449580">
              <a:lnSpc>
                <a:spcPts val="1365"/>
              </a:lnSpc>
            </a:pPr>
            <a:r>
              <a:rPr lang="tr-TR" sz="2000" dirty="0">
                <a:latin typeface="Arial" panose="020B0604020202020204" pitchFamily="34" charset="0"/>
                <a:ea typeface="Times New Roman" panose="02020603050405020304" pitchFamily="18" charset="0"/>
                <a:cs typeface="Arial" panose="020B0604020202020204" pitchFamily="34" charset="0"/>
              </a:rPr>
              <a:t>—Eğitim Meclisi kurulması kararı aldı.</a:t>
            </a:r>
          </a:p>
          <a:p>
            <a:pPr marL="571500" marR="45720" indent="540385">
              <a:lnSpc>
                <a:spcPts val="1365"/>
              </a:lnSpc>
            </a:pPr>
            <a:r>
              <a:rPr lang="tr-TR" sz="2000" dirty="0">
                <a:latin typeface="Arial" panose="020B0604020202020204" pitchFamily="34" charset="0"/>
                <a:ea typeface="Times New Roman" panose="02020603050405020304" pitchFamily="18" charset="0"/>
                <a:cs typeface="Arial" panose="020B0604020202020204" pitchFamily="34" charset="0"/>
              </a:rPr>
              <a:t>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958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04331" y="557561"/>
            <a:ext cx="9850523" cy="4908785"/>
          </a:xfrm>
        </p:spPr>
        <p:txBody>
          <a:bodyPr/>
          <a:lstStyle/>
          <a:p>
            <a:r>
              <a:rPr lang="tr-TR" sz="2400" dirty="0"/>
              <a:t>Medreselerin iyileştirilmesi yönünde birtakım çalışmalar gerçekleştirilmiş ancak iltimas ve himayeler nedeniyle başarı sağlanamamıştır. Ayrıca geleneklere bağlılık, skolastik kitap bilimine bağlılık ve özellikle medresenin yeniçerilerle olan politik bağımlılığı medreselerde olumlu gelişmeyi önlemiştir. Ancak tüm bu olumsuzluklara karşın medrese 18. yüzyıl sonlarına kadar Osmanlı İmparatorluğu’nun tek yükseköğretim kurumu olarak süreklilik göstermiştir.</a:t>
            </a:r>
          </a:p>
          <a:p>
            <a:endParaRPr lang="tr-TR" dirty="0"/>
          </a:p>
        </p:txBody>
      </p:sp>
    </p:spTree>
    <p:extLst>
      <p:ext uri="{BB962C8B-B14F-4D97-AF65-F5344CB8AC3E}">
        <p14:creationId xmlns:p14="http://schemas.microsoft.com/office/powerpoint/2010/main" val="1283128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Template>
  <TotalTime>71</TotalTime>
  <Words>363</Words>
  <Application>Microsoft Office PowerPoint</Application>
  <PresentationFormat>Geniş ekran</PresentationFormat>
  <Paragraphs>55</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Gill Sans MT</vt:lpstr>
      <vt:lpstr>Times New Roman</vt:lpstr>
      <vt:lpstr>Gallery</vt:lpstr>
      <vt:lpstr> </vt:lpstr>
      <vt:lpstr>PowerPoint Sunusu</vt:lpstr>
      <vt:lpstr>PowerPoint Sunusu</vt:lpstr>
      <vt:lpstr>PowerPoint Sunusu</vt:lpstr>
      <vt:lpstr>PowerPoint Sunusu</vt:lpstr>
      <vt:lpstr>PowerPoint Sunusu</vt:lpstr>
      <vt:lpstr>TÜRKİYE’DE YÜKSEKÖĞRETİM </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Nigar</dc:creator>
  <cp:lastModifiedBy>RTBG</cp:lastModifiedBy>
  <cp:revision>11</cp:revision>
  <dcterms:created xsi:type="dcterms:W3CDTF">2019-09-22T10:43:17Z</dcterms:created>
  <dcterms:modified xsi:type="dcterms:W3CDTF">2019-09-23T09:36:54Z</dcterms:modified>
</cp:coreProperties>
</file>