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1" r:id="rId2"/>
  </p:sldMasterIdLst>
  <p:sldIdLst>
    <p:sldId id="281" r:id="rId3"/>
    <p:sldId id="279" r:id="rId4"/>
    <p:sldId id="278" r:id="rId5"/>
    <p:sldId id="282" r:id="rId6"/>
    <p:sldId id="283" r:id="rId7"/>
    <p:sldId id="284" r:id="rId8"/>
    <p:sldId id="262" r:id="rId9"/>
    <p:sldId id="285" r:id="rId10"/>
    <p:sldId id="286" r:id="rId11"/>
    <p:sldId id="287" r:id="rId1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modifyVerifier cryptProviderType="rsaAES" cryptAlgorithmClass="hash" cryptAlgorithmType="typeAny" cryptAlgorithmSid="14" spinCount="100000" saltData="c/dDeEZ139q2kssZOPi8bg==" hashData="nAcpXxo+EzXVHSbXZcJwPDBlLdBWoFu3wyAokib6dLU0dutgtEukqoGdkZ+19NI9HAcjxtlrY8lx79xcn56v9Q=="/>
  <p:extLst>
    <p:ext uri="{EFAFB233-063F-42B5-8137-9DF3F51BA10A}">
      <p15:sldGuideLst xmlns:p15="http://schemas.microsoft.com/office/powerpoint/2012/main">
        <p15:guide id="1" orient="horz">
          <p15:clr>
            <a:srgbClr val="A4A3A4"/>
          </p15:clr>
        </p15:guide>
        <p15:guide id="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FF00"/>
    <a:srgbClr val="2D2D49"/>
    <a:srgbClr val="2C4A36"/>
    <a:srgbClr val="483B2E"/>
    <a:srgbClr val="5C4B3A"/>
    <a:srgbClr val="5C423A"/>
    <a:srgbClr val="5F37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9822" autoAdjust="0"/>
    <p:restoredTop sz="94660"/>
  </p:normalViewPr>
  <p:slideViewPr>
    <p:cSldViewPr snapToGrid="0" showGuides="1">
      <p:cViewPr varScale="1">
        <p:scale>
          <a:sx n="125" d="100"/>
          <a:sy n="125" d="100"/>
        </p:scale>
        <p:origin x="1446" y="108"/>
      </p:cViewPr>
      <p:guideLst>
        <p:guide orient="horz"/>
        <p:guide/>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0B2898B5-1A2D-4EFA-BD27-5BD15E40E8C8}" type="datetimeFigureOut">
              <a:rPr lang="en-GB"/>
              <a:pPr>
                <a:defRPr/>
              </a:pPr>
              <a:t>09/06/2020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59C85598-1692-4CBC-BC61-B35EC1F7FE03}" type="slidenum">
              <a:rPr lang="en-GB"/>
              <a:pPr>
                <a:defRPr/>
              </a:pPr>
              <a:t>‹#›</a:t>
            </a:fld>
            <a:endParaRPr lang="en-GB"/>
          </a:p>
        </p:txBody>
      </p:sp>
    </p:spTree>
    <p:extLst>
      <p:ext uri="{BB962C8B-B14F-4D97-AF65-F5344CB8AC3E}">
        <p14:creationId xmlns:p14="http://schemas.microsoft.com/office/powerpoint/2010/main" val="332630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3A2FD317-D16A-4740-B653-CF039E316249}" type="datetimeFigureOut">
              <a:rPr lang="en-GB"/>
              <a:pPr>
                <a:defRPr/>
              </a:pPr>
              <a:t>09/06/2020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97D608AA-39F4-4773-94F6-3957D224C4FD}" type="slidenum">
              <a:rPr lang="en-GB"/>
              <a:pPr>
                <a:defRPr/>
              </a:pPr>
              <a:t>‹#›</a:t>
            </a:fld>
            <a:endParaRPr lang="en-GB"/>
          </a:p>
        </p:txBody>
      </p:sp>
    </p:spTree>
    <p:extLst>
      <p:ext uri="{BB962C8B-B14F-4D97-AF65-F5344CB8AC3E}">
        <p14:creationId xmlns:p14="http://schemas.microsoft.com/office/powerpoint/2010/main" val="3705690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13D7A4E7-F966-432A-8F98-DBAB9019CBC6}" type="datetimeFigureOut">
              <a:rPr lang="en-GB"/>
              <a:pPr>
                <a:defRPr/>
              </a:pPr>
              <a:t>09/06/2020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F586A07-4FA8-44C4-98EA-754E7573F2B5}" type="slidenum">
              <a:rPr lang="en-GB"/>
              <a:pPr>
                <a:defRPr/>
              </a:pPr>
              <a:t>‹#›</a:t>
            </a:fld>
            <a:endParaRPr lang="en-GB"/>
          </a:p>
        </p:txBody>
      </p:sp>
    </p:spTree>
    <p:extLst>
      <p:ext uri="{BB962C8B-B14F-4D97-AF65-F5344CB8AC3E}">
        <p14:creationId xmlns:p14="http://schemas.microsoft.com/office/powerpoint/2010/main" val="16588009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6BD7FEA-6D0C-4A70-8982-75B8FE052516}" type="datetimeFigureOut">
              <a:rPr lang="en-GB"/>
              <a:pPr>
                <a:defRPr/>
              </a:pPr>
              <a:t>09/06/2020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6CAE98FA-97F0-434F-A67A-725D076EA2F1}" type="slidenum">
              <a:rPr lang="en-GB"/>
              <a:pPr>
                <a:defRPr/>
              </a:pPr>
              <a:t>‹#›</a:t>
            </a:fld>
            <a:endParaRPr lang="en-GB"/>
          </a:p>
        </p:txBody>
      </p:sp>
    </p:spTree>
    <p:extLst>
      <p:ext uri="{BB962C8B-B14F-4D97-AF65-F5344CB8AC3E}">
        <p14:creationId xmlns:p14="http://schemas.microsoft.com/office/powerpoint/2010/main" val="40799939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D68611F-5EAB-44CF-8843-1CC1D908A2FD}" type="datetimeFigureOut">
              <a:rPr lang="en-GB"/>
              <a:pPr>
                <a:defRPr/>
              </a:pPr>
              <a:t>09/06/2020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F8BE6D76-8D65-4FDF-8EEE-AB40A20476D8}" type="slidenum">
              <a:rPr lang="en-GB"/>
              <a:pPr>
                <a:defRPr/>
              </a:pPr>
              <a:t>‹#›</a:t>
            </a:fld>
            <a:endParaRPr lang="en-GB"/>
          </a:p>
        </p:txBody>
      </p:sp>
    </p:spTree>
    <p:extLst>
      <p:ext uri="{BB962C8B-B14F-4D97-AF65-F5344CB8AC3E}">
        <p14:creationId xmlns:p14="http://schemas.microsoft.com/office/powerpoint/2010/main" val="29596401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C616938-3063-48FF-AC56-A0161FA24991}" type="datetimeFigureOut">
              <a:rPr lang="en-GB"/>
              <a:pPr>
                <a:defRPr/>
              </a:pPr>
              <a:t>09/06/2020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7C76ECF-903B-474C-9CEA-75FFA987776C}" type="slidenum">
              <a:rPr lang="en-GB"/>
              <a:pPr>
                <a:defRPr/>
              </a:pPr>
              <a:t>‹#›</a:t>
            </a:fld>
            <a:endParaRPr lang="en-GB"/>
          </a:p>
        </p:txBody>
      </p:sp>
    </p:spTree>
    <p:extLst>
      <p:ext uri="{BB962C8B-B14F-4D97-AF65-F5344CB8AC3E}">
        <p14:creationId xmlns:p14="http://schemas.microsoft.com/office/powerpoint/2010/main" val="32341419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B7259341-2F58-48EC-ABE9-C8DC21CF3BC4}" type="datetimeFigureOut">
              <a:rPr lang="en-GB"/>
              <a:pPr>
                <a:defRPr/>
              </a:pPr>
              <a:t>09/06/2020</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30C49C4E-57F8-4BCC-BFC1-E35900D23C26}" type="slidenum">
              <a:rPr lang="en-GB"/>
              <a:pPr>
                <a:defRPr/>
              </a:pPr>
              <a:t>‹#›</a:t>
            </a:fld>
            <a:endParaRPr lang="en-GB"/>
          </a:p>
        </p:txBody>
      </p:sp>
    </p:spTree>
    <p:extLst>
      <p:ext uri="{BB962C8B-B14F-4D97-AF65-F5344CB8AC3E}">
        <p14:creationId xmlns:p14="http://schemas.microsoft.com/office/powerpoint/2010/main" val="37199952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94BB609E-F86E-4678-8952-5CEAB68B0563}" type="datetimeFigureOut">
              <a:rPr lang="en-GB"/>
              <a:pPr>
                <a:defRPr/>
              </a:pPr>
              <a:t>09/06/2020</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7BF4BCB9-D2D0-4D51-9173-D6515894BB91}" type="slidenum">
              <a:rPr lang="en-GB"/>
              <a:pPr>
                <a:defRPr/>
              </a:pPr>
              <a:t>‹#›</a:t>
            </a:fld>
            <a:endParaRPr lang="en-GB"/>
          </a:p>
        </p:txBody>
      </p:sp>
    </p:spTree>
    <p:extLst>
      <p:ext uri="{BB962C8B-B14F-4D97-AF65-F5344CB8AC3E}">
        <p14:creationId xmlns:p14="http://schemas.microsoft.com/office/powerpoint/2010/main" val="32051608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A3AF215-A458-46C0-B5C9-1BE2C3493368}" type="datetimeFigureOut">
              <a:rPr lang="en-GB"/>
              <a:pPr>
                <a:defRPr/>
              </a:pPr>
              <a:t>09/06/2020</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CDB24BA3-5FD3-45BA-A29E-6967DFE480D4}" type="slidenum">
              <a:rPr lang="en-GB"/>
              <a:pPr>
                <a:defRPr/>
              </a:pPr>
              <a:t>‹#›</a:t>
            </a:fld>
            <a:endParaRPr lang="en-GB"/>
          </a:p>
        </p:txBody>
      </p:sp>
    </p:spTree>
    <p:extLst>
      <p:ext uri="{BB962C8B-B14F-4D97-AF65-F5344CB8AC3E}">
        <p14:creationId xmlns:p14="http://schemas.microsoft.com/office/powerpoint/2010/main" val="8434240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22A7D7B-E52E-4F70-A164-EC421E80068E}" type="datetimeFigureOut">
              <a:rPr lang="en-GB"/>
              <a:pPr>
                <a:defRPr/>
              </a:pPr>
              <a:t>09/06/2020</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1181F440-1952-40CA-AE5D-08E39B241197}" type="slidenum">
              <a:rPr lang="en-GB"/>
              <a:pPr>
                <a:defRPr/>
              </a:pPr>
              <a:t>‹#›</a:t>
            </a:fld>
            <a:endParaRPr lang="en-GB"/>
          </a:p>
        </p:txBody>
      </p:sp>
    </p:spTree>
    <p:extLst>
      <p:ext uri="{BB962C8B-B14F-4D97-AF65-F5344CB8AC3E}">
        <p14:creationId xmlns:p14="http://schemas.microsoft.com/office/powerpoint/2010/main" val="32460277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C4CBF3F-6CD1-4482-843A-9C5ABAFEDC9F}" type="datetimeFigureOut">
              <a:rPr lang="en-GB"/>
              <a:pPr>
                <a:defRPr/>
              </a:pPr>
              <a:t>09/06/2020</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D49EC6F0-41B8-4A72-8E6F-4D3D869ADB30}" type="slidenum">
              <a:rPr lang="en-GB"/>
              <a:pPr>
                <a:defRPr/>
              </a:pPr>
              <a:t>‹#›</a:t>
            </a:fld>
            <a:endParaRPr lang="en-GB"/>
          </a:p>
        </p:txBody>
      </p:sp>
    </p:spTree>
    <p:extLst>
      <p:ext uri="{BB962C8B-B14F-4D97-AF65-F5344CB8AC3E}">
        <p14:creationId xmlns:p14="http://schemas.microsoft.com/office/powerpoint/2010/main" val="3822134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0FBCB512-F365-4595-BC72-41C42EDA0024}" type="datetimeFigureOut">
              <a:rPr lang="en-GB"/>
              <a:pPr>
                <a:defRPr/>
              </a:pPr>
              <a:t>09/06/2020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42B0975C-96D6-487B-8F62-F21A9E3BA7AE}" type="slidenum">
              <a:rPr lang="en-GB"/>
              <a:pPr>
                <a:defRPr/>
              </a:pPr>
              <a:t>‹#›</a:t>
            </a:fld>
            <a:endParaRPr lang="en-GB"/>
          </a:p>
        </p:txBody>
      </p:sp>
    </p:spTree>
    <p:extLst>
      <p:ext uri="{BB962C8B-B14F-4D97-AF65-F5344CB8AC3E}">
        <p14:creationId xmlns:p14="http://schemas.microsoft.com/office/powerpoint/2010/main" val="25268415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D3AEB3A-0B8D-4AC8-B89A-E7DD660B436F}" type="datetimeFigureOut">
              <a:rPr lang="en-GB"/>
              <a:pPr>
                <a:defRPr/>
              </a:pPr>
              <a:t>09/06/2020</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F38FA4A6-FB62-42D6-80B5-3FFFF798631C}" type="slidenum">
              <a:rPr lang="en-GB"/>
              <a:pPr>
                <a:defRPr/>
              </a:pPr>
              <a:t>‹#›</a:t>
            </a:fld>
            <a:endParaRPr lang="en-GB"/>
          </a:p>
        </p:txBody>
      </p:sp>
    </p:spTree>
    <p:extLst>
      <p:ext uri="{BB962C8B-B14F-4D97-AF65-F5344CB8AC3E}">
        <p14:creationId xmlns:p14="http://schemas.microsoft.com/office/powerpoint/2010/main" val="24672141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F8F5666-0D9F-4658-9D7D-6F008D53CBD0}" type="datetimeFigureOut">
              <a:rPr lang="en-GB"/>
              <a:pPr>
                <a:defRPr/>
              </a:pPr>
              <a:t>09/06/2020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81BBD7F0-9CA9-4F2E-A791-A5DD9589C580}" type="slidenum">
              <a:rPr lang="en-GB"/>
              <a:pPr>
                <a:defRPr/>
              </a:pPr>
              <a:t>‹#›</a:t>
            </a:fld>
            <a:endParaRPr lang="en-GB"/>
          </a:p>
        </p:txBody>
      </p:sp>
    </p:spTree>
    <p:extLst>
      <p:ext uri="{BB962C8B-B14F-4D97-AF65-F5344CB8AC3E}">
        <p14:creationId xmlns:p14="http://schemas.microsoft.com/office/powerpoint/2010/main" val="30576200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AFD3F7B-281D-4770-93AD-0940590232EF}" type="datetimeFigureOut">
              <a:rPr lang="en-GB"/>
              <a:pPr>
                <a:defRPr/>
              </a:pPr>
              <a:t>09/06/2020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84B5A97-2365-4E07-AB1B-1AA6EE155EEB}" type="slidenum">
              <a:rPr lang="en-GB"/>
              <a:pPr>
                <a:defRPr/>
              </a:pPr>
              <a:t>‹#›</a:t>
            </a:fld>
            <a:endParaRPr lang="en-GB"/>
          </a:p>
        </p:txBody>
      </p:sp>
    </p:spTree>
    <p:extLst>
      <p:ext uri="{BB962C8B-B14F-4D97-AF65-F5344CB8AC3E}">
        <p14:creationId xmlns:p14="http://schemas.microsoft.com/office/powerpoint/2010/main" val="3964102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932246B-AD19-4734-83C0-6C125B0184F1}" type="datetimeFigureOut">
              <a:rPr lang="en-GB"/>
              <a:pPr>
                <a:defRPr/>
              </a:pPr>
              <a:t>09/06/2020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9D0FE205-E08D-4A63-9318-57EF2B8E947A}" type="slidenum">
              <a:rPr lang="en-GB"/>
              <a:pPr>
                <a:defRPr/>
              </a:pPr>
              <a:t>‹#›</a:t>
            </a:fld>
            <a:endParaRPr lang="en-GB"/>
          </a:p>
        </p:txBody>
      </p:sp>
    </p:spTree>
    <p:extLst>
      <p:ext uri="{BB962C8B-B14F-4D97-AF65-F5344CB8AC3E}">
        <p14:creationId xmlns:p14="http://schemas.microsoft.com/office/powerpoint/2010/main" val="4046290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E109A3AC-24BE-46A6-B8AB-9DEA1EA75054}" type="datetimeFigureOut">
              <a:rPr lang="en-GB"/>
              <a:pPr>
                <a:defRPr/>
              </a:pPr>
              <a:t>09/06/2020</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BA0662B5-60DF-4A98-A03F-0088A0B8351D}" type="slidenum">
              <a:rPr lang="en-GB"/>
              <a:pPr>
                <a:defRPr/>
              </a:pPr>
              <a:t>‹#›</a:t>
            </a:fld>
            <a:endParaRPr lang="en-GB"/>
          </a:p>
        </p:txBody>
      </p:sp>
    </p:spTree>
    <p:extLst>
      <p:ext uri="{BB962C8B-B14F-4D97-AF65-F5344CB8AC3E}">
        <p14:creationId xmlns:p14="http://schemas.microsoft.com/office/powerpoint/2010/main" val="1952677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DE9604FE-0F30-44D7-AC23-D280333CE755}" type="datetimeFigureOut">
              <a:rPr lang="en-GB"/>
              <a:pPr>
                <a:defRPr/>
              </a:pPr>
              <a:t>09/06/2020</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12793B74-8A72-4E89-8620-8D7CE69DF904}" type="slidenum">
              <a:rPr lang="en-GB"/>
              <a:pPr>
                <a:defRPr/>
              </a:pPr>
              <a:t>‹#›</a:t>
            </a:fld>
            <a:endParaRPr lang="en-GB"/>
          </a:p>
        </p:txBody>
      </p:sp>
    </p:spTree>
    <p:extLst>
      <p:ext uri="{BB962C8B-B14F-4D97-AF65-F5344CB8AC3E}">
        <p14:creationId xmlns:p14="http://schemas.microsoft.com/office/powerpoint/2010/main" val="3149818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ED508349-4E2F-419B-BE2D-B7AADEAE36DF}" type="datetimeFigureOut">
              <a:rPr lang="en-GB"/>
              <a:pPr>
                <a:defRPr/>
              </a:pPr>
              <a:t>09/06/2020</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B4252B74-2781-47FE-A912-34F558F15138}" type="slidenum">
              <a:rPr lang="en-GB"/>
              <a:pPr>
                <a:defRPr/>
              </a:pPr>
              <a:t>‹#›</a:t>
            </a:fld>
            <a:endParaRPr lang="en-GB"/>
          </a:p>
        </p:txBody>
      </p:sp>
    </p:spTree>
    <p:extLst>
      <p:ext uri="{BB962C8B-B14F-4D97-AF65-F5344CB8AC3E}">
        <p14:creationId xmlns:p14="http://schemas.microsoft.com/office/powerpoint/2010/main" val="1557000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757D91C-2FB4-472E-BD84-DB0B92E9D2F7}" type="datetimeFigureOut">
              <a:rPr lang="en-GB"/>
              <a:pPr>
                <a:defRPr/>
              </a:pPr>
              <a:t>09/06/2020</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30B71E37-8C04-4D97-8F27-15DF511E3497}" type="slidenum">
              <a:rPr lang="en-GB"/>
              <a:pPr>
                <a:defRPr/>
              </a:pPr>
              <a:t>‹#›</a:t>
            </a:fld>
            <a:endParaRPr lang="en-GB"/>
          </a:p>
        </p:txBody>
      </p:sp>
    </p:spTree>
    <p:extLst>
      <p:ext uri="{BB962C8B-B14F-4D97-AF65-F5344CB8AC3E}">
        <p14:creationId xmlns:p14="http://schemas.microsoft.com/office/powerpoint/2010/main" val="2137693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4489B26-9452-47B2-BB3E-19390D002380}" type="datetimeFigureOut">
              <a:rPr lang="en-GB"/>
              <a:pPr>
                <a:defRPr/>
              </a:pPr>
              <a:t>09/06/2020</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AAF60661-DCB8-462A-9155-D359EC9A140A}" type="slidenum">
              <a:rPr lang="en-GB"/>
              <a:pPr>
                <a:defRPr/>
              </a:pPr>
              <a:t>‹#›</a:t>
            </a:fld>
            <a:endParaRPr lang="en-GB"/>
          </a:p>
        </p:txBody>
      </p:sp>
    </p:spTree>
    <p:extLst>
      <p:ext uri="{BB962C8B-B14F-4D97-AF65-F5344CB8AC3E}">
        <p14:creationId xmlns:p14="http://schemas.microsoft.com/office/powerpoint/2010/main" val="2579006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5B9CE76-451F-4264-9681-E39802EDF33D}" type="datetimeFigureOut">
              <a:rPr lang="en-GB"/>
              <a:pPr>
                <a:defRPr/>
              </a:pPr>
              <a:t>09/06/2020</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A16E141C-AF8F-4787-9ED3-FCF6E9D8EBCA}" type="slidenum">
              <a:rPr lang="en-GB"/>
              <a:pPr>
                <a:defRPr/>
              </a:pPr>
              <a:t>‹#›</a:t>
            </a:fld>
            <a:endParaRPr lang="en-GB"/>
          </a:p>
        </p:txBody>
      </p:sp>
    </p:spTree>
    <p:extLst>
      <p:ext uri="{BB962C8B-B14F-4D97-AF65-F5344CB8AC3E}">
        <p14:creationId xmlns:p14="http://schemas.microsoft.com/office/powerpoint/2010/main" val="1333280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3DFA3CC1-EF9D-422C-944B-38544A512991}" type="datetimeFigureOut">
              <a:rPr lang="en-GB"/>
              <a:pPr>
                <a:defRPr/>
              </a:pPr>
              <a:t>09/06/2020</a:t>
            </a:fld>
            <a:endParaRPr lang="en-GB"/>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3DE2325A-8CE3-487E-B8AD-9580BAF0546D}"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Text Placeholder 2"/>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7DBDF433-612C-4E2F-BD20-1DF3C417736F}" type="datetimeFigureOut">
              <a:rPr lang="en-GB"/>
              <a:pPr>
                <a:defRPr/>
              </a:pPr>
              <a:t>09/06/2020</a:t>
            </a:fld>
            <a:endParaRPr lang="en-GB"/>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2C03306B-5AFE-463F-AFB7-EB6F91A8BB14}"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cs typeface="Arial" panose="020B060402020202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cs typeface="Arial" panose="020B060402020202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cs typeface="Arial" panose="020B060402020202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cs typeface="Arial" panose="020B060402020202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cs typeface="Arial" panose="020B060402020202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cs typeface="Arial" panose="020B060402020202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cs typeface="Arial" panose="020B060402020202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cs typeface="Arial" panose="020B060402020202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openstax.org/books/anatomy-and-physiology/pages/22-1-organs-and-structures-of-the-respiratory-system"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C1C1C"/>
        </a:solidFill>
        <a:effectLst/>
      </p:bgPr>
    </p:bg>
    <p:spTree>
      <p:nvGrpSpPr>
        <p:cNvPr id="1" name=""/>
        <p:cNvGrpSpPr/>
        <p:nvPr/>
      </p:nvGrpSpPr>
      <p:grpSpPr>
        <a:xfrm>
          <a:off x="0" y="0"/>
          <a:ext cx="0" cy="0"/>
          <a:chOff x="0" y="0"/>
          <a:chExt cx="0" cy="0"/>
        </a:xfrm>
      </p:grpSpPr>
      <p:sp>
        <p:nvSpPr>
          <p:cNvPr id="3074" name="TextBox 3"/>
          <p:cNvSpPr txBox="1">
            <a:spLocks noChangeArrowheads="1"/>
          </p:cNvSpPr>
          <p:nvPr/>
        </p:nvSpPr>
        <p:spPr bwMode="auto">
          <a:xfrm>
            <a:off x="965200" y="1525588"/>
            <a:ext cx="7169150" cy="3297237"/>
          </a:xfrm>
          <a:prstGeom prst="rect">
            <a:avLst/>
          </a:prstGeom>
          <a:solidFill>
            <a:srgbClr val="000000"/>
          </a:solidFill>
          <a:ln>
            <a:noFill/>
          </a:ln>
          <a:extLst>
            <a:ext uri="{91240B29-F687-4F45-9708-019B960494DF}">
              <a14:hiddenLine xmlns:a14="http://schemas.microsoft.com/office/drawing/2010/main" w="25400">
                <a:solidFill>
                  <a:schemeClr val="accent1"/>
                </a:solidFill>
                <a:miter lim="800000"/>
                <a:headEnd/>
                <a:tailEnd/>
              </a14:hiddenLine>
            </a:ext>
          </a:extLst>
        </p:spPr>
        <p:txBody>
          <a:bodyPr tIns="216000"/>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9pPr>
          </a:lstStyle>
          <a:p>
            <a:pPr algn="ctr">
              <a:lnSpc>
                <a:spcPct val="100000"/>
              </a:lnSpc>
              <a:spcBef>
                <a:spcPct val="0"/>
              </a:spcBef>
              <a:buFontTx/>
              <a:buNone/>
            </a:pPr>
            <a:r>
              <a:rPr lang="tr-TR" altLang="en-US" sz="3600" b="1">
                <a:solidFill>
                  <a:srgbClr val="66CCFF"/>
                </a:solidFill>
                <a:latin typeface="Arial" panose="020B0604020202020204" pitchFamily="34" charset="0"/>
              </a:rPr>
              <a:t>Basic Pharmacology of Drugs Used in Respiratory System Disorders</a:t>
            </a:r>
          </a:p>
          <a:p>
            <a:pPr algn="ctr">
              <a:lnSpc>
                <a:spcPct val="100000"/>
              </a:lnSpc>
              <a:spcBef>
                <a:spcPct val="0"/>
              </a:spcBef>
              <a:buFontTx/>
              <a:buNone/>
            </a:pPr>
            <a:endParaRPr lang="tr-TR" altLang="en-US" sz="3600" b="1">
              <a:solidFill>
                <a:srgbClr val="66CCFF"/>
              </a:solidFill>
              <a:latin typeface="Arial" panose="020B0604020202020204" pitchFamily="34" charset="0"/>
            </a:endParaRPr>
          </a:p>
          <a:p>
            <a:pPr algn="ctr">
              <a:lnSpc>
                <a:spcPct val="100000"/>
              </a:lnSpc>
              <a:spcBef>
                <a:spcPct val="0"/>
              </a:spcBef>
              <a:buFontTx/>
              <a:buNone/>
            </a:pPr>
            <a:r>
              <a:rPr lang="tr-TR" altLang="en-US" sz="1800" i="1">
                <a:solidFill>
                  <a:srgbClr val="66CCFF"/>
                </a:solidFill>
                <a:latin typeface="Arial" panose="020B0604020202020204" pitchFamily="34" charset="0"/>
              </a:rPr>
              <a:t>Ankara University Faculty of Medicine, Pharmacology Department</a:t>
            </a:r>
          </a:p>
          <a:p>
            <a:pPr algn="ctr">
              <a:lnSpc>
                <a:spcPct val="100000"/>
              </a:lnSpc>
              <a:spcBef>
                <a:spcPct val="0"/>
              </a:spcBef>
              <a:buFontTx/>
              <a:buNone/>
            </a:pPr>
            <a:r>
              <a:rPr lang="tr-TR" altLang="en-US" sz="1400" i="1">
                <a:solidFill>
                  <a:srgbClr val="66CCFF"/>
                </a:solidFill>
                <a:latin typeface="Arial" panose="020B0604020202020204" pitchFamily="34" charset="0"/>
              </a:rPr>
              <a:t>Ongun Onaran</a:t>
            </a:r>
            <a:endParaRPr lang="en-US" altLang="en-US" sz="1400" i="1">
              <a:solidFill>
                <a:srgbClr val="66CCFF"/>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0000"/>
            </a:gs>
            <a:gs pos="100000">
              <a:srgbClr val="301212"/>
            </a:gs>
          </a:gsLst>
          <a:lin ang="5400000" scaled="1"/>
        </a:gradFill>
        <a:effectLst/>
      </p:bgPr>
    </p:bg>
    <p:spTree>
      <p:nvGrpSpPr>
        <p:cNvPr id="1" name=""/>
        <p:cNvGrpSpPr/>
        <p:nvPr/>
      </p:nvGrpSpPr>
      <p:grpSpPr>
        <a:xfrm>
          <a:off x="0" y="0"/>
          <a:ext cx="0" cy="0"/>
          <a:chOff x="0" y="0"/>
          <a:chExt cx="0" cy="0"/>
        </a:xfrm>
      </p:grpSpPr>
      <p:sp>
        <p:nvSpPr>
          <p:cNvPr id="12290" name="TextBox 3"/>
          <p:cNvSpPr txBox="1">
            <a:spLocks noChangeArrowheads="1"/>
          </p:cNvSpPr>
          <p:nvPr/>
        </p:nvSpPr>
        <p:spPr bwMode="auto">
          <a:xfrm>
            <a:off x="381000" y="184150"/>
            <a:ext cx="8434388" cy="1377950"/>
          </a:xfrm>
          <a:prstGeom prst="rect">
            <a:avLst/>
          </a:prstGeom>
          <a:noFill/>
          <a:ln>
            <a:noFill/>
          </a:ln>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25400">
                <a:solidFill>
                  <a:schemeClr val="accent1"/>
                </a:solidFill>
                <a:miter lim="800000"/>
                <a:headEnd/>
                <a:tailEnd/>
              </a14:hiddenLine>
            </a:ext>
          </a:extLst>
        </p:spPr>
        <p:txBody>
          <a:bodyPr tIns="108000"/>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3600" b="1">
                <a:solidFill>
                  <a:srgbClr val="00FFFF"/>
                </a:solidFill>
                <a:latin typeface="Arial" panose="020B0604020202020204" pitchFamily="34" charset="0"/>
                <a:cs typeface="Arial" panose="020B0604020202020204" pitchFamily="34" charset="0"/>
              </a:rPr>
              <a:t>Drugs used in the treatment of Asthma and/or COPD</a:t>
            </a:r>
            <a:endParaRPr lang="en-US" altLang="en-US" sz="1600" b="1">
              <a:solidFill>
                <a:srgbClr val="00FFFF"/>
              </a:solidFill>
              <a:latin typeface="Arial" panose="020B0604020202020204" pitchFamily="34" charset="0"/>
              <a:cs typeface="Arial" panose="020B0604020202020204" pitchFamily="34" charset="0"/>
            </a:endParaRPr>
          </a:p>
        </p:txBody>
      </p:sp>
      <p:sp>
        <p:nvSpPr>
          <p:cNvPr id="11" name="Rectangle 1"/>
          <p:cNvSpPr>
            <a:spLocks noChangeArrowheads="1"/>
          </p:cNvSpPr>
          <p:nvPr/>
        </p:nvSpPr>
        <p:spPr bwMode="auto">
          <a:xfrm>
            <a:off x="495300" y="2008188"/>
            <a:ext cx="3665538" cy="1976437"/>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txBody>
          <a:bodyPr lIns="72000" tIns="82800" rIns="72000" bIns="82800">
            <a:spAutoFit/>
          </a:bodyPr>
          <a:lstStyle>
            <a:lvl1pPr marL="177800" indent="-177800">
              <a:lnSpc>
                <a:spcPct val="90000"/>
              </a:lnSpc>
              <a:spcBef>
                <a:spcPts val="1000"/>
              </a:spcBef>
              <a:buFont typeface="Arial" panose="020B0604020202020204" pitchFamily="34" charset="0"/>
              <a:buChar char="•"/>
              <a:tabLst>
                <a:tab pos="1793875" algn="l"/>
                <a:tab pos="3490913" algn="l"/>
              </a:tabLst>
              <a:defRPr sz="2800">
                <a:solidFill>
                  <a:schemeClr val="tx1"/>
                </a:solidFill>
                <a:latin typeface="Calibri" panose="020F0502020204030204" pitchFamily="34" charset="0"/>
              </a:defRPr>
            </a:lvl1pPr>
            <a:lvl2pPr marL="1265238" indent="-457200">
              <a:lnSpc>
                <a:spcPct val="90000"/>
              </a:lnSpc>
              <a:spcBef>
                <a:spcPts val="500"/>
              </a:spcBef>
              <a:buFont typeface="Arial" panose="020B0604020202020204" pitchFamily="34" charset="0"/>
              <a:buChar char="•"/>
              <a:tabLst>
                <a:tab pos="1793875" algn="l"/>
                <a:tab pos="3490913" algn="l"/>
              </a:tabLst>
              <a:defRPr sz="2400">
                <a:solidFill>
                  <a:schemeClr val="tx1"/>
                </a:solidFill>
                <a:latin typeface="Calibri" panose="020F0502020204030204" pitchFamily="34" charset="0"/>
              </a:defRPr>
            </a:lvl2pPr>
            <a:lvl3pPr marL="1825625" indent="-381000">
              <a:lnSpc>
                <a:spcPct val="90000"/>
              </a:lnSpc>
              <a:spcBef>
                <a:spcPts val="500"/>
              </a:spcBef>
              <a:buFont typeface="Arial" panose="020B0604020202020204" pitchFamily="34" charset="0"/>
              <a:buChar char="•"/>
              <a:tabLst>
                <a:tab pos="1793875" algn="l"/>
                <a:tab pos="3490913" algn="l"/>
              </a:tabLst>
              <a:defRPr sz="2000">
                <a:solidFill>
                  <a:schemeClr val="tx1"/>
                </a:solidFill>
                <a:latin typeface="Calibri" panose="020F0502020204030204" pitchFamily="34" charset="0"/>
              </a:defRPr>
            </a:lvl3pPr>
            <a:lvl4pPr marL="2347913"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defRPr>
            </a:lvl4pPr>
            <a:lvl5pPr marL="2870200"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defRPr>
            </a:lvl5pPr>
            <a:lvl6pPr marL="33274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6pPr>
            <a:lvl7pPr marL="37846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7pPr>
            <a:lvl8pPr marL="42418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8pPr>
            <a:lvl9pPr marL="46990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9pPr>
          </a:lstStyle>
          <a:p>
            <a:pPr marL="0" indent="0">
              <a:lnSpc>
                <a:spcPct val="120000"/>
              </a:lnSpc>
              <a:spcBef>
                <a:spcPct val="0"/>
              </a:spcBef>
              <a:spcAft>
                <a:spcPct val="30000"/>
              </a:spcAft>
              <a:buFont typeface="Arial" panose="020B0604020202020204" pitchFamily="34" charset="0"/>
              <a:buNone/>
              <a:tabLst/>
              <a:defRPr/>
            </a:pPr>
            <a:r>
              <a:rPr lang="en-US" altLang="en-US" b="1" u="sng" dirty="0" smtClean="0">
                <a:solidFill>
                  <a:srgbClr val="65FF7F"/>
                </a:solidFill>
                <a:latin typeface="Arial" panose="020B0604020202020204" pitchFamily="34" charset="0"/>
              </a:rPr>
              <a:t>Bronchodilators</a:t>
            </a:r>
            <a:r>
              <a:rPr lang="en-US" altLang="en-US" dirty="0" smtClean="0">
                <a:solidFill>
                  <a:srgbClr val="00FFFF"/>
                </a:solidFill>
                <a:latin typeface="Arial" panose="020B0604020202020204" pitchFamily="34" charset="0"/>
              </a:rPr>
              <a:t> </a:t>
            </a:r>
          </a:p>
          <a:p>
            <a:pPr>
              <a:lnSpc>
                <a:spcPct val="120000"/>
              </a:lnSpc>
              <a:spcBef>
                <a:spcPct val="0"/>
              </a:spcBef>
              <a:spcAft>
                <a:spcPct val="30000"/>
              </a:spcAft>
              <a:tabLst>
                <a:tab pos="1074738" algn="l"/>
                <a:tab pos="3490913" algn="l"/>
              </a:tabLst>
              <a:defRPr/>
            </a:pPr>
            <a:r>
              <a:rPr lang="el-GR" altLang="en-US" sz="1800" dirty="0" smtClean="0">
                <a:solidFill>
                  <a:srgbClr val="FFFFCC"/>
                </a:solidFill>
                <a:latin typeface="Arial" panose="020B0604020202020204" pitchFamily="34" charset="0"/>
              </a:rPr>
              <a:t>β</a:t>
            </a:r>
            <a:r>
              <a:rPr lang="en-US" altLang="en-US" sz="1800" dirty="0" smtClean="0">
                <a:solidFill>
                  <a:srgbClr val="FFFFCC"/>
                </a:solidFill>
                <a:latin typeface="Arial" panose="020B0604020202020204" pitchFamily="34" charset="0"/>
              </a:rPr>
              <a:t>-Adrenoceptor Agonists</a:t>
            </a:r>
          </a:p>
          <a:p>
            <a:pPr>
              <a:lnSpc>
                <a:spcPct val="120000"/>
              </a:lnSpc>
              <a:spcBef>
                <a:spcPct val="0"/>
              </a:spcBef>
              <a:spcAft>
                <a:spcPct val="30000"/>
              </a:spcAft>
              <a:tabLst>
                <a:tab pos="1074738" algn="l"/>
                <a:tab pos="3490913" algn="l"/>
              </a:tabLst>
              <a:defRPr/>
            </a:pPr>
            <a:r>
              <a:rPr lang="en-US" altLang="en-US" sz="1800" dirty="0" err="1" smtClean="0">
                <a:solidFill>
                  <a:srgbClr val="FFFFCC"/>
                </a:solidFill>
                <a:latin typeface="Arial" panose="020B0604020202020204" pitchFamily="34" charset="0"/>
              </a:rPr>
              <a:t>Methylxantines</a:t>
            </a:r>
            <a:r>
              <a:rPr lang="en-US" altLang="en-US" sz="1800" dirty="0" smtClean="0">
                <a:solidFill>
                  <a:srgbClr val="FFFFCC"/>
                </a:solidFill>
                <a:latin typeface="Arial" panose="020B0604020202020204" pitchFamily="34" charset="0"/>
              </a:rPr>
              <a:t> (PDE* inhibitors)</a:t>
            </a:r>
          </a:p>
          <a:p>
            <a:pPr>
              <a:lnSpc>
                <a:spcPct val="120000"/>
              </a:lnSpc>
              <a:spcBef>
                <a:spcPct val="0"/>
              </a:spcBef>
              <a:spcAft>
                <a:spcPct val="30000"/>
              </a:spcAft>
              <a:tabLst>
                <a:tab pos="1074738" algn="l"/>
                <a:tab pos="3490913" algn="l"/>
              </a:tabLst>
              <a:defRPr/>
            </a:pPr>
            <a:r>
              <a:rPr lang="en-US" altLang="en-US" sz="1800" dirty="0" err="1" smtClean="0">
                <a:solidFill>
                  <a:srgbClr val="FFFFCC"/>
                </a:solidFill>
                <a:latin typeface="Arial" panose="020B0604020202020204" pitchFamily="34" charset="0"/>
              </a:rPr>
              <a:t>Antimuscarinics</a:t>
            </a:r>
            <a:endParaRPr lang="en-US" altLang="en-US" sz="1800" dirty="0" smtClean="0">
              <a:solidFill>
                <a:srgbClr val="FFFFCC"/>
              </a:solidFill>
              <a:latin typeface="Arial" panose="020B0604020202020204" pitchFamily="34" charset="0"/>
            </a:endParaRPr>
          </a:p>
        </p:txBody>
      </p:sp>
      <p:sp>
        <p:nvSpPr>
          <p:cNvPr id="12292" name="Rectangle 1"/>
          <p:cNvSpPr>
            <a:spLocks noChangeArrowheads="1"/>
          </p:cNvSpPr>
          <p:nvPr/>
        </p:nvSpPr>
        <p:spPr bwMode="auto">
          <a:xfrm>
            <a:off x="312738" y="5178425"/>
            <a:ext cx="8274050" cy="434975"/>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txBody>
          <a:bodyPr lIns="72000" tIns="82800" rIns="72000" bIns="82800">
            <a:spAutoFit/>
          </a:bodyPr>
          <a:lstStyle>
            <a:lvl1pPr>
              <a:lnSpc>
                <a:spcPct val="90000"/>
              </a:lnSpc>
              <a:spcBef>
                <a:spcPts val="1000"/>
              </a:spcBef>
              <a:buFont typeface="Arial" panose="020B0604020202020204" pitchFamily="34" charset="0"/>
              <a:buChar char="•"/>
              <a:tabLst>
                <a:tab pos="1793875" algn="l"/>
                <a:tab pos="3490913" algn="l"/>
              </a:tabLst>
              <a:defRPr sz="2800">
                <a:solidFill>
                  <a:schemeClr val="tx1"/>
                </a:solidFill>
                <a:latin typeface="Calibri" panose="020F0502020204030204" pitchFamily="34" charset="0"/>
              </a:defRPr>
            </a:lvl1pPr>
            <a:lvl2pPr marL="1265238" indent="-457200">
              <a:lnSpc>
                <a:spcPct val="90000"/>
              </a:lnSpc>
              <a:spcBef>
                <a:spcPts val="500"/>
              </a:spcBef>
              <a:buFont typeface="Arial" panose="020B0604020202020204" pitchFamily="34" charset="0"/>
              <a:buChar char="•"/>
              <a:tabLst>
                <a:tab pos="1793875" algn="l"/>
                <a:tab pos="3490913" algn="l"/>
              </a:tabLst>
              <a:defRPr sz="2400">
                <a:solidFill>
                  <a:schemeClr val="tx1"/>
                </a:solidFill>
                <a:latin typeface="Calibri" panose="020F0502020204030204" pitchFamily="34" charset="0"/>
              </a:defRPr>
            </a:lvl2pPr>
            <a:lvl3pPr marL="1825625" indent="-381000">
              <a:lnSpc>
                <a:spcPct val="90000"/>
              </a:lnSpc>
              <a:spcBef>
                <a:spcPts val="500"/>
              </a:spcBef>
              <a:buFont typeface="Arial" panose="020B0604020202020204" pitchFamily="34" charset="0"/>
              <a:buChar char="•"/>
              <a:tabLst>
                <a:tab pos="1793875" algn="l"/>
                <a:tab pos="3490913" algn="l"/>
              </a:tabLst>
              <a:defRPr sz="2000">
                <a:solidFill>
                  <a:schemeClr val="tx1"/>
                </a:solidFill>
                <a:latin typeface="Calibri" panose="020F0502020204030204" pitchFamily="34" charset="0"/>
              </a:defRPr>
            </a:lvl3pPr>
            <a:lvl4pPr marL="2347913"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defRPr>
            </a:lvl4pPr>
            <a:lvl5pPr marL="2870200"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defRPr>
            </a:lvl5pPr>
            <a:lvl6pPr marL="33274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6pPr>
            <a:lvl7pPr marL="37846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7pPr>
            <a:lvl8pPr marL="42418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8pPr>
            <a:lvl9pPr marL="46990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9pPr>
          </a:lstStyle>
          <a:p>
            <a:pPr algn="ctr">
              <a:lnSpc>
                <a:spcPct val="120000"/>
              </a:lnSpc>
              <a:spcBef>
                <a:spcPct val="0"/>
              </a:spcBef>
              <a:spcAft>
                <a:spcPct val="30000"/>
              </a:spcAft>
              <a:buFont typeface="Arial" panose="020B0604020202020204" pitchFamily="34" charset="0"/>
              <a:buNone/>
            </a:pPr>
            <a:r>
              <a:rPr lang="en-US" altLang="en-US" sz="1600" i="1">
                <a:solidFill>
                  <a:schemeClr val="bg1"/>
                </a:solidFill>
                <a:latin typeface="Arial" panose="020B0604020202020204" pitchFamily="34" charset="0"/>
              </a:rPr>
              <a:t>See the next two slides for the underlying rational, especially in allergic asthma</a:t>
            </a:r>
          </a:p>
        </p:txBody>
      </p:sp>
      <p:sp>
        <p:nvSpPr>
          <p:cNvPr id="12293" name="Rectangle 1"/>
          <p:cNvSpPr>
            <a:spLocks noChangeArrowheads="1"/>
          </p:cNvSpPr>
          <p:nvPr/>
        </p:nvSpPr>
        <p:spPr bwMode="auto">
          <a:xfrm>
            <a:off x="4297363" y="6491288"/>
            <a:ext cx="4814887" cy="350837"/>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82800" rIns="0" bIns="82800">
            <a:spAutoFit/>
          </a:bodyPr>
          <a:lstStyle>
            <a:lvl1pPr>
              <a:lnSpc>
                <a:spcPct val="90000"/>
              </a:lnSpc>
              <a:spcBef>
                <a:spcPts val="1000"/>
              </a:spcBef>
              <a:buFont typeface="Arial" panose="020B0604020202020204" pitchFamily="34" charset="0"/>
              <a:buChar char="•"/>
              <a:tabLst>
                <a:tab pos="1793875" algn="l"/>
                <a:tab pos="3490913" algn="l"/>
              </a:tabLst>
              <a:defRPr sz="2800">
                <a:solidFill>
                  <a:schemeClr val="tx1"/>
                </a:solidFill>
                <a:latin typeface="Calibri" panose="020F0502020204030204" pitchFamily="34" charset="0"/>
              </a:defRPr>
            </a:lvl1pPr>
            <a:lvl2pPr marL="1265238" indent="-457200">
              <a:lnSpc>
                <a:spcPct val="90000"/>
              </a:lnSpc>
              <a:spcBef>
                <a:spcPts val="500"/>
              </a:spcBef>
              <a:buFont typeface="Arial" panose="020B0604020202020204" pitchFamily="34" charset="0"/>
              <a:buChar char="•"/>
              <a:tabLst>
                <a:tab pos="1793875" algn="l"/>
                <a:tab pos="3490913" algn="l"/>
              </a:tabLst>
              <a:defRPr sz="2400">
                <a:solidFill>
                  <a:schemeClr val="tx1"/>
                </a:solidFill>
                <a:latin typeface="Calibri" panose="020F0502020204030204" pitchFamily="34" charset="0"/>
              </a:defRPr>
            </a:lvl2pPr>
            <a:lvl3pPr marL="1825625" indent="-381000">
              <a:lnSpc>
                <a:spcPct val="90000"/>
              </a:lnSpc>
              <a:spcBef>
                <a:spcPts val="500"/>
              </a:spcBef>
              <a:buFont typeface="Arial" panose="020B0604020202020204" pitchFamily="34" charset="0"/>
              <a:buChar char="•"/>
              <a:tabLst>
                <a:tab pos="1793875" algn="l"/>
                <a:tab pos="3490913" algn="l"/>
              </a:tabLst>
              <a:defRPr sz="2000">
                <a:solidFill>
                  <a:schemeClr val="tx1"/>
                </a:solidFill>
                <a:latin typeface="Calibri" panose="020F0502020204030204" pitchFamily="34" charset="0"/>
              </a:defRPr>
            </a:lvl3pPr>
            <a:lvl4pPr marL="2347913"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defRPr>
            </a:lvl4pPr>
            <a:lvl5pPr marL="2870200"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defRPr>
            </a:lvl5pPr>
            <a:lvl6pPr marL="33274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6pPr>
            <a:lvl7pPr marL="37846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7pPr>
            <a:lvl8pPr marL="42418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8pPr>
            <a:lvl9pPr marL="46990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9pPr>
          </a:lstStyle>
          <a:p>
            <a:pPr>
              <a:lnSpc>
                <a:spcPct val="120000"/>
              </a:lnSpc>
              <a:spcBef>
                <a:spcPct val="0"/>
              </a:spcBef>
              <a:spcAft>
                <a:spcPct val="30000"/>
              </a:spcAft>
              <a:buFont typeface="Arial" panose="020B0604020202020204" pitchFamily="34" charset="0"/>
              <a:buNone/>
            </a:pPr>
            <a:r>
              <a:rPr lang="en-US" altLang="en-US" sz="1000" i="1">
                <a:solidFill>
                  <a:srgbClr val="FFFFCC"/>
                </a:solidFill>
                <a:latin typeface="Arial" panose="020B0604020202020204" pitchFamily="34" charset="0"/>
              </a:rPr>
              <a:t>* PDE : Phosphodiesterase; converts the second messenger cAMP  to inactive AMP</a:t>
            </a:r>
          </a:p>
        </p:txBody>
      </p:sp>
      <p:sp>
        <p:nvSpPr>
          <p:cNvPr id="10" name="Rectangle 1"/>
          <p:cNvSpPr>
            <a:spLocks noChangeArrowheads="1"/>
          </p:cNvSpPr>
          <p:nvPr/>
        </p:nvSpPr>
        <p:spPr bwMode="auto">
          <a:xfrm>
            <a:off x="4343400" y="2008188"/>
            <a:ext cx="4503738" cy="2724150"/>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txBody>
          <a:bodyPr lIns="72000" tIns="82800" rIns="72000" bIns="82800">
            <a:spAutoFit/>
          </a:bodyPr>
          <a:lstStyle>
            <a:lvl1pPr marL="177800" indent="-177800">
              <a:lnSpc>
                <a:spcPct val="90000"/>
              </a:lnSpc>
              <a:spcBef>
                <a:spcPts val="1000"/>
              </a:spcBef>
              <a:buFont typeface="Arial" panose="020B0604020202020204" pitchFamily="34" charset="0"/>
              <a:buChar char="•"/>
              <a:tabLst>
                <a:tab pos="1793875" algn="l"/>
                <a:tab pos="3490913" algn="l"/>
              </a:tabLst>
              <a:defRPr sz="2800">
                <a:solidFill>
                  <a:schemeClr val="tx1"/>
                </a:solidFill>
                <a:latin typeface="Calibri" panose="020F0502020204030204" pitchFamily="34" charset="0"/>
              </a:defRPr>
            </a:lvl1pPr>
            <a:lvl2pPr marL="1265238" indent="-457200">
              <a:lnSpc>
                <a:spcPct val="90000"/>
              </a:lnSpc>
              <a:spcBef>
                <a:spcPts val="500"/>
              </a:spcBef>
              <a:buFont typeface="Arial" panose="020B0604020202020204" pitchFamily="34" charset="0"/>
              <a:buChar char="•"/>
              <a:tabLst>
                <a:tab pos="1793875" algn="l"/>
                <a:tab pos="3490913" algn="l"/>
              </a:tabLst>
              <a:defRPr sz="2400">
                <a:solidFill>
                  <a:schemeClr val="tx1"/>
                </a:solidFill>
                <a:latin typeface="Calibri" panose="020F0502020204030204" pitchFamily="34" charset="0"/>
              </a:defRPr>
            </a:lvl2pPr>
            <a:lvl3pPr marL="1825625" indent="-381000">
              <a:lnSpc>
                <a:spcPct val="90000"/>
              </a:lnSpc>
              <a:spcBef>
                <a:spcPts val="500"/>
              </a:spcBef>
              <a:buFont typeface="Arial" panose="020B0604020202020204" pitchFamily="34" charset="0"/>
              <a:buChar char="•"/>
              <a:tabLst>
                <a:tab pos="1793875" algn="l"/>
                <a:tab pos="3490913" algn="l"/>
              </a:tabLst>
              <a:defRPr sz="2000">
                <a:solidFill>
                  <a:schemeClr val="tx1"/>
                </a:solidFill>
                <a:latin typeface="Calibri" panose="020F0502020204030204" pitchFamily="34" charset="0"/>
              </a:defRPr>
            </a:lvl3pPr>
            <a:lvl4pPr marL="2347913"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defRPr>
            </a:lvl4pPr>
            <a:lvl5pPr marL="2870200"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defRPr>
            </a:lvl5pPr>
            <a:lvl6pPr marL="33274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6pPr>
            <a:lvl7pPr marL="37846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7pPr>
            <a:lvl8pPr marL="42418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8pPr>
            <a:lvl9pPr marL="46990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9pPr>
          </a:lstStyle>
          <a:p>
            <a:pPr marL="0" indent="0">
              <a:lnSpc>
                <a:spcPct val="120000"/>
              </a:lnSpc>
              <a:spcBef>
                <a:spcPct val="0"/>
              </a:spcBef>
              <a:spcAft>
                <a:spcPct val="30000"/>
              </a:spcAft>
              <a:buFont typeface="Arial" panose="020B0604020202020204" pitchFamily="34" charset="0"/>
              <a:buNone/>
              <a:tabLst/>
              <a:defRPr/>
            </a:pPr>
            <a:r>
              <a:rPr lang="en-US" altLang="en-US" b="1" u="sng" dirty="0" smtClean="0">
                <a:solidFill>
                  <a:srgbClr val="65FF7F"/>
                </a:solidFill>
                <a:latin typeface="Arial" panose="020B0604020202020204" pitchFamily="34" charset="0"/>
              </a:rPr>
              <a:t>Anti inflammatory agents</a:t>
            </a:r>
            <a:r>
              <a:rPr lang="en-US" altLang="en-US" dirty="0" smtClean="0">
                <a:solidFill>
                  <a:srgbClr val="00FFFF"/>
                </a:solidFill>
                <a:latin typeface="Arial" panose="020B0604020202020204" pitchFamily="34" charset="0"/>
              </a:rPr>
              <a:t> </a:t>
            </a:r>
          </a:p>
          <a:p>
            <a:pPr>
              <a:lnSpc>
                <a:spcPct val="120000"/>
              </a:lnSpc>
              <a:spcBef>
                <a:spcPct val="0"/>
              </a:spcBef>
              <a:spcAft>
                <a:spcPct val="30000"/>
              </a:spcAft>
              <a:tabLst>
                <a:tab pos="1074738" algn="l"/>
                <a:tab pos="3490913" algn="l"/>
              </a:tabLst>
              <a:defRPr/>
            </a:pPr>
            <a:r>
              <a:rPr lang="en-US" altLang="en-US" sz="1800" dirty="0" smtClean="0">
                <a:solidFill>
                  <a:srgbClr val="FFFFCC"/>
                </a:solidFill>
                <a:latin typeface="Arial" panose="020B0604020202020204" pitchFamily="34" charset="0"/>
              </a:rPr>
              <a:t>Corticosteroids</a:t>
            </a:r>
          </a:p>
          <a:p>
            <a:pPr>
              <a:lnSpc>
                <a:spcPct val="120000"/>
              </a:lnSpc>
              <a:spcBef>
                <a:spcPct val="0"/>
              </a:spcBef>
              <a:spcAft>
                <a:spcPct val="30000"/>
              </a:spcAft>
              <a:tabLst>
                <a:tab pos="1074738" algn="l"/>
                <a:tab pos="3490913" algn="l"/>
              </a:tabLst>
              <a:defRPr/>
            </a:pPr>
            <a:r>
              <a:rPr lang="en-US" altLang="en-US" sz="1800" i="1" dirty="0" err="1" smtClean="0">
                <a:solidFill>
                  <a:srgbClr val="FFFFCC"/>
                </a:solidFill>
                <a:latin typeface="Arial" panose="020B0604020202020204" pitchFamily="34" charset="0"/>
              </a:rPr>
              <a:t>Cys</a:t>
            </a:r>
            <a:r>
              <a:rPr lang="en-US" altLang="en-US" sz="1800" i="1" dirty="0" smtClean="0">
                <a:solidFill>
                  <a:srgbClr val="FFFFCC"/>
                </a:solidFill>
                <a:latin typeface="Arial" panose="020B0604020202020204" pitchFamily="34" charset="0"/>
              </a:rPr>
              <a:t>-</a:t>
            </a:r>
            <a:r>
              <a:rPr lang="en-US" altLang="en-US" sz="1800" dirty="0" smtClean="0">
                <a:solidFill>
                  <a:srgbClr val="FFFFCC"/>
                </a:solidFill>
                <a:latin typeface="Arial" panose="020B0604020202020204" pitchFamily="34" charset="0"/>
              </a:rPr>
              <a:t>Leukotriene inhibitors</a:t>
            </a:r>
          </a:p>
          <a:p>
            <a:pPr>
              <a:lnSpc>
                <a:spcPct val="120000"/>
              </a:lnSpc>
              <a:spcBef>
                <a:spcPct val="0"/>
              </a:spcBef>
              <a:spcAft>
                <a:spcPct val="30000"/>
              </a:spcAft>
              <a:tabLst>
                <a:tab pos="1074738" algn="l"/>
                <a:tab pos="3490913" algn="l"/>
              </a:tabLst>
              <a:defRPr/>
            </a:pPr>
            <a:r>
              <a:rPr lang="en-US" altLang="en-US" sz="1800" dirty="0" err="1" smtClean="0">
                <a:solidFill>
                  <a:srgbClr val="FFFFCC"/>
                </a:solidFill>
                <a:latin typeface="Arial" panose="020B0604020202020204" pitchFamily="34" charset="0"/>
              </a:rPr>
              <a:t>Cromones</a:t>
            </a:r>
            <a:r>
              <a:rPr lang="en-US" altLang="en-US" sz="1800" dirty="0" smtClean="0">
                <a:solidFill>
                  <a:srgbClr val="FFFFCC"/>
                </a:solidFill>
                <a:latin typeface="Arial" panose="020B0604020202020204" pitchFamily="34" charset="0"/>
              </a:rPr>
              <a:t> (mast cell stabilizers)</a:t>
            </a:r>
          </a:p>
          <a:p>
            <a:pPr>
              <a:lnSpc>
                <a:spcPct val="120000"/>
              </a:lnSpc>
              <a:spcBef>
                <a:spcPct val="0"/>
              </a:spcBef>
              <a:spcAft>
                <a:spcPct val="30000"/>
              </a:spcAft>
              <a:tabLst>
                <a:tab pos="1074738" algn="l"/>
                <a:tab pos="3490913" algn="l"/>
              </a:tabLst>
              <a:defRPr/>
            </a:pPr>
            <a:r>
              <a:rPr lang="en-US" altLang="en-US" sz="1800" dirty="0" smtClean="0">
                <a:solidFill>
                  <a:srgbClr val="FFFFCC"/>
                </a:solidFill>
                <a:latin typeface="Arial" panose="020B0604020202020204" pitchFamily="34" charset="0"/>
              </a:rPr>
              <a:t>Monoclonal Antibodies against </a:t>
            </a:r>
            <a:r>
              <a:rPr lang="en-US" altLang="en-US" sz="1800" dirty="0" err="1" smtClean="0">
                <a:solidFill>
                  <a:srgbClr val="FFFFCC"/>
                </a:solidFill>
                <a:latin typeface="Arial" panose="020B0604020202020204" pitchFamily="34" charset="0"/>
              </a:rPr>
              <a:t>IgE</a:t>
            </a:r>
            <a:r>
              <a:rPr lang="en-US" altLang="en-US" sz="1800" dirty="0" smtClean="0">
                <a:solidFill>
                  <a:srgbClr val="FFFFCC"/>
                </a:solidFill>
                <a:latin typeface="Arial" panose="020B0604020202020204" pitchFamily="34" charset="0"/>
              </a:rPr>
              <a:t>, IL5 </a:t>
            </a:r>
            <a:r>
              <a:rPr lang="en-US" altLang="en-US" sz="1400" dirty="0" smtClean="0">
                <a:solidFill>
                  <a:srgbClr val="FFFFCC"/>
                </a:solidFill>
                <a:latin typeface="Arial" panose="020B0604020202020204" pitchFamily="34" charset="0"/>
              </a:rPr>
              <a:t>(interleukine-5)</a:t>
            </a:r>
            <a:r>
              <a:rPr lang="en-US" altLang="en-US" sz="1800" dirty="0" smtClean="0">
                <a:solidFill>
                  <a:srgbClr val="FFFFCC"/>
                </a:solidFill>
                <a:latin typeface="Arial" panose="020B0604020202020204" pitchFamily="34" charset="0"/>
              </a:rPr>
              <a:t> and IL5 or IL4 receptors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EAEAEA"/>
            </a:gs>
            <a:gs pos="100000">
              <a:srgbClr val="F8F8F8"/>
            </a:gs>
          </a:gsLst>
          <a:lin ang="5400000" scaled="1"/>
        </a:gradFill>
        <a:effectLst/>
      </p:bgPr>
    </p:bg>
    <p:spTree>
      <p:nvGrpSpPr>
        <p:cNvPr id="1" name=""/>
        <p:cNvGrpSpPr/>
        <p:nvPr/>
      </p:nvGrpSpPr>
      <p:grpSpPr>
        <a:xfrm>
          <a:off x="0" y="0"/>
          <a:ext cx="0" cy="0"/>
          <a:chOff x="0" y="0"/>
          <a:chExt cx="0" cy="0"/>
        </a:xfrm>
      </p:grpSpPr>
      <p:sp>
        <p:nvSpPr>
          <p:cNvPr id="4098" name="Line 18"/>
          <p:cNvSpPr>
            <a:spLocks noChangeShapeType="1"/>
          </p:cNvSpPr>
          <p:nvPr/>
        </p:nvSpPr>
        <p:spPr bwMode="auto">
          <a:xfrm flipH="1">
            <a:off x="93663" y="3455988"/>
            <a:ext cx="2495550" cy="0"/>
          </a:xfrm>
          <a:prstGeom prst="line">
            <a:avLst/>
          </a:prstGeom>
          <a:noFill/>
          <a:ln w="12700" cap="rnd">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99" name="Rectangle 6"/>
          <p:cNvSpPr>
            <a:spLocks noChangeArrowheads="1"/>
          </p:cNvSpPr>
          <p:nvPr/>
        </p:nvSpPr>
        <p:spPr bwMode="auto">
          <a:xfrm>
            <a:off x="6170613" y="6319838"/>
            <a:ext cx="28606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000" i="1">
                <a:latin typeface="Arial" panose="020B0604020202020204" pitchFamily="34" charset="0"/>
              </a:rPr>
              <a:t>Picture Liscence, Creative Commons </a:t>
            </a:r>
            <a:r>
              <a:rPr lang="en-US" altLang="en-US" sz="1000" i="1">
                <a:latin typeface="Arial" panose="020B0604020202020204" pitchFamily="34" charset="0"/>
                <a:hlinkClick r:id="rId2"/>
              </a:rPr>
              <a:t>OpenStax</a:t>
            </a:r>
            <a:endParaRPr lang="en-US" altLang="en-US" sz="1000" i="1">
              <a:latin typeface="Arial" panose="020B0604020202020204" pitchFamily="34" charset="0"/>
            </a:endParaRPr>
          </a:p>
        </p:txBody>
      </p:sp>
      <p:pic>
        <p:nvPicPr>
          <p:cNvPr id="4100" name="Picture 7" descr="2301_Major_Respiratory_Organ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11438" y="890588"/>
            <a:ext cx="6364287" cy="5348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AutoShape 8"/>
          <p:cNvSpPr>
            <a:spLocks/>
          </p:cNvSpPr>
          <p:nvPr/>
        </p:nvSpPr>
        <p:spPr bwMode="auto">
          <a:xfrm>
            <a:off x="2459038" y="1927225"/>
            <a:ext cx="153987" cy="1531938"/>
          </a:xfrm>
          <a:prstGeom prst="leftBracket">
            <a:avLst>
              <a:gd name="adj" fmla="val 82904"/>
            </a:avLst>
          </a:pr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sp>
        <p:nvSpPr>
          <p:cNvPr id="4102" name="AutoShape 9"/>
          <p:cNvSpPr>
            <a:spLocks/>
          </p:cNvSpPr>
          <p:nvPr/>
        </p:nvSpPr>
        <p:spPr bwMode="auto">
          <a:xfrm>
            <a:off x="2451100" y="3463925"/>
            <a:ext cx="166688" cy="2089150"/>
          </a:xfrm>
          <a:prstGeom prst="leftBracket">
            <a:avLst>
              <a:gd name="adj" fmla="val 104444"/>
            </a:avLst>
          </a:pr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n-US" sz="1800"/>
          </a:p>
        </p:txBody>
      </p:sp>
      <p:sp>
        <p:nvSpPr>
          <p:cNvPr id="4103" name="Text Box 10"/>
          <p:cNvSpPr txBox="1">
            <a:spLocks noChangeArrowheads="1"/>
          </p:cNvSpPr>
          <p:nvPr/>
        </p:nvSpPr>
        <p:spPr bwMode="auto">
          <a:xfrm>
            <a:off x="2655888" y="479425"/>
            <a:ext cx="64881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800" b="1">
                <a:latin typeface="Arial" panose="020B0604020202020204" pitchFamily="34" charset="0"/>
              </a:rPr>
              <a:t>Respiratory system consists of the following structures ...</a:t>
            </a:r>
          </a:p>
        </p:txBody>
      </p:sp>
      <p:sp>
        <p:nvSpPr>
          <p:cNvPr id="4104" name="Text Box 12"/>
          <p:cNvSpPr txBox="1">
            <a:spLocks noChangeArrowheads="1"/>
          </p:cNvSpPr>
          <p:nvPr/>
        </p:nvSpPr>
        <p:spPr bwMode="auto">
          <a:xfrm rot="-5400000">
            <a:off x="1461294" y="2528094"/>
            <a:ext cx="1522413"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400">
                <a:latin typeface="Arial" panose="020B0604020202020204" pitchFamily="34" charset="0"/>
              </a:rPr>
              <a:t>Upper Resp. Track</a:t>
            </a:r>
          </a:p>
        </p:txBody>
      </p:sp>
      <p:sp>
        <p:nvSpPr>
          <p:cNvPr id="4105" name="Text Box 13"/>
          <p:cNvSpPr txBox="1">
            <a:spLocks noChangeArrowheads="1"/>
          </p:cNvSpPr>
          <p:nvPr/>
        </p:nvSpPr>
        <p:spPr bwMode="auto">
          <a:xfrm rot="-5400000">
            <a:off x="1445419" y="4429919"/>
            <a:ext cx="1522413"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400">
                <a:latin typeface="Arial" panose="020B0604020202020204" pitchFamily="34" charset="0"/>
              </a:rPr>
              <a:t>Lower Resp. Track</a:t>
            </a:r>
          </a:p>
        </p:txBody>
      </p:sp>
      <p:sp>
        <p:nvSpPr>
          <p:cNvPr id="4106" name="Text Box 14"/>
          <p:cNvSpPr txBox="1">
            <a:spLocks noChangeArrowheads="1"/>
          </p:cNvSpPr>
          <p:nvPr/>
        </p:nvSpPr>
        <p:spPr bwMode="auto">
          <a:xfrm>
            <a:off x="31750" y="893763"/>
            <a:ext cx="2581275" cy="717550"/>
          </a:xfrm>
          <a:prstGeom prst="rect">
            <a:avLst/>
          </a:prstGeom>
          <a:noFill/>
          <a:ln w="12700">
            <a:solidFill>
              <a:srgbClr val="96969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108000" rIns="0" bIns="10800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600" b="1">
                <a:latin typeface="Arial" panose="020B0604020202020204" pitchFamily="34" charset="0"/>
              </a:rPr>
              <a:t>“Drugable”</a:t>
            </a:r>
          </a:p>
          <a:p>
            <a:pPr algn="ctr">
              <a:lnSpc>
                <a:spcPct val="100000"/>
              </a:lnSpc>
              <a:spcBef>
                <a:spcPct val="0"/>
              </a:spcBef>
              <a:buFontTx/>
              <a:buNone/>
            </a:pPr>
            <a:r>
              <a:rPr lang="en-US" altLang="en-US" sz="1600" b="1">
                <a:latin typeface="Arial" panose="020B0604020202020204" pitchFamily="34" charset="0"/>
              </a:rPr>
              <a:t>Conditions or Symptoms</a:t>
            </a:r>
          </a:p>
        </p:txBody>
      </p:sp>
      <p:sp>
        <p:nvSpPr>
          <p:cNvPr id="4107" name="Text Box 15"/>
          <p:cNvSpPr txBox="1">
            <a:spLocks noChangeArrowheads="1"/>
          </p:cNvSpPr>
          <p:nvPr/>
        </p:nvSpPr>
        <p:spPr bwMode="auto">
          <a:xfrm>
            <a:off x="533400" y="1887538"/>
            <a:ext cx="1501775" cy="1516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96969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marL="177800" indent="-1778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Char char="•"/>
            </a:pPr>
            <a:r>
              <a:rPr lang="en-US" altLang="en-US" sz="1200">
                <a:latin typeface="Arial" panose="020B0604020202020204" pitchFamily="34" charset="0"/>
              </a:rPr>
              <a:t>Infections</a:t>
            </a:r>
          </a:p>
          <a:p>
            <a:pPr>
              <a:lnSpc>
                <a:spcPct val="100000"/>
              </a:lnSpc>
              <a:spcBef>
                <a:spcPct val="0"/>
              </a:spcBef>
              <a:buFontTx/>
              <a:buChar char="•"/>
            </a:pPr>
            <a:r>
              <a:rPr lang="en-US" altLang="en-US" sz="1200">
                <a:latin typeface="Arial" panose="020B0604020202020204" pitchFamily="34" charset="0"/>
              </a:rPr>
              <a:t>Allergies</a:t>
            </a:r>
          </a:p>
          <a:p>
            <a:pPr>
              <a:lnSpc>
                <a:spcPct val="100000"/>
              </a:lnSpc>
              <a:spcBef>
                <a:spcPct val="0"/>
              </a:spcBef>
              <a:buFontTx/>
              <a:buChar char="•"/>
            </a:pPr>
            <a:r>
              <a:rPr lang="en-US" altLang="en-US" sz="1200">
                <a:latin typeface="Arial" panose="020B0604020202020204" pitchFamily="34" charset="0"/>
              </a:rPr>
              <a:t>Neoplasms</a:t>
            </a:r>
          </a:p>
          <a:p>
            <a:pPr>
              <a:lnSpc>
                <a:spcPct val="100000"/>
              </a:lnSpc>
              <a:spcBef>
                <a:spcPct val="0"/>
              </a:spcBef>
              <a:buFontTx/>
              <a:buChar char="•"/>
            </a:pPr>
            <a:r>
              <a:rPr lang="en-US" altLang="en-US" sz="1200">
                <a:latin typeface="Arial" panose="020B0604020202020204" pitchFamily="34" charset="0"/>
              </a:rPr>
              <a:t>Nasal congestion</a:t>
            </a:r>
          </a:p>
          <a:p>
            <a:pPr>
              <a:lnSpc>
                <a:spcPct val="100000"/>
              </a:lnSpc>
              <a:spcBef>
                <a:spcPct val="0"/>
              </a:spcBef>
              <a:buFontTx/>
              <a:buChar char="•"/>
            </a:pPr>
            <a:r>
              <a:rPr lang="en-US" altLang="en-US" sz="1200">
                <a:latin typeface="Arial" panose="020B0604020202020204" pitchFamily="34" charset="0"/>
              </a:rPr>
              <a:t>Cough</a:t>
            </a:r>
          </a:p>
          <a:p>
            <a:pPr>
              <a:lnSpc>
                <a:spcPct val="100000"/>
              </a:lnSpc>
              <a:spcBef>
                <a:spcPct val="0"/>
              </a:spcBef>
              <a:buFontTx/>
              <a:buChar char="•"/>
            </a:pPr>
            <a:r>
              <a:rPr lang="en-US" altLang="en-US" sz="1200">
                <a:latin typeface="Arial" panose="020B0604020202020204" pitchFamily="34" charset="0"/>
              </a:rPr>
              <a:t>Various inflammatory symptoms</a:t>
            </a:r>
          </a:p>
        </p:txBody>
      </p:sp>
      <p:sp>
        <p:nvSpPr>
          <p:cNvPr id="4108" name="Text Box 16"/>
          <p:cNvSpPr txBox="1">
            <a:spLocks noChangeArrowheads="1"/>
          </p:cNvSpPr>
          <p:nvPr/>
        </p:nvSpPr>
        <p:spPr bwMode="auto">
          <a:xfrm>
            <a:off x="534988" y="3725863"/>
            <a:ext cx="1501775" cy="1895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96969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marL="177800" indent="-1778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Char char="•"/>
            </a:pPr>
            <a:r>
              <a:rPr lang="en-US" altLang="en-US" sz="1200">
                <a:latin typeface="Arial" panose="020B0604020202020204" pitchFamily="34" charset="0"/>
              </a:rPr>
              <a:t>Infections</a:t>
            </a:r>
          </a:p>
          <a:p>
            <a:pPr>
              <a:lnSpc>
                <a:spcPct val="100000"/>
              </a:lnSpc>
              <a:spcBef>
                <a:spcPct val="0"/>
              </a:spcBef>
              <a:buFontTx/>
              <a:buChar char="•"/>
            </a:pPr>
            <a:r>
              <a:rPr lang="en-US" altLang="en-US" sz="1200">
                <a:latin typeface="Arial" panose="020B0604020202020204" pitchFamily="34" charset="0"/>
              </a:rPr>
              <a:t>Allergies</a:t>
            </a:r>
          </a:p>
          <a:p>
            <a:pPr>
              <a:lnSpc>
                <a:spcPct val="100000"/>
              </a:lnSpc>
              <a:spcBef>
                <a:spcPct val="0"/>
              </a:spcBef>
              <a:buFontTx/>
              <a:buChar char="•"/>
            </a:pPr>
            <a:r>
              <a:rPr lang="en-US" altLang="en-US" sz="1200">
                <a:latin typeface="Arial" panose="020B0604020202020204" pitchFamily="34" charset="0"/>
              </a:rPr>
              <a:t>Neoplasms</a:t>
            </a:r>
          </a:p>
          <a:p>
            <a:pPr>
              <a:lnSpc>
                <a:spcPct val="100000"/>
              </a:lnSpc>
              <a:spcBef>
                <a:spcPct val="0"/>
              </a:spcBef>
              <a:buFontTx/>
              <a:buChar char="•"/>
            </a:pPr>
            <a:r>
              <a:rPr lang="en-US" altLang="en-US" sz="1200">
                <a:latin typeface="Arial" panose="020B0604020202020204" pitchFamily="34" charset="0"/>
              </a:rPr>
              <a:t>COPD</a:t>
            </a:r>
          </a:p>
          <a:p>
            <a:pPr>
              <a:lnSpc>
                <a:spcPct val="100000"/>
              </a:lnSpc>
              <a:spcBef>
                <a:spcPct val="0"/>
              </a:spcBef>
              <a:buFontTx/>
              <a:buChar char="•"/>
            </a:pPr>
            <a:r>
              <a:rPr lang="en-US" altLang="en-US" sz="1200">
                <a:latin typeface="Arial" panose="020B0604020202020204" pitchFamily="34" charset="0"/>
              </a:rPr>
              <a:t>Asthma</a:t>
            </a:r>
          </a:p>
          <a:p>
            <a:pPr>
              <a:lnSpc>
                <a:spcPct val="100000"/>
              </a:lnSpc>
              <a:spcBef>
                <a:spcPct val="0"/>
              </a:spcBef>
              <a:buFontTx/>
              <a:buChar char="•"/>
            </a:pPr>
            <a:r>
              <a:rPr lang="en-US" altLang="en-US" sz="1200">
                <a:latin typeface="Arial" panose="020B0604020202020204" pitchFamily="34" charset="0"/>
              </a:rPr>
              <a:t>Cough</a:t>
            </a:r>
          </a:p>
          <a:p>
            <a:pPr>
              <a:lnSpc>
                <a:spcPct val="100000"/>
              </a:lnSpc>
              <a:spcBef>
                <a:spcPct val="0"/>
              </a:spcBef>
              <a:buFontTx/>
              <a:buChar char="•"/>
            </a:pPr>
            <a:r>
              <a:rPr lang="en-US" altLang="en-US" sz="1200">
                <a:latin typeface="Arial" panose="020B0604020202020204" pitchFamily="34" charset="0"/>
              </a:rPr>
              <a:t>Cystic Fibrosis</a:t>
            </a:r>
          </a:p>
          <a:p>
            <a:pPr>
              <a:lnSpc>
                <a:spcPct val="100000"/>
              </a:lnSpc>
              <a:spcBef>
                <a:spcPct val="0"/>
              </a:spcBef>
              <a:buFontTx/>
              <a:buChar char="•"/>
            </a:pPr>
            <a:r>
              <a:rPr lang="en-US" altLang="en-US" sz="1200">
                <a:latin typeface="Arial" panose="020B0604020202020204" pitchFamily="34" charset="0"/>
              </a:rPr>
              <a:t>Various inflammatory symptoms</a:t>
            </a:r>
          </a:p>
          <a:p>
            <a:pPr>
              <a:lnSpc>
                <a:spcPct val="100000"/>
              </a:lnSpc>
              <a:spcBef>
                <a:spcPct val="0"/>
              </a:spcBef>
              <a:buFontTx/>
              <a:buChar char="•"/>
            </a:pPr>
            <a:endParaRPr lang="en-US" altLang="en-US" sz="1200">
              <a:latin typeface="Arial" panose="020B0604020202020204" pitchFamily="34" charset="0"/>
            </a:endParaRPr>
          </a:p>
        </p:txBody>
      </p:sp>
      <p:sp>
        <p:nvSpPr>
          <p:cNvPr id="4109" name="Text Box 17"/>
          <p:cNvSpPr txBox="1">
            <a:spLocks noChangeArrowheads="1"/>
          </p:cNvSpPr>
          <p:nvPr/>
        </p:nvSpPr>
        <p:spPr bwMode="auto">
          <a:xfrm>
            <a:off x="7245350" y="5680075"/>
            <a:ext cx="1679575" cy="28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96969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marL="177800" indent="-1778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r">
              <a:lnSpc>
                <a:spcPct val="100000"/>
              </a:lnSpc>
              <a:spcBef>
                <a:spcPct val="0"/>
              </a:spcBef>
              <a:buFontTx/>
              <a:buNone/>
            </a:pPr>
            <a:r>
              <a:rPr lang="en-US" altLang="en-US" sz="1200" b="1">
                <a:solidFill>
                  <a:srgbClr val="0033CC"/>
                </a:solidFill>
                <a:latin typeface="Arial" panose="020B0604020202020204" pitchFamily="34" charset="0"/>
              </a:rPr>
              <a:t>+ </a:t>
            </a:r>
          </a:p>
          <a:p>
            <a:pPr algn="r">
              <a:lnSpc>
                <a:spcPct val="100000"/>
              </a:lnSpc>
              <a:spcBef>
                <a:spcPct val="0"/>
              </a:spcBef>
              <a:buFontTx/>
              <a:buNone/>
            </a:pPr>
            <a:r>
              <a:rPr lang="en-US" altLang="en-US" sz="1000" b="1">
                <a:solidFill>
                  <a:srgbClr val="0033CC"/>
                </a:solidFill>
                <a:latin typeface="Arial" panose="020B0604020202020204" pitchFamily="34" charset="0"/>
              </a:rPr>
              <a:t>other respiratory muscles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122" name="Rectangle 1"/>
          <p:cNvSpPr>
            <a:spLocks noChangeArrowheads="1"/>
          </p:cNvSpPr>
          <p:nvPr/>
        </p:nvSpPr>
        <p:spPr bwMode="auto">
          <a:xfrm>
            <a:off x="636588" y="1778000"/>
            <a:ext cx="8107362"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55600" indent="-3556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1265238" indent="-4572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825625" indent="-3810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2347913" indent="-3429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870200" indent="-3429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3327400" indent="-3429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3784600" indent="-3429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4241800" indent="-3429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4699000" indent="-3429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20000"/>
              </a:lnSpc>
              <a:spcBef>
                <a:spcPct val="0"/>
              </a:spcBef>
              <a:buFontTx/>
              <a:buChar char="•"/>
            </a:pPr>
            <a:r>
              <a:rPr lang="en-US" altLang="en-US" sz="2200">
                <a:solidFill>
                  <a:srgbClr val="FFFFCC"/>
                </a:solidFill>
                <a:latin typeface="Arial" panose="020B0604020202020204" pitchFamily="34" charset="0"/>
              </a:rPr>
              <a:t>Decongestants</a:t>
            </a:r>
          </a:p>
          <a:p>
            <a:pPr eaLnBrk="1" hangingPunct="1">
              <a:lnSpc>
                <a:spcPct val="120000"/>
              </a:lnSpc>
              <a:spcBef>
                <a:spcPct val="0"/>
              </a:spcBef>
              <a:buFontTx/>
              <a:buChar char="•"/>
            </a:pPr>
            <a:r>
              <a:rPr lang="en-US" altLang="en-US" sz="2200">
                <a:solidFill>
                  <a:srgbClr val="FFFFCC"/>
                </a:solidFill>
                <a:latin typeface="Arial" panose="020B0604020202020204" pitchFamily="34" charset="0"/>
              </a:rPr>
              <a:t>Expectorants and Mucolytics</a:t>
            </a:r>
          </a:p>
          <a:p>
            <a:pPr eaLnBrk="1" hangingPunct="1">
              <a:lnSpc>
                <a:spcPct val="120000"/>
              </a:lnSpc>
              <a:spcBef>
                <a:spcPct val="0"/>
              </a:spcBef>
              <a:buFontTx/>
              <a:buChar char="•"/>
            </a:pPr>
            <a:r>
              <a:rPr lang="en-US" altLang="en-US" sz="2200">
                <a:solidFill>
                  <a:srgbClr val="FFFFCC"/>
                </a:solidFill>
                <a:latin typeface="Arial" panose="020B0604020202020204" pitchFamily="34" charset="0"/>
              </a:rPr>
              <a:t>Antitussives</a:t>
            </a:r>
          </a:p>
          <a:p>
            <a:pPr eaLnBrk="1" hangingPunct="1">
              <a:lnSpc>
                <a:spcPct val="120000"/>
              </a:lnSpc>
              <a:spcBef>
                <a:spcPct val="0"/>
              </a:spcBef>
              <a:buFontTx/>
              <a:buChar char="•"/>
            </a:pPr>
            <a:r>
              <a:rPr lang="en-US" altLang="en-US" sz="2200">
                <a:solidFill>
                  <a:srgbClr val="FFFFCC"/>
                </a:solidFill>
                <a:latin typeface="Arial" panose="020B0604020202020204" pitchFamily="34" charset="0"/>
              </a:rPr>
              <a:t>Specific and Nonspecific agents used in Asthma and COPD</a:t>
            </a:r>
            <a:r>
              <a:rPr lang="en-US" altLang="en-US" sz="2200" baseline="30000">
                <a:solidFill>
                  <a:srgbClr val="FFFFCC"/>
                </a:solidFill>
                <a:latin typeface="Arial" panose="020B0604020202020204" pitchFamily="34" charset="0"/>
              </a:rPr>
              <a:t>*</a:t>
            </a:r>
            <a:r>
              <a:rPr lang="en-US" altLang="en-US" sz="2200">
                <a:solidFill>
                  <a:srgbClr val="FFFFCC"/>
                </a:solidFill>
                <a:latin typeface="Arial" panose="020B0604020202020204" pitchFamily="34" charset="0"/>
              </a:rPr>
              <a:t> treatment</a:t>
            </a:r>
          </a:p>
        </p:txBody>
      </p:sp>
      <p:sp>
        <p:nvSpPr>
          <p:cNvPr id="5123" name="TextBox 3"/>
          <p:cNvSpPr txBox="1">
            <a:spLocks noChangeArrowheads="1"/>
          </p:cNvSpPr>
          <p:nvPr/>
        </p:nvSpPr>
        <p:spPr bwMode="auto">
          <a:xfrm>
            <a:off x="381000" y="333375"/>
            <a:ext cx="8434388" cy="1309688"/>
          </a:xfrm>
          <a:prstGeom prst="rect">
            <a:avLst/>
          </a:prstGeom>
          <a:noFill/>
          <a:ln w="25400">
            <a:solidFill>
              <a:srgbClr val="4D4D4D"/>
            </a:solidFill>
            <a:miter lim="800000"/>
            <a:headEnd/>
            <a:tailEnd/>
          </a:ln>
          <a:extLst>
            <a:ext uri="{909E8E84-426E-40DD-AFC4-6F175D3DCCD1}">
              <a14:hiddenFill xmlns:a14="http://schemas.microsoft.com/office/drawing/2010/main">
                <a:solidFill>
                  <a:srgbClr val="000000"/>
                </a:solidFill>
              </a14:hiddenFill>
            </a:ext>
          </a:extLst>
        </p:spPr>
        <p:txBody>
          <a:bodyPr tIns="108000"/>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3600" b="1">
                <a:solidFill>
                  <a:srgbClr val="00FFFF"/>
                </a:solidFill>
                <a:latin typeface="Arial" panose="020B0604020202020204" pitchFamily="34" charset="0"/>
                <a:cs typeface="Arial" panose="020B0604020202020204" pitchFamily="34" charset="0"/>
              </a:rPr>
              <a:t>A rough classification of relevant drugs</a:t>
            </a:r>
          </a:p>
        </p:txBody>
      </p:sp>
      <p:sp>
        <p:nvSpPr>
          <p:cNvPr id="5124" name="Rectangle 1"/>
          <p:cNvSpPr>
            <a:spLocks noChangeArrowheads="1"/>
          </p:cNvSpPr>
          <p:nvPr/>
        </p:nvSpPr>
        <p:spPr bwMode="auto">
          <a:xfrm>
            <a:off x="1709738" y="3765550"/>
            <a:ext cx="5067300"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55600" indent="-3556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1265238" indent="-4572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825625" indent="-3810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2347913" indent="-3429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870200" indent="-3429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3327400" indent="-3429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3784600" indent="-3429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4241800" indent="-3429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4699000" indent="-3429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20000"/>
              </a:lnSpc>
              <a:spcBef>
                <a:spcPct val="0"/>
              </a:spcBef>
              <a:buFontTx/>
              <a:buChar char="•"/>
            </a:pPr>
            <a:r>
              <a:rPr lang="en-US" altLang="en-US" sz="2200">
                <a:solidFill>
                  <a:srgbClr val="FFFFCC"/>
                </a:solidFill>
                <a:latin typeface="Arial" panose="020B0604020202020204" pitchFamily="34" charset="0"/>
              </a:rPr>
              <a:t>Bronchodilators</a:t>
            </a:r>
          </a:p>
          <a:p>
            <a:pPr eaLnBrk="1" hangingPunct="1">
              <a:lnSpc>
                <a:spcPct val="120000"/>
              </a:lnSpc>
              <a:spcBef>
                <a:spcPct val="0"/>
              </a:spcBef>
              <a:buFontTx/>
              <a:buChar char="•"/>
            </a:pPr>
            <a:r>
              <a:rPr lang="en-US" altLang="en-US" sz="2200">
                <a:solidFill>
                  <a:srgbClr val="FFFFCC"/>
                </a:solidFill>
                <a:latin typeface="Arial" panose="020B0604020202020204" pitchFamily="34" charset="0"/>
              </a:rPr>
              <a:t>Corticosteroids (not detailed here)</a:t>
            </a:r>
          </a:p>
          <a:p>
            <a:pPr eaLnBrk="1" hangingPunct="1">
              <a:lnSpc>
                <a:spcPct val="120000"/>
              </a:lnSpc>
              <a:spcBef>
                <a:spcPct val="0"/>
              </a:spcBef>
              <a:buFontTx/>
              <a:buChar char="•"/>
            </a:pPr>
            <a:r>
              <a:rPr lang="en-US" altLang="en-US" sz="2200">
                <a:solidFill>
                  <a:srgbClr val="FFFFCC"/>
                </a:solidFill>
                <a:latin typeface="Arial" panose="020B0604020202020204" pitchFamily="34" charset="0"/>
              </a:rPr>
              <a:t>Other anti-inflammatory agents</a:t>
            </a:r>
          </a:p>
        </p:txBody>
      </p:sp>
      <p:sp>
        <p:nvSpPr>
          <p:cNvPr id="5125" name="Rectangle 1"/>
          <p:cNvSpPr>
            <a:spLocks noChangeArrowheads="1"/>
          </p:cNvSpPr>
          <p:nvPr/>
        </p:nvSpPr>
        <p:spPr bwMode="auto">
          <a:xfrm>
            <a:off x="635000" y="5240338"/>
            <a:ext cx="797560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55600" indent="-355600">
              <a:lnSpc>
                <a:spcPct val="90000"/>
              </a:lnSpc>
              <a:spcBef>
                <a:spcPts val="1000"/>
              </a:spcBef>
              <a:buFont typeface="Arial" panose="020B0604020202020204" pitchFamily="34" charset="0"/>
              <a:buChar char="•"/>
              <a:tabLst>
                <a:tab pos="5829300" algn="l"/>
              </a:tabLst>
              <a:defRPr sz="2800">
                <a:solidFill>
                  <a:schemeClr val="tx1"/>
                </a:solidFill>
                <a:latin typeface="Calibri" panose="020F0502020204030204" pitchFamily="34" charset="0"/>
              </a:defRPr>
            </a:lvl1pPr>
            <a:lvl2pPr marL="1265238" indent="-457200">
              <a:lnSpc>
                <a:spcPct val="90000"/>
              </a:lnSpc>
              <a:spcBef>
                <a:spcPts val="500"/>
              </a:spcBef>
              <a:buFont typeface="Arial" panose="020B0604020202020204" pitchFamily="34" charset="0"/>
              <a:buChar char="•"/>
              <a:tabLst>
                <a:tab pos="5829300" algn="l"/>
              </a:tabLst>
              <a:defRPr sz="2400">
                <a:solidFill>
                  <a:schemeClr val="tx1"/>
                </a:solidFill>
                <a:latin typeface="Calibri" panose="020F0502020204030204" pitchFamily="34" charset="0"/>
              </a:defRPr>
            </a:lvl2pPr>
            <a:lvl3pPr marL="1825625" indent="-381000">
              <a:lnSpc>
                <a:spcPct val="90000"/>
              </a:lnSpc>
              <a:spcBef>
                <a:spcPts val="500"/>
              </a:spcBef>
              <a:buFont typeface="Arial" panose="020B0604020202020204" pitchFamily="34" charset="0"/>
              <a:buChar char="•"/>
              <a:tabLst>
                <a:tab pos="5829300" algn="l"/>
              </a:tabLst>
              <a:defRPr sz="2000">
                <a:solidFill>
                  <a:schemeClr val="tx1"/>
                </a:solidFill>
                <a:latin typeface="Calibri" panose="020F0502020204030204" pitchFamily="34" charset="0"/>
              </a:defRPr>
            </a:lvl3pPr>
            <a:lvl4pPr marL="2347913" indent="-342900">
              <a:lnSpc>
                <a:spcPct val="90000"/>
              </a:lnSpc>
              <a:spcBef>
                <a:spcPts val="500"/>
              </a:spcBef>
              <a:buFont typeface="Arial" panose="020B0604020202020204" pitchFamily="34" charset="0"/>
              <a:buChar char="•"/>
              <a:tabLst>
                <a:tab pos="5829300" algn="l"/>
              </a:tabLst>
              <a:defRPr>
                <a:solidFill>
                  <a:schemeClr val="tx1"/>
                </a:solidFill>
                <a:latin typeface="Calibri" panose="020F0502020204030204" pitchFamily="34" charset="0"/>
              </a:defRPr>
            </a:lvl4pPr>
            <a:lvl5pPr marL="2870200" indent="-342900">
              <a:lnSpc>
                <a:spcPct val="90000"/>
              </a:lnSpc>
              <a:spcBef>
                <a:spcPts val="500"/>
              </a:spcBef>
              <a:buFont typeface="Arial" panose="020B0604020202020204" pitchFamily="34" charset="0"/>
              <a:buChar char="•"/>
              <a:tabLst>
                <a:tab pos="5829300" algn="l"/>
              </a:tabLst>
              <a:defRPr>
                <a:solidFill>
                  <a:schemeClr val="tx1"/>
                </a:solidFill>
                <a:latin typeface="Calibri" panose="020F0502020204030204" pitchFamily="34" charset="0"/>
              </a:defRPr>
            </a:lvl5pPr>
            <a:lvl6pPr marL="3327400" indent="-342900" eaLnBrk="0" fontAlgn="base" hangingPunct="0">
              <a:lnSpc>
                <a:spcPct val="90000"/>
              </a:lnSpc>
              <a:spcBef>
                <a:spcPts val="500"/>
              </a:spcBef>
              <a:spcAft>
                <a:spcPct val="0"/>
              </a:spcAft>
              <a:buFont typeface="Arial" panose="020B0604020202020204" pitchFamily="34" charset="0"/>
              <a:buChar char="•"/>
              <a:tabLst>
                <a:tab pos="5829300" algn="l"/>
              </a:tabLst>
              <a:defRPr>
                <a:solidFill>
                  <a:schemeClr val="tx1"/>
                </a:solidFill>
                <a:latin typeface="Calibri" panose="020F0502020204030204" pitchFamily="34" charset="0"/>
              </a:defRPr>
            </a:lvl6pPr>
            <a:lvl7pPr marL="3784600" indent="-342900" eaLnBrk="0" fontAlgn="base" hangingPunct="0">
              <a:lnSpc>
                <a:spcPct val="90000"/>
              </a:lnSpc>
              <a:spcBef>
                <a:spcPts val="500"/>
              </a:spcBef>
              <a:spcAft>
                <a:spcPct val="0"/>
              </a:spcAft>
              <a:buFont typeface="Arial" panose="020B0604020202020204" pitchFamily="34" charset="0"/>
              <a:buChar char="•"/>
              <a:tabLst>
                <a:tab pos="5829300" algn="l"/>
              </a:tabLst>
              <a:defRPr>
                <a:solidFill>
                  <a:schemeClr val="tx1"/>
                </a:solidFill>
                <a:latin typeface="Calibri" panose="020F0502020204030204" pitchFamily="34" charset="0"/>
              </a:defRPr>
            </a:lvl7pPr>
            <a:lvl8pPr marL="4241800" indent="-342900" eaLnBrk="0" fontAlgn="base" hangingPunct="0">
              <a:lnSpc>
                <a:spcPct val="90000"/>
              </a:lnSpc>
              <a:spcBef>
                <a:spcPts val="500"/>
              </a:spcBef>
              <a:spcAft>
                <a:spcPct val="0"/>
              </a:spcAft>
              <a:buFont typeface="Arial" panose="020B0604020202020204" pitchFamily="34" charset="0"/>
              <a:buChar char="•"/>
              <a:tabLst>
                <a:tab pos="5829300" algn="l"/>
              </a:tabLst>
              <a:defRPr>
                <a:solidFill>
                  <a:schemeClr val="tx1"/>
                </a:solidFill>
                <a:latin typeface="Calibri" panose="020F0502020204030204" pitchFamily="34" charset="0"/>
              </a:defRPr>
            </a:lvl8pPr>
            <a:lvl9pPr marL="4699000" indent="-342900" eaLnBrk="0" fontAlgn="base" hangingPunct="0">
              <a:lnSpc>
                <a:spcPct val="90000"/>
              </a:lnSpc>
              <a:spcBef>
                <a:spcPts val="500"/>
              </a:spcBef>
              <a:spcAft>
                <a:spcPct val="0"/>
              </a:spcAft>
              <a:buFont typeface="Arial" panose="020B0604020202020204" pitchFamily="34" charset="0"/>
              <a:buChar char="•"/>
              <a:tabLst>
                <a:tab pos="5829300" algn="l"/>
              </a:tabLst>
              <a:defRPr>
                <a:solidFill>
                  <a:schemeClr val="tx1"/>
                </a:solidFill>
                <a:latin typeface="Calibri" panose="020F0502020204030204" pitchFamily="34" charset="0"/>
              </a:defRPr>
            </a:lvl9pPr>
          </a:lstStyle>
          <a:p>
            <a:pPr eaLnBrk="1" hangingPunct="1">
              <a:lnSpc>
                <a:spcPct val="120000"/>
              </a:lnSpc>
              <a:spcBef>
                <a:spcPct val="0"/>
              </a:spcBef>
              <a:buFontTx/>
              <a:buChar char="•"/>
            </a:pPr>
            <a:r>
              <a:rPr lang="en-US" altLang="en-US" sz="2200">
                <a:solidFill>
                  <a:srgbClr val="C0C0C0"/>
                </a:solidFill>
                <a:latin typeface="Arial" panose="020B0604020202020204" pitchFamily="34" charset="0"/>
              </a:rPr>
              <a:t>Drugs used in respiratory system infections 	</a:t>
            </a:r>
            <a:r>
              <a:rPr lang="en-US" altLang="en-US" sz="1600">
                <a:solidFill>
                  <a:srgbClr val="C0C0C0"/>
                </a:solidFill>
                <a:latin typeface="Arial" panose="020B0604020202020204" pitchFamily="34" charset="0"/>
              </a:rPr>
              <a:t>(not included here)</a:t>
            </a:r>
          </a:p>
          <a:p>
            <a:pPr eaLnBrk="1" hangingPunct="1">
              <a:lnSpc>
                <a:spcPct val="120000"/>
              </a:lnSpc>
              <a:spcBef>
                <a:spcPct val="0"/>
              </a:spcBef>
              <a:buFontTx/>
              <a:buChar char="•"/>
            </a:pPr>
            <a:r>
              <a:rPr lang="en-US" altLang="en-US" sz="2200">
                <a:solidFill>
                  <a:srgbClr val="C0C0C0"/>
                </a:solidFill>
                <a:latin typeface="Arial" panose="020B0604020202020204" pitchFamily="34" charset="0"/>
              </a:rPr>
              <a:t>Drugs used in respiratory system tumors 	</a:t>
            </a:r>
            <a:r>
              <a:rPr lang="en-US" altLang="en-US" sz="1600">
                <a:solidFill>
                  <a:srgbClr val="C0C0C0"/>
                </a:solidFill>
                <a:latin typeface="Arial" panose="020B0604020202020204" pitchFamily="34" charset="0"/>
              </a:rPr>
              <a:t>(not included here)</a:t>
            </a:r>
          </a:p>
        </p:txBody>
      </p:sp>
      <p:sp>
        <p:nvSpPr>
          <p:cNvPr id="5126" name="Rectangle 7"/>
          <p:cNvSpPr>
            <a:spLocks noChangeArrowheads="1"/>
          </p:cNvSpPr>
          <p:nvPr/>
        </p:nvSpPr>
        <p:spPr bwMode="auto">
          <a:xfrm>
            <a:off x="5802313" y="6462713"/>
            <a:ext cx="3046412"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000" i="1">
                <a:solidFill>
                  <a:srgbClr val="FFFFCC"/>
                </a:solidFill>
                <a:latin typeface="Arial" panose="020B0604020202020204" pitchFamily="34" charset="0"/>
              </a:rPr>
              <a:t>* COPD : Chronic Obstructive Pulmonary Diseases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292929"/>
        </a:solidFill>
        <a:effectLst/>
      </p:bgPr>
    </p:bg>
    <p:spTree>
      <p:nvGrpSpPr>
        <p:cNvPr id="1" name=""/>
        <p:cNvGrpSpPr/>
        <p:nvPr/>
      </p:nvGrpSpPr>
      <p:grpSpPr>
        <a:xfrm>
          <a:off x="0" y="0"/>
          <a:ext cx="0" cy="0"/>
          <a:chOff x="0" y="0"/>
          <a:chExt cx="0" cy="0"/>
        </a:xfrm>
      </p:grpSpPr>
      <p:sp>
        <p:nvSpPr>
          <p:cNvPr id="6146" name="Rectangle 1"/>
          <p:cNvSpPr>
            <a:spLocks noChangeArrowheads="1"/>
          </p:cNvSpPr>
          <p:nvPr/>
        </p:nvSpPr>
        <p:spPr bwMode="auto">
          <a:xfrm>
            <a:off x="636588" y="1404938"/>
            <a:ext cx="7975600" cy="149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7800" indent="-1778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1pPr>
            <a:lvl2pPr marL="1265238" indent="-457200">
              <a:lnSpc>
                <a:spcPct val="90000"/>
              </a:lnSpc>
              <a:spcBef>
                <a:spcPts val="5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2pPr>
            <a:lvl3pPr marL="1825625" indent="-381000">
              <a:lnSpc>
                <a:spcPct val="90000"/>
              </a:lnSpc>
              <a:spcBef>
                <a:spcPts val="5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3pPr>
            <a:lvl4pPr marL="2347913" indent="-342900">
              <a:lnSpc>
                <a:spcPct val="90000"/>
              </a:lnSpc>
              <a:spcBef>
                <a:spcPts val="500"/>
              </a:spcBef>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4pPr>
            <a:lvl5pPr marL="2870200" indent="-342900">
              <a:lnSpc>
                <a:spcPct val="90000"/>
              </a:lnSpc>
              <a:spcBef>
                <a:spcPts val="500"/>
              </a:spcBef>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5pPr>
            <a:lvl6pPr marL="3327400" indent="-3429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6pPr>
            <a:lvl7pPr marL="3784600" indent="-3429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7pPr>
            <a:lvl8pPr marL="4241800" indent="-3429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8pPr>
            <a:lvl9pPr marL="4699000" indent="-3429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9pPr>
          </a:lstStyle>
          <a:p>
            <a:pPr eaLnBrk="1" hangingPunct="1">
              <a:lnSpc>
                <a:spcPct val="120000"/>
              </a:lnSpc>
              <a:spcBef>
                <a:spcPct val="0"/>
              </a:spcBef>
              <a:spcAft>
                <a:spcPct val="30000"/>
              </a:spcAft>
              <a:buFontTx/>
              <a:buChar char="•"/>
            </a:pPr>
            <a:r>
              <a:rPr lang="en-US" altLang="en-US" sz="1400" i="1">
                <a:solidFill>
                  <a:srgbClr val="FFFFCC"/>
                </a:solidFill>
                <a:latin typeface="Arial" panose="020B0604020202020204" pitchFamily="34" charset="0"/>
              </a:rPr>
              <a:t>Swelling of mucosa in nasal cavity that blocks normal air flow through the conchae is called nasal congestion. </a:t>
            </a:r>
          </a:p>
          <a:p>
            <a:pPr eaLnBrk="1" hangingPunct="1">
              <a:lnSpc>
                <a:spcPct val="120000"/>
              </a:lnSpc>
              <a:spcBef>
                <a:spcPct val="0"/>
              </a:spcBef>
              <a:spcAft>
                <a:spcPct val="30000"/>
              </a:spcAft>
              <a:buFontTx/>
              <a:buChar char="•"/>
            </a:pPr>
            <a:r>
              <a:rPr lang="en-US" altLang="en-US" sz="1400" i="1">
                <a:solidFill>
                  <a:srgbClr val="FFFFCC"/>
                </a:solidFill>
                <a:latin typeface="Arial" panose="020B0604020202020204" pitchFamily="34" charset="0"/>
              </a:rPr>
              <a:t>It is due to edema, vasodilation and hypersecretion of mucus, which results from inflammation induced by infections (mostly viral) or allergens</a:t>
            </a:r>
          </a:p>
          <a:p>
            <a:pPr eaLnBrk="1" hangingPunct="1">
              <a:lnSpc>
                <a:spcPct val="120000"/>
              </a:lnSpc>
              <a:spcBef>
                <a:spcPct val="0"/>
              </a:spcBef>
              <a:spcAft>
                <a:spcPct val="30000"/>
              </a:spcAft>
              <a:buFontTx/>
              <a:buChar char="•"/>
            </a:pPr>
            <a:r>
              <a:rPr lang="en-US" altLang="en-US" sz="1400" i="1">
                <a:solidFill>
                  <a:srgbClr val="FFFFCC"/>
                </a:solidFill>
                <a:latin typeface="Arial" panose="020B0604020202020204" pitchFamily="34" charset="0"/>
              </a:rPr>
              <a:t>Decongestants are used to relieve this “symptom”    </a:t>
            </a:r>
          </a:p>
        </p:txBody>
      </p:sp>
      <p:sp>
        <p:nvSpPr>
          <p:cNvPr id="6147" name="TextBox 3"/>
          <p:cNvSpPr txBox="1">
            <a:spLocks noChangeArrowheads="1"/>
          </p:cNvSpPr>
          <p:nvPr/>
        </p:nvSpPr>
        <p:spPr bwMode="auto">
          <a:xfrm>
            <a:off x="381000" y="192088"/>
            <a:ext cx="8434388" cy="868362"/>
          </a:xfrm>
          <a:prstGeom prst="rect">
            <a:avLst/>
          </a:prstGeom>
          <a:solidFill>
            <a:srgbClr val="000000"/>
          </a:solidFill>
          <a:ln>
            <a:noFill/>
          </a:ln>
          <a:extLst>
            <a:ext uri="{91240B29-F687-4F45-9708-019B960494DF}">
              <a14:hiddenLine xmlns:a14="http://schemas.microsoft.com/office/drawing/2010/main" w="25400">
                <a:solidFill>
                  <a:schemeClr val="accent1"/>
                </a:solidFill>
                <a:miter lim="800000"/>
                <a:headEnd/>
                <a:tailEnd/>
              </a14:hiddenLine>
            </a:ext>
          </a:extLst>
        </p:spPr>
        <p:txBody>
          <a:bodyPr tIns="108000"/>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9pPr>
          </a:lstStyle>
          <a:p>
            <a:pPr algn="ctr">
              <a:lnSpc>
                <a:spcPct val="100000"/>
              </a:lnSpc>
              <a:spcBef>
                <a:spcPct val="0"/>
              </a:spcBef>
              <a:buFontTx/>
              <a:buNone/>
            </a:pPr>
            <a:r>
              <a:rPr lang="en-US" altLang="en-US" sz="3600" b="1">
                <a:solidFill>
                  <a:srgbClr val="99FFCC"/>
                </a:solidFill>
                <a:latin typeface="Arial" panose="020B0604020202020204" pitchFamily="34" charset="0"/>
              </a:rPr>
              <a:t>Decongestants</a:t>
            </a:r>
          </a:p>
        </p:txBody>
      </p:sp>
      <p:sp>
        <p:nvSpPr>
          <p:cNvPr id="6148" name="Rectangle 1"/>
          <p:cNvSpPr>
            <a:spLocks noChangeArrowheads="1"/>
          </p:cNvSpPr>
          <p:nvPr/>
        </p:nvSpPr>
        <p:spPr bwMode="auto">
          <a:xfrm>
            <a:off x="585788" y="4268788"/>
            <a:ext cx="8113712"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marL="177800" indent="-177800">
              <a:lnSpc>
                <a:spcPct val="90000"/>
              </a:lnSpc>
              <a:spcBef>
                <a:spcPts val="1000"/>
              </a:spcBef>
              <a:buFont typeface="Arial" panose="020B0604020202020204" pitchFamily="34" charset="0"/>
              <a:buChar char="•"/>
              <a:tabLst>
                <a:tab pos="4037013" algn="l"/>
              </a:tabLst>
              <a:defRPr sz="2800">
                <a:solidFill>
                  <a:schemeClr val="tx1"/>
                </a:solidFill>
                <a:latin typeface="Calibri" panose="020F0502020204030204" pitchFamily="34" charset="0"/>
                <a:cs typeface="Arial" panose="020B0604020202020204" pitchFamily="34" charset="0"/>
              </a:defRPr>
            </a:lvl1pPr>
            <a:lvl2pPr marL="1265238" indent="-457200">
              <a:lnSpc>
                <a:spcPct val="90000"/>
              </a:lnSpc>
              <a:spcBef>
                <a:spcPts val="500"/>
              </a:spcBef>
              <a:buFont typeface="Arial" panose="020B0604020202020204" pitchFamily="34" charset="0"/>
              <a:buChar char="•"/>
              <a:tabLst>
                <a:tab pos="4037013" algn="l"/>
              </a:tabLst>
              <a:defRPr sz="2400">
                <a:solidFill>
                  <a:schemeClr val="tx1"/>
                </a:solidFill>
                <a:latin typeface="Calibri" panose="020F0502020204030204" pitchFamily="34" charset="0"/>
                <a:cs typeface="Arial" panose="020B0604020202020204" pitchFamily="34" charset="0"/>
              </a:defRPr>
            </a:lvl2pPr>
            <a:lvl3pPr marL="1825625" indent="-381000">
              <a:lnSpc>
                <a:spcPct val="90000"/>
              </a:lnSpc>
              <a:spcBef>
                <a:spcPts val="500"/>
              </a:spcBef>
              <a:buFont typeface="Arial" panose="020B0604020202020204" pitchFamily="34" charset="0"/>
              <a:buChar char="•"/>
              <a:tabLst>
                <a:tab pos="4037013" algn="l"/>
              </a:tabLst>
              <a:defRPr sz="2000">
                <a:solidFill>
                  <a:schemeClr val="tx1"/>
                </a:solidFill>
                <a:latin typeface="Calibri" panose="020F0502020204030204" pitchFamily="34" charset="0"/>
                <a:cs typeface="Arial" panose="020B0604020202020204" pitchFamily="34" charset="0"/>
              </a:defRPr>
            </a:lvl3pPr>
            <a:lvl4pPr marL="2347913" indent="-342900">
              <a:lnSpc>
                <a:spcPct val="90000"/>
              </a:lnSpc>
              <a:spcBef>
                <a:spcPts val="500"/>
              </a:spcBef>
              <a:buFont typeface="Arial" panose="020B0604020202020204" pitchFamily="34" charset="0"/>
              <a:buChar char="•"/>
              <a:tabLst>
                <a:tab pos="4037013" algn="l"/>
              </a:tabLst>
              <a:defRPr>
                <a:solidFill>
                  <a:schemeClr val="tx1"/>
                </a:solidFill>
                <a:latin typeface="Calibri" panose="020F0502020204030204" pitchFamily="34" charset="0"/>
                <a:cs typeface="Arial" panose="020B0604020202020204" pitchFamily="34" charset="0"/>
              </a:defRPr>
            </a:lvl4pPr>
            <a:lvl5pPr marL="2870200" indent="-342900">
              <a:lnSpc>
                <a:spcPct val="90000"/>
              </a:lnSpc>
              <a:spcBef>
                <a:spcPts val="500"/>
              </a:spcBef>
              <a:buFont typeface="Arial" panose="020B0604020202020204" pitchFamily="34" charset="0"/>
              <a:buChar char="•"/>
              <a:tabLst>
                <a:tab pos="4037013" algn="l"/>
              </a:tabLst>
              <a:defRPr>
                <a:solidFill>
                  <a:schemeClr val="tx1"/>
                </a:solidFill>
                <a:latin typeface="Calibri" panose="020F0502020204030204" pitchFamily="34" charset="0"/>
                <a:cs typeface="Arial" panose="020B0604020202020204" pitchFamily="34" charset="0"/>
              </a:defRPr>
            </a:lvl5pPr>
            <a:lvl6pPr marL="3327400" indent="-342900" eaLnBrk="0" fontAlgn="base" hangingPunct="0">
              <a:lnSpc>
                <a:spcPct val="90000"/>
              </a:lnSpc>
              <a:spcBef>
                <a:spcPts val="500"/>
              </a:spcBef>
              <a:spcAft>
                <a:spcPct val="0"/>
              </a:spcAft>
              <a:buFont typeface="Arial" panose="020B0604020202020204" pitchFamily="34" charset="0"/>
              <a:buChar char="•"/>
              <a:tabLst>
                <a:tab pos="4037013" algn="l"/>
              </a:tabLst>
              <a:defRPr>
                <a:solidFill>
                  <a:schemeClr val="tx1"/>
                </a:solidFill>
                <a:latin typeface="Calibri" panose="020F0502020204030204" pitchFamily="34" charset="0"/>
                <a:cs typeface="Arial" panose="020B0604020202020204" pitchFamily="34" charset="0"/>
              </a:defRPr>
            </a:lvl6pPr>
            <a:lvl7pPr marL="3784600" indent="-342900" eaLnBrk="0" fontAlgn="base" hangingPunct="0">
              <a:lnSpc>
                <a:spcPct val="90000"/>
              </a:lnSpc>
              <a:spcBef>
                <a:spcPts val="500"/>
              </a:spcBef>
              <a:spcAft>
                <a:spcPct val="0"/>
              </a:spcAft>
              <a:buFont typeface="Arial" panose="020B0604020202020204" pitchFamily="34" charset="0"/>
              <a:buChar char="•"/>
              <a:tabLst>
                <a:tab pos="4037013" algn="l"/>
              </a:tabLst>
              <a:defRPr>
                <a:solidFill>
                  <a:schemeClr val="tx1"/>
                </a:solidFill>
                <a:latin typeface="Calibri" panose="020F0502020204030204" pitchFamily="34" charset="0"/>
                <a:cs typeface="Arial" panose="020B0604020202020204" pitchFamily="34" charset="0"/>
              </a:defRPr>
            </a:lvl7pPr>
            <a:lvl8pPr marL="4241800" indent="-342900" eaLnBrk="0" fontAlgn="base" hangingPunct="0">
              <a:lnSpc>
                <a:spcPct val="90000"/>
              </a:lnSpc>
              <a:spcBef>
                <a:spcPts val="500"/>
              </a:spcBef>
              <a:spcAft>
                <a:spcPct val="0"/>
              </a:spcAft>
              <a:buFont typeface="Arial" panose="020B0604020202020204" pitchFamily="34" charset="0"/>
              <a:buChar char="•"/>
              <a:tabLst>
                <a:tab pos="4037013" algn="l"/>
              </a:tabLst>
              <a:defRPr>
                <a:solidFill>
                  <a:schemeClr val="tx1"/>
                </a:solidFill>
                <a:latin typeface="Calibri" panose="020F0502020204030204" pitchFamily="34" charset="0"/>
                <a:cs typeface="Arial" panose="020B0604020202020204" pitchFamily="34" charset="0"/>
              </a:defRPr>
            </a:lvl8pPr>
            <a:lvl9pPr marL="4699000" indent="-342900" eaLnBrk="0" fontAlgn="base" hangingPunct="0">
              <a:lnSpc>
                <a:spcPct val="90000"/>
              </a:lnSpc>
              <a:spcBef>
                <a:spcPts val="500"/>
              </a:spcBef>
              <a:spcAft>
                <a:spcPct val="0"/>
              </a:spcAft>
              <a:buFont typeface="Arial" panose="020B0604020202020204" pitchFamily="34" charset="0"/>
              <a:buChar char="•"/>
              <a:tabLst>
                <a:tab pos="4037013" algn="l"/>
              </a:tabLst>
              <a:defRPr>
                <a:solidFill>
                  <a:schemeClr val="tx1"/>
                </a:solidFill>
                <a:latin typeface="Calibri" panose="020F0502020204030204" pitchFamily="34" charset="0"/>
                <a:cs typeface="Arial" panose="020B0604020202020204" pitchFamily="34" charset="0"/>
              </a:defRPr>
            </a:lvl9pPr>
          </a:lstStyle>
          <a:p>
            <a:pPr eaLnBrk="1" hangingPunct="1">
              <a:lnSpc>
                <a:spcPct val="120000"/>
              </a:lnSpc>
              <a:spcBef>
                <a:spcPct val="0"/>
              </a:spcBef>
              <a:spcAft>
                <a:spcPct val="30000"/>
              </a:spcAft>
              <a:buFontTx/>
              <a:buChar char="•"/>
            </a:pPr>
            <a:r>
              <a:rPr lang="en-US" altLang="en-US" sz="2000">
                <a:solidFill>
                  <a:srgbClr val="FFFFCC"/>
                </a:solidFill>
                <a:latin typeface="Arial" panose="020B0604020202020204" pitchFamily="34" charset="0"/>
              </a:rPr>
              <a:t>Sympathomimetics	(vasoconstriction in nasal mucosa)</a:t>
            </a:r>
          </a:p>
          <a:p>
            <a:pPr eaLnBrk="1" hangingPunct="1">
              <a:lnSpc>
                <a:spcPct val="120000"/>
              </a:lnSpc>
              <a:spcBef>
                <a:spcPct val="0"/>
              </a:spcBef>
              <a:spcAft>
                <a:spcPct val="30000"/>
              </a:spcAft>
              <a:buFontTx/>
              <a:buChar char="•"/>
            </a:pPr>
            <a:r>
              <a:rPr lang="en-US" altLang="en-US" sz="2000">
                <a:solidFill>
                  <a:srgbClr val="FFFFCC"/>
                </a:solidFill>
                <a:latin typeface="Arial" panose="020B0604020202020204" pitchFamily="34" charset="0"/>
              </a:rPr>
              <a:t>Histamine (H1) receptor blockers	(reduce edema and etching)</a:t>
            </a:r>
          </a:p>
          <a:p>
            <a:pPr eaLnBrk="1" hangingPunct="1">
              <a:lnSpc>
                <a:spcPct val="120000"/>
              </a:lnSpc>
              <a:spcBef>
                <a:spcPct val="0"/>
              </a:spcBef>
              <a:spcAft>
                <a:spcPct val="30000"/>
              </a:spcAft>
              <a:buFontTx/>
              <a:buChar char="•"/>
            </a:pPr>
            <a:r>
              <a:rPr lang="en-US" altLang="en-US" sz="2000">
                <a:solidFill>
                  <a:srgbClr val="FFFFCC"/>
                </a:solidFill>
                <a:latin typeface="Arial" panose="020B0604020202020204" pitchFamily="34" charset="0"/>
              </a:rPr>
              <a:t>Antiinflammatory agents	(anti-inflammation, antipyretic)</a:t>
            </a:r>
          </a:p>
          <a:p>
            <a:pPr eaLnBrk="1" hangingPunct="1">
              <a:lnSpc>
                <a:spcPct val="120000"/>
              </a:lnSpc>
              <a:spcBef>
                <a:spcPct val="0"/>
              </a:spcBef>
              <a:spcAft>
                <a:spcPct val="30000"/>
              </a:spcAft>
              <a:buFontTx/>
              <a:buChar char="•"/>
            </a:pPr>
            <a:r>
              <a:rPr lang="en-US" altLang="en-US" sz="2000">
                <a:solidFill>
                  <a:srgbClr val="5F5F5F"/>
                </a:solidFill>
                <a:latin typeface="Arial" panose="020B0604020202020204" pitchFamily="34" charset="0"/>
              </a:rPr>
              <a:t>Antimuscarinics	(reduce secretion, Obsolete)</a:t>
            </a:r>
            <a:r>
              <a:rPr lang="en-US" altLang="en-US" sz="2000">
                <a:solidFill>
                  <a:srgbClr val="FFFFCC"/>
                </a:solidFill>
                <a:latin typeface="Arial" panose="020B0604020202020204" pitchFamily="34" charset="0"/>
              </a:rPr>
              <a:t>    </a:t>
            </a:r>
          </a:p>
        </p:txBody>
      </p:sp>
      <p:sp>
        <p:nvSpPr>
          <p:cNvPr id="6149" name="TextBox 3"/>
          <p:cNvSpPr txBox="1">
            <a:spLocks noChangeArrowheads="1"/>
          </p:cNvSpPr>
          <p:nvPr/>
        </p:nvSpPr>
        <p:spPr bwMode="auto">
          <a:xfrm>
            <a:off x="401638" y="3451225"/>
            <a:ext cx="8434387" cy="571500"/>
          </a:xfrm>
          <a:prstGeom prst="rect">
            <a:avLst/>
          </a:prstGeom>
          <a:solidFill>
            <a:srgbClr val="000000"/>
          </a:solidFill>
          <a:ln>
            <a:noFill/>
          </a:ln>
          <a:extLst>
            <a:ext uri="{91240B29-F687-4F45-9708-019B960494DF}">
              <a14:hiddenLine xmlns:a14="http://schemas.microsoft.com/office/drawing/2010/main" w="25400">
                <a:solidFill>
                  <a:schemeClr val="accent1"/>
                </a:solidFill>
                <a:miter lim="800000"/>
                <a:headEnd/>
                <a:tailEnd/>
              </a14:hiddenLine>
            </a:ext>
          </a:extLst>
        </p:spPr>
        <p:txBody>
          <a:bodyPr tIns="108000"/>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9pPr>
          </a:lstStyle>
          <a:p>
            <a:pPr>
              <a:lnSpc>
                <a:spcPct val="100000"/>
              </a:lnSpc>
              <a:spcBef>
                <a:spcPct val="0"/>
              </a:spcBef>
              <a:buFontTx/>
              <a:buNone/>
            </a:pPr>
            <a:r>
              <a:rPr lang="en-US" altLang="en-US" sz="2400">
                <a:solidFill>
                  <a:srgbClr val="99FFCC"/>
                </a:solidFill>
                <a:latin typeface="Arial" panose="020B0604020202020204" pitchFamily="34" charset="0"/>
              </a:rPr>
              <a:t>Decongestants consist of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292929"/>
        </a:solidFill>
        <a:effectLst/>
      </p:bgPr>
    </p:bg>
    <p:spTree>
      <p:nvGrpSpPr>
        <p:cNvPr id="1" name=""/>
        <p:cNvGrpSpPr/>
        <p:nvPr/>
      </p:nvGrpSpPr>
      <p:grpSpPr>
        <a:xfrm>
          <a:off x="0" y="0"/>
          <a:ext cx="0" cy="0"/>
          <a:chOff x="0" y="0"/>
          <a:chExt cx="0" cy="0"/>
        </a:xfrm>
      </p:grpSpPr>
      <p:sp>
        <p:nvSpPr>
          <p:cNvPr id="7170" name="Rectangle 1"/>
          <p:cNvSpPr>
            <a:spLocks noChangeArrowheads="1"/>
          </p:cNvSpPr>
          <p:nvPr/>
        </p:nvSpPr>
        <p:spPr bwMode="auto">
          <a:xfrm>
            <a:off x="304800" y="1358900"/>
            <a:ext cx="8545513" cy="985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7800" indent="-1778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1pPr>
            <a:lvl2pPr marL="1265238" indent="-457200">
              <a:lnSpc>
                <a:spcPct val="90000"/>
              </a:lnSpc>
              <a:spcBef>
                <a:spcPts val="5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2pPr>
            <a:lvl3pPr marL="1825625" indent="-381000">
              <a:lnSpc>
                <a:spcPct val="90000"/>
              </a:lnSpc>
              <a:spcBef>
                <a:spcPts val="5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3pPr>
            <a:lvl4pPr marL="2347913" indent="-342900">
              <a:lnSpc>
                <a:spcPct val="90000"/>
              </a:lnSpc>
              <a:spcBef>
                <a:spcPts val="500"/>
              </a:spcBef>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4pPr>
            <a:lvl5pPr marL="2870200" indent="-342900">
              <a:lnSpc>
                <a:spcPct val="90000"/>
              </a:lnSpc>
              <a:spcBef>
                <a:spcPts val="500"/>
              </a:spcBef>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5pPr>
            <a:lvl6pPr marL="3327400" indent="-3429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6pPr>
            <a:lvl7pPr marL="3784600" indent="-3429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7pPr>
            <a:lvl8pPr marL="4241800" indent="-3429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8pPr>
            <a:lvl9pPr marL="4699000" indent="-3429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9pPr>
          </a:lstStyle>
          <a:p>
            <a:pPr eaLnBrk="1" hangingPunct="1">
              <a:lnSpc>
                <a:spcPct val="120000"/>
              </a:lnSpc>
              <a:spcBef>
                <a:spcPct val="0"/>
              </a:spcBef>
              <a:spcAft>
                <a:spcPct val="30000"/>
              </a:spcAft>
              <a:buFontTx/>
              <a:buChar char="•"/>
            </a:pPr>
            <a:r>
              <a:rPr lang="en-US" altLang="en-US" sz="1400" i="1">
                <a:solidFill>
                  <a:srgbClr val="FFFFCC"/>
                </a:solidFill>
                <a:latin typeface="Arial" panose="020B0604020202020204" pitchFamily="34" charset="0"/>
              </a:rPr>
              <a:t>They are generally sold as Over-the-Counter (OTC) preparations for common cold</a:t>
            </a:r>
          </a:p>
          <a:p>
            <a:pPr eaLnBrk="1" hangingPunct="1">
              <a:lnSpc>
                <a:spcPct val="120000"/>
              </a:lnSpc>
              <a:spcBef>
                <a:spcPct val="0"/>
              </a:spcBef>
              <a:spcAft>
                <a:spcPct val="30000"/>
              </a:spcAft>
              <a:buFontTx/>
              <a:buChar char="•"/>
            </a:pPr>
            <a:r>
              <a:rPr lang="en-US" altLang="en-US" sz="1400" i="1">
                <a:solidFill>
                  <a:srgbClr val="FFFFCC"/>
                </a:solidFill>
                <a:latin typeface="Arial" panose="020B0604020202020204" pitchFamily="34" charset="0"/>
              </a:rPr>
              <a:t>Combined preparations are common (e.g. Oxymetazoline+Mepiramine or Oxymetazoline+Paracetamol)  </a:t>
            </a:r>
          </a:p>
          <a:p>
            <a:pPr eaLnBrk="1" hangingPunct="1">
              <a:lnSpc>
                <a:spcPct val="120000"/>
              </a:lnSpc>
              <a:spcBef>
                <a:spcPct val="0"/>
              </a:spcBef>
              <a:spcAft>
                <a:spcPct val="30000"/>
              </a:spcAft>
              <a:buFontTx/>
              <a:buChar char="•"/>
            </a:pPr>
            <a:r>
              <a:rPr lang="en-US" altLang="en-US" sz="1400" i="1">
                <a:solidFill>
                  <a:srgbClr val="FFFFCC"/>
                </a:solidFill>
                <a:latin typeface="Arial" panose="020B0604020202020204" pitchFamily="34" charset="0"/>
              </a:rPr>
              <a:t>Some of them can be applied both locally and systemically    </a:t>
            </a:r>
          </a:p>
        </p:txBody>
      </p:sp>
      <p:sp>
        <p:nvSpPr>
          <p:cNvPr id="7171" name="TextBox 3"/>
          <p:cNvSpPr txBox="1">
            <a:spLocks noChangeArrowheads="1"/>
          </p:cNvSpPr>
          <p:nvPr/>
        </p:nvSpPr>
        <p:spPr bwMode="auto">
          <a:xfrm>
            <a:off x="381000" y="184150"/>
            <a:ext cx="8434388" cy="868363"/>
          </a:xfrm>
          <a:prstGeom prst="rect">
            <a:avLst/>
          </a:prstGeom>
          <a:solidFill>
            <a:srgbClr val="000000"/>
          </a:solidFill>
          <a:ln>
            <a:noFill/>
          </a:ln>
          <a:extLst>
            <a:ext uri="{91240B29-F687-4F45-9708-019B960494DF}">
              <a14:hiddenLine xmlns:a14="http://schemas.microsoft.com/office/drawing/2010/main" w="25400">
                <a:solidFill>
                  <a:schemeClr val="accent1"/>
                </a:solidFill>
                <a:miter lim="800000"/>
                <a:headEnd/>
                <a:tailEnd/>
              </a14:hiddenLine>
            </a:ext>
          </a:extLst>
        </p:spPr>
        <p:txBody>
          <a:bodyPr tIns="108000"/>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9pPr>
          </a:lstStyle>
          <a:p>
            <a:pPr algn="ctr">
              <a:lnSpc>
                <a:spcPct val="100000"/>
              </a:lnSpc>
              <a:spcBef>
                <a:spcPct val="0"/>
              </a:spcBef>
              <a:buFontTx/>
              <a:buNone/>
            </a:pPr>
            <a:r>
              <a:rPr lang="en-US" altLang="en-US" sz="3600" b="1">
                <a:solidFill>
                  <a:srgbClr val="99FFCC"/>
                </a:solidFill>
                <a:latin typeface="Arial" panose="020B0604020202020204" pitchFamily="34" charset="0"/>
              </a:rPr>
              <a:t>Decongestants</a:t>
            </a:r>
            <a:endParaRPr lang="en-US" altLang="en-US" sz="1800" b="1">
              <a:solidFill>
                <a:srgbClr val="99FFCC"/>
              </a:solidFill>
            </a:endParaRPr>
          </a:p>
        </p:txBody>
      </p:sp>
      <p:sp>
        <p:nvSpPr>
          <p:cNvPr id="7172" name="Rectangle 1"/>
          <p:cNvSpPr>
            <a:spLocks noChangeArrowheads="1"/>
          </p:cNvSpPr>
          <p:nvPr/>
        </p:nvSpPr>
        <p:spPr bwMode="auto">
          <a:xfrm>
            <a:off x="407988" y="2663825"/>
            <a:ext cx="8364537" cy="376872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72000" tIns="82800" rIns="72000" bIns="82800">
            <a:spAutoFit/>
          </a:bodyPr>
          <a:lstStyle>
            <a:lvl1pPr marL="177800" indent="-177800">
              <a:lnSpc>
                <a:spcPct val="90000"/>
              </a:lnSpc>
              <a:spcBef>
                <a:spcPts val="1000"/>
              </a:spcBef>
              <a:buFont typeface="Arial" panose="020B0604020202020204" pitchFamily="34" charset="0"/>
              <a:buChar char="•"/>
              <a:tabLst>
                <a:tab pos="2505075" algn="l"/>
                <a:tab pos="6008688" algn="l"/>
              </a:tabLst>
              <a:defRPr sz="2800">
                <a:solidFill>
                  <a:schemeClr val="tx1"/>
                </a:solidFill>
                <a:latin typeface="Calibri" panose="020F0502020204030204" pitchFamily="34" charset="0"/>
                <a:cs typeface="Arial" panose="020B0604020202020204" pitchFamily="34" charset="0"/>
              </a:defRPr>
            </a:lvl1pPr>
            <a:lvl2pPr marL="1265238" indent="-457200">
              <a:lnSpc>
                <a:spcPct val="90000"/>
              </a:lnSpc>
              <a:spcBef>
                <a:spcPts val="500"/>
              </a:spcBef>
              <a:buFont typeface="Arial" panose="020B0604020202020204" pitchFamily="34" charset="0"/>
              <a:buChar char="•"/>
              <a:tabLst>
                <a:tab pos="2505075" algn="l"/>
                <a:tab pos="6008688" algn="l"/>
              </a:tabLst>
              <a:defRPr sz="2400">
                <a:solidFill>
                  <a:schemeClr val="tx1"/>
                </a:solidFill>
                <a:latin typeface="Calibri" panose="020F0502020204030204" pitchFamily="34" charset="0"/>
                <a:cs typeface="Arial" panose="020B0604020202020204" pitchFamily="34" charset="0"/>
              </a:defRPr>
            </a:lvl2pPr>
            <a:lvl3pPr marL="1825625" indent="-381000">
              <a:lnSpc>
                <a:spcPct val="90000"/>
              </a:lnSpc>
              <a:spcBef>
                <a:spcPts val="500"/>
              </a:spcBef>
              <a:buFont typeface="Arial" panose="020B0604020202020204" pitchFamily="34" charset="0"/>
              <a:buChar char="•"/>
              <a:tabLst>
                <a:tab pos="2505075" algn="l"/>
                <a:tab pos="6008688" algn="l"/>
              </a:tabLst>
              <a:defRPr sz="2000">
                <a:solidFill>
                  <a:schemeClr val="tx1"/>
                </a:solidFill>
                <a:latin typeface="Calibri" panose="020F0502020204030204" pitchFamily="34" charset="0"/>
                <a:cs typeface="Arial" panose="020B0604020202020204" pitchFamily="34" charset="0"/>
              </a:defRPr>
            </a:lvl3pPr>
            <a:lvl4pPr marL="2347913" indent="-342900">
              <a:lnSpc>
                <a:spcPct val="90000"/>
              </a:lnSpc>
              <a:spcBef>
                <a:spcPts val="500"/>
              </a:spcBef>
              <a:buFont typeface="Arial" panose="020B0604020202020204" pitchFamily="34" charset="0"/>
              <a:buChar char="•"/>
              <a:tabLst>
                <a:tab pos="2505075" algn="l"/>
                <a:tab pos="6008688" algn="l"/>
              </a:tabLst>
              <a:defRPr>
                <a:solidFill>
                  <a:schemeClr val="tx1"/>
                </a:solidFill>
                <a:latin typeface="Calibri" panose="020F0502020204030204" pitchFamily="34" charset="0"/>
                <a:cs typeface="Arial" panose="020B0604020202020204" pitchFamily="34" charset="0"/>
              </a:defRPr>
            </a:lvl4pPr>
            <a:lvl5pPr marL="2870200" indent="-342900">
              <a:lnSpc>
                <a:spcPct val="90000"/>
              </a:lnSpc>
              <a:spcBef>
                <a:spcPts val="500"/>
              </a:spcBef>
              <a:buFont typeface="Arial" panose="020B0604020202020204" pitchFamily="34" charset="0"/>
              <a:buChar char="•"/>
              <a:tabLst>
                <a:tab pos="2505075" algn="l"/>
                <a:tab pos="6008688" algn="l"/>
              </a:tabLst>
              <a:defRPr>
                <a:solidFill>
                  <a:schemeClr val="tx1"/>
                </a:solidFill>
                <a:latin typeface="Calibri" panose="020F0502020204030204" pitchFamily="34" charset="0"/>
                <a:cs typeface="Arial" panose="020B0604020202020204" pitchFamily="34" charset="0"/>
              </a:defRPr>
            </a:lvl5pPr>
            <a:lvl6pPr marL="3327400" indent="-342900" eaLnBrk="0" fontAlgn="base" hangingPunct="0">
              <a:lnSpc>
                <a:spcPct val="90000"/>
              </a:lnSpc>
              <a:spcBef>
                <a:spcPts val="500"/>
              </a:spcBef>
              <a:spcAft>
                <a:spcPct val="0"/>
              </a:spcAft>
              <a:buFont typeface="Arial" panose="020B0604020202020204" pitchFamily="34" charset="0"/>
              <a:buChar char="•"/>
              <a:tabLst>
                <a:tab pos="2505075" algn="l"/>
                <a:tab pos="6008688" algn="l"/>
              </a:tabLst>
              <a:defRPr>
                <a:solidFill>
                  <a:schemeClr val="tx1"/>
                </a:solidFill>
                <a:latin typeface="Calibri" panose="020F0502020204030204" pitchFamily="34" charset="0"/>
                <a:cs typeface="Arial" panose="020B0604020202020204" pitchFamily="34" charset="0"/>
              </a:defRPr>
            </a:lvl6pPr>
            <a:lvl7pPr marL="3784600" indent="-342900" eaLnBrk="0" fontAlgn="base" hangingPunct="0">
              <a:lnSpc>
                <a:spcPct val="90000"/>
              </a:lnSpc>
              <a:spcBef>
                <a:spcPts val="500"/>
              </a:spcBef>
              <a:spcAft>
                <a:spcPct val="0"/>
              </a:spcAft>
              <a:buFont typeface="Arial" panose="020B0604020202020204" pitchFamily="34" charset="0"/>
              <a:buChar char="•"/>
              <a:tabLst>
                <a:tab pos="2505075" algn="l"/>
                <a:tab pos="6008688" algn="l"/>
              </a:tabLst>
              <a:defRPr>
                <a:solidFill>
                  <a:schemeClr val="tx1"/>
                </a:solidFill>
                <a:latin typeface="Calibri" panose="020F0502020204030204" pitchFamily="34" charset="0"/>
                <a:cs typeface="Arial" panose="020B0604020202020204" pitchFamily="34" charset="0"/>
              </a:defRPr>
            </a:lvl7pPr>
            <a:lvl8pPr marL="4241800" indent="-342900" eaLnBrk="0" fontAlgn="base" hangingPunct="0">
              <a:lnSpc>
                <a:spcPct val="90000"/>
              </a:lnSpc>
              <a:spcBef>
                <a:spcPts val="500"/>
              </a:spcBef>
              <a:spcAft>
                <a:spcPct val="0"/>
              </a:spcAft>
              <a:buFont typeface="Arial" panose="020B0604020202020204" pitchFamily="34" charset="0"/>
              <a:buChar char="•"/>
              <a:tabLst>
                <a:tab pos="2505075" algn="l"/>
                <a:tab pos="6008688" algn="l"/>
              </a:tabLst>
              <a:defRPr>
                <a:solidFill>
                  <a:schemeClr val="tx1"/>
                </a:solidFill>
                <a:latin typeface="Calibri" panose="020F0502020204030204" pitchFamily="34" charset="0"/>
                <a:cs typeface="Arial" panose="020B0604020202020204" pitchFamily="34" charset="0"/>
              </a:defRPr>
            </a:lvl8pPr>
            <a:lvl9pPr marL="4699000" indent="-342900" eaLnBrk="0" fontAlgn="base" hangingPunct="0">
              <a:lnSpc>
                <a:spcPct val="90000"/>
              </a:lnSpc>
              <a:spcBef>
                <a:spcPts val="500"/>
              </a:spcBef>
              <a:spcAft>
                <a:spcPct val="0"/>
              </a:spcAft>
              <a:buFont typeface="Arial" panose="020B0604020202020204" pitchFamily="34" charset="0"/>
              <a:buChar char="•"/>
              <a:tabLst>
                <a:tab pos="2505075" algn="l"/>
                <a:tab pos="6008688" algn="l"/>
              </a:tabLst>
              <a:defRPr>
                <a:solidFill>
                  <a:schemeClr val="tx1"/>
                </a:solidFill>
                <a:latin typeface="Calibri" panose="020F0502020204030204" pitchFamily="34" charset="0"/>
                <a:cs typeface="Arial" panose="020B0604020202020204" pitchFamily="34" charset="0"/>
              </a:defRPr>
            </a:lvl9pPr>
          </a:lstStyle>
          <a:p>
            <a:pPr eaLnBrk="1" hangingPunct="1">
              <a:lnSpc>
                <a:spcPct val="120000"/>
              </a:lnSpc>
              <a:spcBef>
                <a:spcPct val="0"/>
              </a:spcBef>
              <a:spcAft>
                <a:spcPct val="30000"/>
              </a:spcAft>
              <a:buFontTx/>
              <a:buNone/>
            </a:pPr>
            <a:r>
              <a:rPr lang="en-US" altLang="en-US" sz="2000" u="sng">
                <a:solidFill>
                  <a:srgbClr val="00FF00"/>
                </a:solidFill>
                <a:latin typeface="Arial" panose="020B0604020202020204" pitchFamily="34" charset="0"/>
              </a:rPr>
              <a:t>Sympathomimetics</a:t>
            </a:r>
            <a:r>
              <a:rPr lang="en-US" altLang="en-US" sz="2000">
                <a:solidFill>
                  <a:srgbClr val="FFFFCC"/>
                </a:solidFill>
                <a:latin typeface="Arial" panose="020B0604020202020204" pitchFamily="34" charset="0"/>
              </a:rPr>
              <a:t>	Action	Administration</a:t>
            </a:r>
          </a:p>
          <a:p>
            <a:pPr eaLnBrk="1" hangingPunct="1">
              <a:lnSpc>
                <a:spcPct val="120000"/>
              </a:lnSpc>
              <a:spcBef>
                <a:spcPct val="0"/>
              </a:spcBef>
              <a:buFontTx/>
              <a:buNone/>
            </a:pPr>
            <a:r>
              <a:rPr lang="en-US" altLang="en-US" sz="1600">
                <a:solidFill>
                  <a:srgbClr val="FFFFCC"/>
                </a:solidFill>
                <a:latin typeface="Arial" panose="020B0604020202020204" pitchFamily="34" charset="0"/>
              </a:rPr>
              <a:t>Oxymetazoline	</a:t>
            </a:r>
            <a:r>
              <a:rPr lang="en-US" altLang="en-US" sz="1600">
                <a:solidFill>
                  <a:srgbClr val="FFFFCC"/>
                </a:solidFill>
                <a:latin typeface="Arial" panose="020B0604020202020204" pitchFamily="34" charset="0"/>
                <a:sym typeface="Symbol" panose="05050102010706020507" pitchFamily="18" charset="2"/>
              </a:rPr>
              <a:t>1-AR antagonist	local</a:t>
            </a:r>
          </a:p>
          <a:p>
            <a:pPr eaLnBrk="1" hangingPunct="1">
              <a:lnSpc>
                <a:spcPct val="120000"/>
              </a:lnSpc>
              <a:spcBef>
                <a:spcPct val="0"/>
              </a:spcBef>
              <a:buFontTx/>
              <a:buNone/>
            </a:pPr>
            <a:r>
              <a:rPr lang="en-US" altLang="en-US" sz="1600">
                <a:solidFill>
                  <a:srgbClr val="FFFFCC"/>
                </a:solidFill>
                <a:latin typeface="Arial" panose="020B0604020202020204" pitchFamily="34" charset="0"/>
              </a:rPr>
              <a:t>Phenylephrine	</a:t>
            </a:r>
            <a:r>
              <a:rPr lang="en-US" altLang="en-US" sz="1600">
                <a:solidFill>
                  <a:srgbClr val="FFFFCC"/>
                </a:solidFill>
                <a:latin typeface="Arial" panose="020B0604020202020204" pitchFamily="34" charset="0"/>
                <a:sym typeface="Symbol" panose="05050102010706020507" pitchFamily="18" charset="2"/>
              </a:rPr>
              <a:t>1-AR antagonist	local</a:t>
            </a:r>
            <a:endParaRPr lang="en-US" altLang="en-US" sz="1600">
              <a:solidFill>
                <a:srgbClr val="FFFFCC"/>
              </a:solidFill>
              <a:latin typeface="Arial" panose="020B0604020202020204" pitchFamily="34" charset="0"/>
            </a:endParaRPr>
          </a:p>
          <a:p>
            <a:pPr eaLnBrk="1" hangingPunct="1">
              <a:lnSpc>
                <a:spcPct val="120000"/>
              </a:lnSpc>
              <a:spcBef>
                <a:spcPct val="0"/>
              </a:spcBef>
              <a:buFontTx/>
              <a:buNone/>
            </a:pPr>
            <a:r>
              <a:rPr lang="en-US" altLang="en-US" sz="1600">
                <a:solidFill>
                  <a:srgbClr val="FFFFCC"/>
                </a:solidFill>
                <a:latin typeface="Arial" panose="020B0604020202020204" pitchFamily="34" charset="0"/>
              </a:rPr>
              <a:t>Ephedrine	indirect sympathetic stimulation	local or systemic</a:t>
            </a:r>
          </a:p>
          <a:p>
            <a:pPr eaLnBrk="1" hangingPunct="1">
              <a:lnSpc>
                <a:spcPct val="120000"/>
              </a:lnSpc>
              <a:spcBef>
                <a:spcPct val="0"/>
              </a:spcBef>
              <a:buFontTx/>
              <a:buNone/>
            </a:pPr>
            <a:r>
              <a:rPr lang="en-US" altLang="en-US" sz="1600">
                <a:solidFill>
                  <a:srgbClr val="FFFFCC"/>
                </a:solidFill>
                <a:latin typeface="Arial" panose="020B0604020202020204" pitchFamily="34" charset="0"/>
              </a:rPr>
              <a:t>Pseudoephedrine	indirect sympathetic stimulation	local or systemic</a:t>
            </a:r>
          </a:p>
          <a:p>
            <a:pPr eaLnBrk="1" hangingPunct="1">
              <a:lnSpc>
                <a:spcPct val="120000"/>
              </a:lnSpc>
              <a:spcBef>
                <a:spcPct val="0"/>
              </a:spcBef>
              <a:buFontTx/>
              <a:buNone/>
            </a:pPr>
            <a:endParaRPr lang="en-US" altLang="en-US" sz="1200">
              <a:solidFill>
                <a:srgbClr val="FFFFCC"/>
              </a:solidFill>
              <a:latin typeface="Arial" panose="020B0604020202020204" pitchFamily="34" charset="0"/>
            </a:endParaRPr>
          </a:p>
          <a:p>
            <a:pPr eaLnBrk="1" hangingPunct="1">
              <a:lnSpc>
                <a:spcPct val="120000"/>
              </a:lnSpc>
              <a:spcBef>
                <a:spcPct val="0"/>
              </a:spcBef>
              <a:buFontTx/>
              <a:buChar char="•"/>
            </a:pPr>
            <a:r>
              <a:rPr lang="en-US" altLang="en-US" sz="1200">
                <a:solidFill>
                  <a:srgbClr val="FFFFCC"/>
                </a:solidFill>
                <a:latin typeface="Arial" panose="020B0604020202020204" pitchFamily="34" charset="0"/>
              </a:rPr>
              <a:t>Ephedrine and Pseudoephedrine are also active in the CNS (stimulation). Besides their substantial side effects, the latter two have addictive potential. They should be used with care. </a:t>
            </a:r>
          </a:p>
          <a:p>
            <a:pPr eaLnBrk="1" hangingPunct="1">
              <a:lnSpc>
                <a:spcPct val="120000"/>
              </a:lnSpc>
              <a:spcBef>
                <a:spcPct val="0"/>
              </a:spcBef>
              <a:buFontTx/>
              <a:buChar char="•"/>
            </a:pPr>
            <a:r>
              <a:rPr lang="en-US" altLang="en-US" sz="1200">
                <a:solidFill>
                  <a:srgbClr val="FFFFCC"/>
                </a:solidFill>
                <a:latin typeface="Arial" panose="020B0604020202020204" pitchFamily="34" charset="0"/>
              </a:rPr>
              <a:t>Side effects of these agents (more frequent in systemic administration) are typical sympathomimetic effects (e.g. Tachycardia, hypertension, insomnia, restlessness etc.).  </a:t>
            </a:r>
          </a:p>
          <a:p>
            <a:pPr eaLnBrk="1" hangingPunct="1">
              <a:lnSpc>
                <a:spcPct val="120000"/>
              </a:lnSpc>
              <a:spcBef>
                <a:spcPct val="0"/>
              </a:spcBef>
              <a:buFontTx/>
              <a:buChar char="•"/>
            </a:pPr>
            <a:r>
              <a:rPr lang="en-US" altLang="en-US" sz="1200">
                <a:solidFill>
                  <a:srgbClr val="FFFFCC"/>
                </a:solidFill>
                <a:latin typeface="Arial" panose="020B0604020202020204" pitchFamily="34" charset="0"/>
              </a:rPr>
              <a:t>Local administration of the receptor antagonists are relatively safe in terms of adverse effects. But a rebound congestion following their repeated topical application is very common. </a:t>
            </a:r>
            <a:endParaRPr lang="en-US" altLang="en-US" sz="1600">
              <a:solidFill>
                <a:srgbClr val="FFFFCC"/>
              </a:solidFill>
              <a:latin typeface="Arial" panose="020B0604020202020204" pitchFamily="34" charset="0"/>
            </a:endParaRPr>
          </a:p>
          <a:p>
            <a:pPr eaLnBrk="1" hangingPunct="1">
              <a:lnSpc>
                <a:spcPct val="120000"/>
              </a:lnSpc>
              <a:spcBef>
                <a:spcPct val="0"/>
              </a:spcBef>
              <a:buFontTx/>
              <a:buChar char="•"/>
            </a:pPr>
            <a:r>
              <a:rPr lang="en-US" altLang="en-US" sz="1200">
                <a:solidFill>
                  <a:srgbClr val="FF9966"/>
                </a:solidFill>
                <a:latin typeface="Arial" panose="020B0604020202020204" pitchFamily="34" charset="0"/>
              </a:rPr>
              <a:t>Sympathomimetic decongestants should be used with great caution in patients with hypertension and in men with prostatic enlargement.</a:t>
            </a:r>
            <a:r>
              <a:rPr lang="en-US" altLang="en-US" sz="1200">
                <a:solidFill>
                  <a:srgbClr val="FF5050"/>
                </a:solidFill>
                <a:latin typeface="Arial" panose="020B0604020202020204" pitchFamily="34" charset="0"/>
              </a:rPr>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292929"/>
        </a:solidFill>
        <a:effectLst/>
      </p:bgPr>
    </p:bg>
    <p:spTree>
      <p:nvGrpSpPr>
        <p:cNvPr id="1" name=""/>
        <p:cNvGrpSpPr/>
        <p:nvPr/>
      </p:nvGrpSpPr>
      <p:grpSpPr>
        <a:xfrm>
          <a:off x="0" y="0"/>
          <a:ext cx="0" cy="0"/>
          <a:chOff x="0" y="0"/>
          <a:chExt cx="0" cy="0"/>
        </a:xfrm>
      </p:grpSpPr>
      <p:sp>
        <p:nvSpPr>
          <p:cNvPr id="8194" name="TextBox 3"/>
          <p:cNvSpPr txBox="1">
            <a:spLocks noChangeArrowheads="1"/>
          </p:cNvSpPr>
          <p:nvPr/>
        </p:nvSpPr>
        <p:spPr bwMode="auto">
          <a:xfrm>
            <a:off x="381000" y="184150"/>
            <a:ext cx="8434388" cy="868363"/>
          </a:xfrm>
          <a:prstGeom prst="rect">
            <a:avLst/>
          </a:prstGeom>
          <a:solidFill>
            <a:srgbClr val="000000"/>
          </a:solidFill>
          <a:ln>
            <a:noFill/>
          </a:ln>
          <a:extLst>
            <a:ext uri="{91240B29-F687-4F45-9708-019B960494DF}">
              <a14:hiddenLine xmlns:a14="http://schemas.microsoft.com/office/drawing/2010/main" w="25400">
                <a:solidFill>
                  <a:schemeClr val="accent1"/>
                </a:solidFill>
                <a:miter lim="800000"/>
                <a:headEnd/>
                <a:tailEnd/>
              </a14:hiddenLine>
            </a:ext>
          </a:extLst>
        </p:spPr>
        <p:txBody>
          <a:bodyPr tIns="108000"/>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9pPr>
          </a:lstStyle>
          <a:p>
            <a:pPr algn="ctr">
              <a:lnSpc>
                <a:spcPct val="100000"/>
              </a:lnSpc>
              <a:spcBef>
                <a:spcPct val="0"/>
              </a:spcBef>
              <a:buFontTx/>
              <a:buNone/>
            </a:pPr>
            <a:r>
              <a:rPr lang="en-US" altLang="en-US" sz="3600" b="1">
                <a:solidFill>
                  <a:srgbClr val="99FFCC"/>
                </a:solidFill>
                <a:latin typeface="Arial" panose="020B0604020202020204" pitchFamily="34" charset="0"/>
              </a:rPr>
              <a:t>Decongestants </a:t>
            </a:r>
            <a:r>
              <a:rPr lang="en-US" altLang="en-US" sz="1600" b="1">
                <a:solidFill>
                  <a:srgbClr val="99FFCC"/>
                </a:solidFill>
                <a:latin typeface="Arial" panose="020B0604020202020204" pitchFamily="34" charset="0"/>
              </a:rPr>
              <a:t>(continued)</a:t>
            </a:r>
          </a:p>
        </p:txBody>
      </p:sp>
      <p:sp>
        <p:nvSpPr>
          <p:cNvPr id="8195" name="Rectangle 1"/>
          <p:cNvSpPr>
            <a:spLocks noChangeArrowheads="1"/>
          </p:cNvSpPr>
          <p:nvPr/>
        </p:nvSpPr>
        <p:spPr bwMode="auto">
          <a:xfrm>
            <a:off x="403225" y="1335088"/>
            <a:ext cx="8597900" cy="4776787"/>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txBody>
          <a:bodyPr lIns="72000" tIns="82800" rIns="72000" bIns="82800">
            <a:spAutoFit/>
          </a:bodyPr>
          <a:lstStyle>
            <a:lvl1pPr>
              <a:lnSpc>
                <a:spcPct val="90000"/>
              </a:lnSpc>
              <a:spcBef>
                <a:spcPts val="1000"/>
              </a:spcBef>
              <a:buFont typeface="Arial" panose="020B0604020202020204" pitchFamily="34" charset="0"/>
              <a:buChar char="•"/>
              <a:tabLst>
                <a:tab pos="1793875" algn="l"/>
                <a:tab pos="3490913" algn="l"/>
              </a:tabLst>
              <a:defRPr sz="2800">
                <a:solidFill>
                  <a:schemeClr val="tx1"/>
                </a:solidFill>
                <a:latin typeface="Calibri" panose="020F0502020204030204" pitchFamily="34" charset="0"/>
                <a:cs typeface="Arial" panose="020B0604020202020204" pitchFamily="34" charset="0"/>
              </a:defRPr>
            </a:lvl1pPr>
            <a:lvl2pPr marL="1265238" indent="-457200">
              <a:lnSpc>
                <a:spcPct val="90000"/>
              </a:lnSpc>
              <a:spcBef>
                <a:spcPts val="500"/>
              </a:spcBef>
              <a:buFont typeface="Arial" panose="020B0604020202020204" pitchFamily="34" charset="0"/>
              <a:buChar char="•"/>
              <a:tabLst>
                <a:tab pos="1793875" algn="l"/>
                <a:tab pos="3490913" algn="l"/>
              </a:tabLst>
              <a:defRPr sz="2400">
                <a:solidFill>
                  <a:schemeClr val="tx1"/>
                </a:solidFill>
                <a:latin typeface="Calibri" panose="020F0502020204030204" pitchFamily="34" charset="0"/>
                <a:cs typeface="Arial" panose="020B0604020202020204" pitchFamily="34" charset="0"/>
              </a:defRPr>
            </a:lvl2pPr>
            <a:lvl3pPr marL="1825625" indent="-381000">
              <a:lnSpc>
                <a:spcPct val="90000"/>
              </a:lnSpc>
              <a:spcBef>
                <a:spcPts val="500"/>
              </a:spcBef>
              <a:buFont typeface="Arial" panose="020B0604020202020204" pitchFamily="34" charset="0"/>
              <a:buChar char="•"/>
              <a:tabLst>
                <a:tab pos="1793875" algn="l"/>
                <a:tab pos="3490913" algn="l"/>
              </a:tabLst>
              <a:defRPr sz="2000">
                <a:solidFill>
                  <a:schemeClr val="tx1"/>
                </a:solidFill>
                <a:latin typeface="Calibri" panose="020F0502020204030204" pitchFamily="34" charset="0"/>
                <a:cs typeface="Arial" panose="020B0604020202020204" pitchFamily="34" charset="0"/>
              </a:defRPr>
            </a:lvl3pPr>
            <a:lvl4pPr marL="2347913"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cs typeface="Arial" panose="020B0604020202020204" pitchFamily="34" charset="0"/>
              </a:defRPr>
            </a:lvl4pPr>
            <a:lvl5pPr marL="2870200"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cs typeface="Arial" panose="020B0604020202020204" pitchFamily="34" charset="0"/>
              </a:defRPr>
            </a:lvl5pPr>
            <a:lvl6pPr marL="33274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cs typeface="Arial" panose="020B0604020202020204" pitchFamily="34" charset="0"/>
              </a:defRPr>
            </a:lvl6pPr>
            <a:lvl7pPr marL="37846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cs typeface="Arial" panose="020B0604020202020204" pitchFamily="34" charset="0"/>
              </a:defRPr>
            </a:lvl7pPr>
            <a:lvl8pPr marL="42418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cs typeface="Arial" panose="020B0604020202020204" pitchFamily="34" charset="0"/>
              </a:defRPr>
            </a:lvl8pPr>
            <a:lvl9pPr marL="46990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cs typeface="Arial" panose="020B0604020202020204" pitchFamily="34" charset="0"/>
              </a:defRPr>
            </a:lvl9pPr>
          </a:lstStyle>
          <a:p>
            <a:pPr eaLnBrk="1" hangingPunct="1">
              <a:lnSpc>
                <a:spcPct val="120000"/>
              </a:lnSpc>
              <a:spcBef>
                <a:spcPct val="0"/>
              </a:spcBef>
              <a:spcAft>
                <a:spcPct val="30000"/>
              </a:spcAft>
              <a:buFontTx/>
              <a:buNone/>
              <a:defRPr/>
            </a:pPr>
            <a:r>
              <a:rPr lang="en-US" altLang="en-US" sz="2000" u="sng" dirty="0" smtClean="0">
                <a:solidFill>
                  <a:srgbClr val="00FF00"/>
                </a:solidFill>
                <a:latin typeface="Arial" panose="020B0604020202020204" pitchFamily="34" charset="0"/>
              </a:rPr>
              <a:t>Histamine H1 receptor antagonists</a:t>
            </a:r>
          </a:p>
          <a:p>
            <a:pPr marL="182563" indent="-182563" eaLnBrk="1" hangingPunct="1">
              <a:lnSpc>
                <a:spcPct val="120000"/>
              </a:lnSpc>
              <a:spcBef>
                <a:spcPct val="0"/>
              </a:spcBef>
              <a:spcAft>
                <a:spcPct val="30000"/>
              </a:spcAft>
              <a:buFontTx/>
              <a:buChar char="•"/>
              <a:defRPr/>
            </a:pPr>
            <a:r>
              <a:rPr lang="en-US" altLang="en-US" sz="1200" dirty="0" smtClean="0">
                <a:solidFill>
                  <a:srgbClr val="FFFFCC"/>
                </a:solidFill>
                <a:latin typeface="Arial" panose="020B0604020202020204" pitchFamily="34" charset="0"/>
              </a:rPr>
              <a:t>Block the effects of allergy/inflammation-driven histamine in the mucosa, thus reduce edema and itching</a:t>
            </a:r>
          </a:p>
          <a:p>
            <a:pPr marL="182563" indent="-182563" eaLnBrk="1" hangingPunct="1">
              <a:lnSpc>
                <a:spcPct val="120000"/>
              </a:lnSpc>
              <a:spcBef>
                <a:spcPct val="0"/>
              </a:spcBef>
              <a:spcAft>
                <a:spcPct val="30000"/>
              </a:spcAft>
              <a:buFontTx/>
              <a:buChar char="•"/>
              <a:defRPr/>
            </a:pPr>
            <a:r>
              <a:rPr lang="en-US" altLang="en-US" sz="1200" dirty="0" smtClean="0">
                <a:solidFill>
                  <a:srgbClr val="FFFFCC"/>
                </a:solidFill>
                <a:latin typeface="Arial" panose="020B0604020202020204" pitchFamily="34" charset="0"/>
              </a:rPr>
              <a:t>They are not used alone as nasal decongestants, but in combination with </a:t>
            </a:r>
            <a:r>
              <a:rPr lang="en-US" altLang="en-US" sz="1200" dirty="0" err="1" smtClean="0">
                <a:solidFill>
                  <a:srgbClr val="FFFFCC"/>
                </a:solidFill>
                <a:latin typeface="Arial" panose="020B0604020202020204" pitchFamily="34" charset="0"/>
              </a:rPr>
              <a:t>sympathomimetics</a:t>
            </a:r>
            <a:r>
              <a:rPr lang="en-US" altLang="en-US" sz="1200" dirty="0" smtClean="0">
                <a:solidFill>
                  <a:srgbClr val="FFFFCC"/>
                </a:solidFill>
                <a:latin typeface="Arial" panose="020B0604020202020204" pitchFamily="34" charset="0"/>
              </a:rPr>
              <a:t> in decongestant preparations</a:t>
            </a:r>
          </a:p>
          <a:p>
            <a:pPr eaLnBrk="1" hangingPunct="1">
              <a:lnSpc>
                <a:spcPct val="120000"/>
              </a:lnSpc>
              <a:spcBef>
                <a:spcPct val="0"/>
              </a:spcBef>
              <a:buFontTx/>
              <a:buNone/>
              <a:defRPr/>
            </a:pPr>
            <a:r>
              <a:rPr lang="en-US" altLang="en-US" sz="1200" dirty="0" smtClean="0">
                <a:solidFill>
                  <a:srgbClr val="FFFFCC"/>
                </a:solidFill>
                <a:latin typeface="Arial" panose="020B0604020202020204" pitchFamily="34" charset="0"/>
              </a:rPr>
              <a:t>Some examples are:</a:t>
            </a:r>
          </a:p>
          <a:p>
            <a:pPr eaLnBrk="1" hangingPunct="1">
              <a:lnSpc>
                <a:spcPct val="120000"/>
              </a:lnSpc>
              <a:spcBef>
                <a:spcPct val="0"/>
              </a:spcBef>
              <a:spcAft>
                <a:spcPct val="30000"/>
              </a:spcAft>
              <a:buFontTx/>
              <a:buNone/>
              <a:defRPr/>
            </a:pPr>
            <a:r>
              <a:rPr lang="en-US" altLang="en-US" sz="1200" dirty="0" smtClean="0">
                <a:solidFill>
                  <a:srgbClr val="FFFFCC"/>
                </a:solidFill>
                <a:latin typeface="Arial" panose="020B0604020202020204" pitchFamily="34" charset="0"/>
              </a:rPr>
              <a:t>		</a:t>
            </a:r>
            <a:r>
              <a:rPr lang="en-US" altLang="en-US" sz="1600" dirty="0" smtClean="0">
                <a:solidFill>
                  <a:srgbClr val="FFFFCC"/>
                </a:solidFill>
                <a:latin typeface="Arial" panose="020B0604020202020204" pitchFamily="34" charset="0"/>
              </a:rPr>
              <a:t>Administration	Notes</a:t>
            </a:r>
            <a:r>
              <a:rPr lang="en-US" altLang="en-US" sz="1200" dirty="0" smtClean="0">
                <a:solidFill>
                  <a:srgbClr val="FFFFCC"/>
                </a:solidFill>
                <a:latin typeface="Arial" panose="020B0604020202020204" pitchFamily="34" charset="0"/>
              </a:rPr>
              <a:t>		</a:t>
            </a:r>
          </a:p>
          <a:p>
            <a:pPr eaLnBrk="1" hangingPunct="1">
              <a:lnSpc>
                <a:spcPct val="120000"/>
              </a:lnSpc>
              <a:spcBef>
                <a:spcPct val="0"/>
              </a:spcBef>
              <a:spcAft>
                <a:spcPct val="30000"/>
              </a:spcAft>
              <a:buFontTx/>
              <a:buNone/>
              <a:defRPr/>
            </a:pPr>
            <a:r>
              <a:rPr lang="en-US" altLang="en-US" sz="1600" dirty="0" err="1" smtClean="0">
                <a:solidFill>
                  <a:srgbClr val="FFFFCC"/>
                </a:solidFill>
                <a:latin typeface="Arial" panose="020B0604020202020204" pitchFamily="34" charset="0"/>
              </a:rPr>
              <a:t>Chlorpheniramine</a:t>
            </a:r>
            <a:r>
              <a:rPr lang="en-US" altLang="en-US" sz="1600" dirty="0" smtClean="0">
                <a:solidFill>
                  <a:srgbClr val="FFFFCC"/>
                </a:solidFill>
                <a:latin typeface="Arial" panose="020B0604020202020204" pitchFamily="34" charset="0"/>
              </a:rPr>
              <a:t> 	systemic	</a:t>
            </a:r>
            <a:r>
              <a:rPr lang="en-US" altLang="en-US" sz="1400" dirty="0" smtClean="0">
                <a:solidFill>
                  <a:srgbClr val="FFFFCC"/>
                </a:solidFill>
                <a:latin typeface="Arial" panose="020B0604020202020204" pitchFamily="34" charset="0"/>
              </a:rPr>
              <a:t>Sedation as a side effect</a:t>
            </a:r>
          </a:p>
          <a:p>
            <a:pPr eaLnBrk="1" hangingPunct="1">
              <a:lnSpc>
                <a:spcPct val="120000"/>
              </a:lnSpc>
              <a:spcBef>
                <a:spcPct val="0"/>
              </a:spcBef>
              <a:spcAft>
                <a:spcPct val="30000"/>
              </a:spcAft>
              <a:buFontTx/>
              <a:buNone/>
              <a:defRPr/>
            </a:pPr>
            <a:r>
              <a:rPr lang="en-US" altLang="en-US" sz="1600" dirty="0" smtClean="0">
                <a:solidFill>
                  <a:srgbClr val="FFFFCC"/>
                </a:solidFill>
                <a:latin typeface="Arial" panose="020B0604020202020204" pitchFamily="34" charset="0"/>
              </a:rPr>
              <a:t>Diphenhydramine 	systemic	</a:t>
            </a:r>
            <a:r>
              <a:rPr lang="en-US" altLang="en-US" sz="1400" dirty="0" smtClean="0">
                <a:solidFill>
                  <a:srgbClr val="FFFFCC"/>
                </a:solidFill>
                <a:latin typeface="Arial" panose="020B0604020202020204" pitchFamily="34" charset="0"/>
              </a:rPr>
              <a:t>Strong sedation as a side effect</a:t>
            </a:r>
          </a:p>
          <a:p>
            <a:pPr eaLnBrk="1" hangingPunct="1">
              <a:lnSpc>
                <a:spcPct val="120000"/>
              </a:lnSpc>
              <a:spcBef>
                <a:spcPct val="0"/>
              </a:spcBef>
              <a:spcAft>
                <a:spcPct val="30000"/>
              </a:spcAft>
              <a:buFontTx/>
              <a:buNone/>
              <a:defRPr/>
            </a:pPr>
            <a:r>
              <a:rPr lang="en-US" altLang="en-US" sz="1600" dirty="0" err="1" smtClean="0">
                <a:solidFill>
                  <a:srgbClr val="FFFFCC"/>
                </a:solidFill>
                <a:latin typeface="Arial" panose="020B0604020202020204" pitchFamily="34" charset="0"/>
              </a:rPr>
              <a:t>Olopatadine</a:t>
            </a:r>
            <a:r>
              <a:rPr lang="en-US" altLang="en-US" sz="1600" dirty="0" smtClean="0">
                <a:solidFill>
                  <a:srgbClr val="FFFFCC"/>
                </a:solidFill>
                <a:latin typeface="Arial" panose="020B0604020202020204" pitchFamily="34" charset="0"/>
              </a:rPr>
              <a:t> 	local	</a:t>
            </a:r>
            <a:r>
              <a:rPr lang="en-US" altLang="en-US" sz="1100" dirty="0" smtClean="0">
                <a:solidFill>
                  <a:srgbClr val="FFFFCC"/>
                </a:solidFill>
                <a:latin typeface="Arial" panose="020B0604020202020204" pitchFamily="34" charset="0"/>
              </a:rPr>
              <a:t>Less sedative. Additional </a:t>
            </a:r>
            <a:r>
              <a:rPr lang="en-US" altLang="en-US" sz="1100" dirty="0" err="1" smtClean="0">
                <a:solidFill>
                  <a:srgbClr val="FFFFCC"/>
                </a:solidFill>
                <a:latin typeface="Arial" panose="020B0604020202020204" pitchFamily="34" charset="0"/>
              </a:rPr>
              <a:t>antiinfammatory</a:t>
            </a:r>
            <a:r>
              <a:rPr lang="en-US" altLang="en-US" sz="1100" dirty="0" smtClean="0">
                <a:solidFill>
                  <a:srgbClr val="FFFFCC"/>
                </a:solidFill>
                <a:latin typeface="Arial" panose="020B0604020202020204" pitchFamily="34" charset="0"/>
              </a:rPr>
              <a:t> and mast cell stabilizing effect</a:t>
            </a:r>
          </a:p>
          <a:p>
            <a:pPr eaLnBrk="1" hangingPunct="1">
              <a:lnSpc>
                <a:spcPct val="120000"/>
              </a:lnSpc>
              <a:spcBef>
                <a:spcPct val="0"/>
              </a:spcBef>
              <a:spcAft>
                <a:spcPct val="30000"/>
              </a:spcAft>
              <a:buFontTx/>
              <a:buNone/>
              <a:defRPr/>
            </a:pPr>
            <a:r>
              <a:rPr lang="en-US" altLang="en-US" sz="1600" dirty="0" err="1" smtClean="0">
                <a:solidFill>
                  <a:srgbClr val="FFFFCC"/>
                </a:solidFill>
                <a:latin typeface="Arial" panose="020B0604020202020204" pitchFamily="34" charset="0"/>
              </a:rPr>
              <a:t>Desloratadine</a:t>
            </a:r>
            <a:r>
              <a:rPr lang="en-US" altLang="en-US" sz="1600" dirty="0" smtClean="0">
                <a:solidFill>
                  <a:srgbClr val="FFFFCC"/>
                </a:solidFill>
                <a:latin typeface="Arial" panose="020B0604020202020204" pitchFamily="34" charset="0"/>
              </a:rPr>
              <a:t> 	local or systemic	</a:t>
            </a:r>
            <a:r>
              <a:rPr lang="en-US" altLang="en-US" sz="1100" dirty="0" smtClean="0">
                <a:solidFill>
                  <a:srgbClr val="FFFFCC"/>
                </a:solidFill>
                <a:latin typeface="Arial" panose="020B0604020202020204" pitchFamily="34" charset="0"/>
              </a:rPr>
              <a:t>Less sedative. Additional </a:t>
            </a:r>
            <a:r>
              <a:rPr lang="en-US" altLang="en-US" sz="1100" dirty="0" err="1" smtClean="0">
                <a:solidFill>
                  <a:srgbClr val="FFFFCC"/>
                </a:solidFill>
                <a:latin typeface="Arial" panose="020B0604020202020204" pitchFamily="34" charset="0"/>
              </a:rPr>
              <a:t>antiinfammatory</a:t>
            </a:r>
            <a:r>
              <a:rPr lang="en-US" altLang="en-US" sz="1100" dirty="0" smtClean="0">
                <a:solidFill>
                  <a:srgbClr val="FFFFCC"/>
                </a:solidFill>
                <a:latin typeface="Arial" panose="020B0604020202020204" pitchFamily="34" charset="0"/>
              </a:rPr>
              <a:t> and mast cell stabilizing effect</a:t>
            </a:r>
          </a:p>
          <a:p>
            <a:pPr eaLnBrk="1" hangingPunct="1">
              <a:lnSpc>
                <a:spcPct val="120000"/>
              </a:lnSpc>
              <a:spcBef>
                <a:spcPct val="0"/>
              </a:spcBef>
              <a:spcAft>
                <a:spcPct val="30000"/>
              </a:spcAft>
              <a:buFontTx/>
              <a:buNone/>
              <a:defRPr/>
            </a:pPr>
            <a:endParaRPr lang="en-US" altLang="en-US" sz="1100" dirty="0" smtClean="0">
              <a:solidFill>
                <a:srgbClr val="FFFFCC"/>
              </a:solidFill>
              <a:latin typeface="Arial" panose="020B0604020202020204" pitchFamily="34" charset="0"/>
            </a:endParaRPr>
          </a:p>
          <a:p>
            <a:pPr eaLnBrk="1" hangingPunct="1">
              <a:lnSpc>
                <a:spcPct val="120000"/>
              </a:lnSpc>
              <a:spcBef>
                <a:spcPct val="0"/>
              </a:spcBef>
              <a:spcAft>
                <a:spcPct val="30000"/>
              </a:spcAft>
              <a:buFontTx/>
              <a:buNone/>
              <a:defRPr/>
            </a:pPr>
            <a:r>
              <a:rPr lang="en-US" altLang="en-US" sz="2000" u="sng" dirty="0" smtClean="0">
                <a:solidFill>
                  <a:srgbClr val="00FF00"/>
                </a:solidFill>
                <a:latin typeface="Arial" panose="020B0604020202020204" pitchFamily="34" charset="0"/>
              </a:rPr>
              <a:t>Non-Steroid Anti Inflammatory Drugs (NSAIDs)</a:t>
            </a:r>
          </a:p>
          <a:p>
            <a:pPr marL="182563" indent="-182563" eaLnBrk="1" hangingPunct="1">
              <a:lnSpc>
                <a:spcPct val="120000"/>
              </a:lnSpc>
              <a:spcBef>
                <a:spcPct val="0"/>
              </a:spcBef>
              <a:spcAft>
                <a:spcPct val="30000"/>
              </a:spcAft>
              <a:buFontTx/>
              <a:buChar char="•"/>
              <a:defRPr/>
            </a:pPr>
            <a:r>
              <a:rPr lang="en-US" altLang="en-US" sz="1200" dirty="0" smtClean="0">
                <a:solidFill>
                  <a:srgbClr val="FFFFCC"/>
                </a:solidFill>
                <a:latin typeface="Arial" panose="020B0604020202020204" pitchFamily="34" charset="0"/>
              </a:rPr>
              <a:t>Reduce inflammation and related symptoms in cold/flu, allergic rhinitis (hay fever).</a:t>
            </a:r>
          </a:p>
          <a:p>
            <a:pPr marL="182563" indent="-182563" eaLnBrk="1" hangingPunct="1">
              <a:lnSpc>
                <a:spcPct val="120000"/>
              </a:lnSpc>
              <a:spcBef>
                <a:spcPct val="0"/>
              </a:spcBef>
              <a:spcAft>
                <a:spcPct val="30000"/>
              </a:spcAft>
              <a:buFontTx/>
              <a:buChar char="•"/>
              <a:defRPr/>
            </a:pPr>
            <a:r>
              <a:rPr lang="en-US" altLang="en-US" sz="1200" dirty="0" smtClean="0">
                <a:solidFill>
                  <a:srgbClr val="FFFFCC"/>
                </a:solidFill>
                <a:latin typeface="Arial" panose="020B0604020202020204" pitchFamily="34" charset="0"/>
              </a:rPr>
              <a:t>They are not used alone as nasal decongestant, but in combination with other agents in decongestant preparations.</a:t>
            </a:r>
          </a:p>
          <a:p>
            <a:pPr eaLnBrk="1" hangingPunct="1">
              <a:lnSpc>
                <a:spcPct val="120000"/>
              </a:lnSpc>
              <a:spcBef>
                <a:spcPct val="0"/>
              </a:spcBef>
              <a:spcAft>
                <a:spcPct val="30000"/>
              </a:spcAft>
              <a:buFontTx/>
              <a:buNone/>
              <a:defRPr/>
            </a:pPr>
            <a:r>
              <a:rPr lang="en-US" altLang="en-US" sz="1600" b="1" dirty="0" smtClean="0">
                <a:solidFill>
                  <a:srgbClr val="FFFFCC"/>
                </a:solidFill>
                <a:latin typeface="Arial" panose="020B0604020202020204" pitchFamily="34" charset="0"/>
              </a:rPr>
              <a:t>Paracetamol </a:t>
            </a:r>
            <a:r>
              <a:rPr lang="en-US" altLang="en-US" sz="1600" dirty="0" smtClean="0">
                <a:solidFill>
                  <a:srgbClr val="FFFFCC"/>
                </a:solidFill>
                <a:latin typeface="Arial" panose="020B0604020202020204" pitchFamily="34" charset="0"/>
              </a:rPr>
              <a:t>and </a:t>
            </a:r>
            <a:r>
              <a:rPr lang="en-US" altLang="en-US" sz="1600" b="1" dirty="0" err="1" smtClean="0">
                <a:solidFill>
                  <a:srgbClr val="FFFFCC"/>
                </a:solidFill>
                <a:latin typeface="Arial" panose="020B0604020202020204" pitchFamily="34" charset="0"/>
              </a:rPr>
              <a:t>Ibuprophen</a:t>
            </a:r>
            <a:r>
              <a:rPr lang="en-US" altLang="en-US" sz="1600" dirty="0" smtClean="0">
                <a:solidFill>
                  <a:srgbClr val="FFFFCC"/>
                </a:solidFill>
                <a:latin typeface="Arial" panose="020B0604020202020204" pitchFamily="34" charset="0"/>
              </a:rPr>
              <a:t> </a:t>
            </a:r>
            <a:r>
              <a:rPr lang="en-US" altLang="en-US" sz="1400" dirty="0" smtClean="0">
                <a:solidFill>
                  <a:srgbClr val="FFFFCC"/>
                </a:solidFill>
                <a:latin typeface="Arial" panose="020B0604020202020204" pitchFamily="34" charset="0"/>
              </a:rPr>
              <a:t>are the most common substances found in decongestant preparations</a:t>
            </a:r>
            <a:r>
              <a:rPr lang="en-US" altLang="en-US" sz="1600" dirty="0" smtClean="0">
                <a:solidFill>
                  <a:srgbClr val="FFFFCC"/>
                </a:solidFill>
                <a:latin typeface="Arial" panose="020B0604020202020204" pitchFamily="34" charset="0"/>
              </a:rPr>
              <a:t> </a:t>
            </a:r>
            <a:endParaRPr lang="en-US" altLang="en-US" sz="1200" dirty="0" smtClean="0">
              <a:solidFill>
                <a:srgbClr val="FFFFCC"/>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0000"/>
            </a:gs>
            <a:gs pos="100000">
              <a:srgbClr val="1F2045"/>
            </a:gs>
          </a:gsLst>
          <a:lin ang="5400000" scaled="1"/>
        </a:gradFill>
        <a:effectLst/>
      </p:bgPr>
    </p:bg>
    <p:spTree>
      <p:nvGrpSpPr>
        <p:cNvPr id="1" name=""/>
        <p:cNvGrpSpPr/>
        <p:nvPr/>
      </p:nvGrpSpPr>
      <p:grpSpPr>
        <a:xfrm>
          <a:off x="0" y="0"/>
          <a:ext cx="0" cy="0"/>
          <a:chOff x="0" y="0"/>
          <a:chExt cx="0" cy="0"/>
        </a:xfrm>
      </p:grpSpPr>
      <p:sp>
        <p:nvSpPr>
          <p:cNvPr id="9218" name="TextBox 3"/>
          <p:cNvSpPr txBox="1">
            <a:spLocks noChangeArrowheads="1"/>
          </p:cNvSpPr>
          <p:nvPr/>
        </p:nvSpPr>
        <p:spPr bwMode="auto">
          <a:xfrm>
            <a:off x="381000" y="184150"/>
            <a:ext cx="8434388" cy="868363"/>
          </a:xfrm>
          <a:prstGeom prst="rect">
            <a:avLst/>
          </a:prstGeom>
          <a:noFill/>
          <a:ln>
            <a:noFill/>
          </a:ln>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25400">
                <a:solidFill>
                  <a:schemeClr val="accent1"/>
                </a:solidFill>
                <a:miter lim="800000"/>
                <a:headEnd/>
                <a:tailEnd/>
              </a14:hiddenLine>
            </a:ext>
          </a:extLst>
        </p:spPr>
        <p:txBody>
          <a:bodyPr tIns="108000"/>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3600" b="1">
                <a:solidFill>
                  <a:srgbClr val="CCCCFF"/>
                </a:solidFill>
                <a:latin typeface="Arial" panose="020B0604020202020204" pitchFamily="34" charset="0"/>
                <a:cs typeface="Arial" panose="020B0604020202020204" pitchFamily="34" charset="0"/>
              </a:rPr>
              <a:t>Expectorants and Mucolytics</a:t>
            </a:r>
            <a:endParaRPr lang="en-US" altLang="en-US" sz="1600" b="1">
              <a:solidFill>
                <a:srgbClr val="CCCCFF"/>
              </a:solidFill>
              <a:latin typeface="Arial" panose="020B0604020202020204" pitchFamily="34" charset="0"/>
              <a:cs typeface="Arial" panose="020B0604020202020204" pitchFamily="34" charset="0"/>
            </a:endParaRPr>
          </a:p>
        </p:txBody>
      </p:sp>
      <p:sp>
        <p:nvSpPr>
          <p:cNvPr id="9219" name="Rectangle 1"/>
          <p:cNvSpPr>
            <a:spLocks noChangeArrowheads="1"/>
          </p:cNvSpPr>
          <p:nvPr/>
        </p:nvSpPr>
        <p:spPr bwMode="auto">
          <a:xfrm>
            <a:off x="547688" y="828675"/>
            <a:ext cx="8274050" cy="1570038"/>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txBody>
          <a:bodyPr lIns="72000" tIns="82800" rIns="72000" bIns="82800">
            <a:spAutoFit/>
          </a:bodyPr>
          <a:lstStyle>
            <a:lvl1pPr marL="177800" indent="-177800">
              <a:lnSpc>
                <a:spcPct val="90000"/>
              </a:lnSpc>
              <a:spcBef>
                <a:spcPts val="1000"/>
              </a:spcBef>
              <a:buFont typeface="Arial" panose="020B0604020202020204" pitchFamily="34" charset="0"/>
              <a:buChar char="•"/>
              <a:tabLst>
                <a:tab pos="1793875" algn="l"/>
                <a:tab pos="3490913" algn="l"/>
              </a:tabLst>
              <a:defRPr sz="2800">
                <a:solidFill>
                  <a:schemeClr val="tx1"/>
                </a:solidFill>
                <a:latin typeface="Calibri" panose="020F0502020204030204" pitchFamily="34" charset="0"/>
              </a:defRPr>
            </a:lvl1pPr>
            <a:lvl2pPr marL="1265238" indent="-457200">
              <a:lnSpc>
                <a:spcPct val="90000"/>
              </a:lnSpc>
              <a:spcBef>
                <a:spcPts val="500"/>
              </a:spcBef>
              <a:buFont typeface="Arial" panose="020B0604020202020204" pitchFamily="34" charset="0"/>
              <a:buChar char="•"/>
              <a:tabLst>
                <a:tab pos="1793875" algn="l"/>
                <a:tab pos="3490913" algn="l"/>
              </a:tabLst>
              <a:defRPr sz="2400">
                <a:solidFill>
                  <a:schemeClr val="tx1"/>
                </a:solidFill>
                <a:latin typeface="Calibri" panose="020F0502020204030204" pitchFamily="34" charset="0"/>
              </a:defRPr>
            </a:lvl2pPr>
            <a:lvl3pPr marL="1825625" indent="-381000">
              <a:lnSpc>
                <a:spcPct val="90000"/>
              </a:lnSpc>
              <a:spcBef>
                <a:spcPts val="500"/>
              </a:spcBef>
              <a:buFont typeface="Arial" panose="020B0604020202020204" pitchFamily="34" charset="0"/>
              <a:buChar char="•"/>
              <a:tabLst>
                <a:tab pos="1793875" algn="l"/>
                <a:tab pos="3490913" algn="l"/>
              </a:tabLst>
              <a:defRPr sz="2000">
                <a:solidFill>
                  <a:schemeClr val="tx1"/>
                </a:solidFill>
                <a:latin typeface="Calibri" panose="020F0502020204030204" pitchFamily="34" charset="0"/>
              </a:defRPr>
            </a:lvl3pPr>
            <a:lvl4pPr marL="2347913"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defRPr>
            </a:lvl4pPr>
            <a:lvl5pPr marL="2870200"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defRPr>
            </a:lvl5pPr>
            <a:lvl6pPr marL="33274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6pPr>
            <a:lvl7pPr marL="37846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7pPr>
            <a:lvl8pPr marL="42418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8pPr>
            <a:lvl9pPr marL="46990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9pPr>
          </a:lstStyle>
          <a:p>
            <a:pPr>
              <a:lnSpc>
                <a:spcPct val="120000"/>
              </a:lnSpc>
              <a:spcBef>
                <a:spcPct val="0"/>
              </a:spcBef>
              <a:spcAft>
                <a:spcPct val="30000"/>
              </a:spcAft>
              <a:buFontTx/>
              <a:buChar char="•"/>
            </a:pPr>
            <a:r>
              <a:rPr lang="en-US" altLang="en-US" sz="1400" i="1">
                <a:solidFill>
                  <a:srgbClr val="FFFFCC"/>
                </a:solidFill>
                <a:latin typeface="Arial" panose="020B0604020202020204" pitchFamily="34" charset="0"/>
              </a:rPr>
              <a:t>Increased mucus secretion or reduced mucus clearance in the airway impairs effective respiration.</a:t>
            </a:r>
          </a:p>
          <a:p>
            <a:pPr>
              <a:lnSpc>
                <a:spcPct val="120000"/>
              </a:lnSpc>
              <a:spcBef>
                <a:spcPct val="0"/>
              </a:spcBef>
              <a:spcAft>
                <a:spcPct val="30000"/>
              </a:spcAft>
              <a:buFontTx/>
              <a:buChar char="•"/>
            </a:pPr>
            <a:r>
              <a:rPr lang="en-US" altLang="en-US" sz="1400" i="1">
                <a:solidFill>
                  <a:srgbClr val="FFFFCC"/>
                </a:solidFill>
                <a:latin typeface="Arial" panose="020B0604020202020204" pitchFamily="34" charset="0"/>
              </a:rPr>
              <a:t>Many conditions may lead to mucus hypersecretion: Chronic Obstructive Pulmonary Diseases (COPD, i.e. Chronic Bronchitis or emphysema), Asthma, Cystic Fibrosis. </a:t>
            </a:r>
          </a:p>
          <a:p>
            <a:pPr>
              <a:lnSpc>
                <a:spcPct val="120000"/>
              </a:lnSpc>
              <a:spcBef>
                <a:spcPct val="0"/>
              </a:spcBef>
              <a:spcAft>
                <a:spcPct val="30000"/>
              </a:spcAft>
              <a:buFontTx/>
              <a:buChar char="•"/>
            </a:pPr>
            <a:r>
              <a:rPr lang="en-US" altLang="en-US" sz="1400" i="1">
                <a:solidFill>
                  <a:srgbClr val="FFFFCC"/>
                </a:solidFill>
                <a:latin typeface="Arial" panose="020B0604020202020204" pitchFamily="34" charset="0"/>
              </a:rPr>
              <a:t>As their names imply, expectorant and mucolytic drugs are meant to increase mucus clearance in the airway</a:t>
            </a:r>
          </a:p>
        </p:txBody>
      </p:sp>
      <p:sp>
        <p:nvSpPr>
          <p:cNvPr id="9220" name="Rectangle 1"/>
          <p:cNvSpPr>
            <a:spLocks noChangeArrowheads="1"/>
          </p:cNvSpPr>
          <p:nvPr/>
        </p:nvSpPr>
        <p:spPr bwMode="auto">
          <a:xfrm>
            <a:off x="555625" y="2398713"/>
            <a:ext cx="8274050" cy="3648075"/>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txBody>
          <a:bodyPr lIns="72000" tIns="82800" rIns="72000" bIns="82800">
            <a:spAutoFit/>
          </a:bodyPr>
          <a:lstStyle>
            <a:lvl1pPr marL="177800" indent="-177800">
              <a:lnSpc>
                <a:spcPct val="90000"/>
              </a:lnSpc>
              <a:spcBef>
                <a:spcPts val="1000"/>
              </a:spcBef>
              <a:buFont typeface="Arial" panose="020B0604020202020204" pitchFamily="34" charset="0"/>
              <a:buChar char="•"/>
              <a:tabLst>
                <a:tab pos="1793875" algn="l"/>
                <a:tab pos="3490913" algn="l"/>
              </a:tabLst>
              <a:defRPr sz="2800">
                <a:solidFill>
                  <a:schemeClr val="tx1"/>
                </a:solidFill>
                <a:latin typeface="Calibri" panose="020F0502020204030204" pitchFamily="34" charset="0"/>
              </a:defRPr>
            </a:lvl1pPr>
            <a:lvl2pPr marL="1265238" indent="-457200">
              <a:lnSpc>
                <a:spcPct val="90000"/>
              </a:lnSpc>
              <a:spcBef>
                <a:spcPts val="500"/>
              </a:spcBef>
              <a:buFont typeface="Arial" panose="020B0604020202020204" pitchFamily="34" charset="0"/>
              <a:buChar char="•"/>
              <a:tabLst>
                <a:tab pos="1793875" algn="l"/>
                <a:tab pos="3490913" algn="l"/>
              </a:tabLst>
              <a:defRPr sz="2400">
                <a:solidFill>
                  <a:schemeClr val="tx1"/>
                </a:solidFill>
                <a:latin typeface="Calibri" panose="020F0502020204030204" pitchFamily="34" charset="0"/>
              </a:defRPr>
            </a:lvl2pPr>
            <a:lvl3pPr marL="1825625" indent="-381000">
              <a:lnSpc>
                <a:spcPct val="90000"/>
              </a:lnSpc>
              <a:spcBef>
                <a:spcPts val="500"/>
              </a:spcBef>
              <a:buFont typeface="Arial" panose="020B0604020202020204" pitchFamily="34" charset="0"/>
              <a:buChar char="•"/>
              <a:tabLst>
                <a:tab pos="1793875" algn="l"/>
                <a:tab pos="3490913" algn="l"/>
              </a:tabLst>
              <a:defRPr sz="2000">
                <a:solidFill>
                  <a:schemeClr val="tx1"/>
                </a:solidFill>
                <a:latin typeface="Calibri" panose="020F0502020204030204" pitchFamily="34" charset="0"/>
              </a:defRPr>
            </a:lvl3pPr>
            <a:lvl4pPr marL="2347913"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defRPr>
            </a:lvl4pPr>
            <a:lvl5pPr marL="2870200"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defRPr>
            </a:lvl5pPr>
            <a:lvl6pPr marL="33274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6pPr>
            <a:lvl7pPr marL="37846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7pPr>
            <a:lvl8pPr marL="42418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8pPr>
            <a:lvl9pPr marL="46990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9pPr>
          </a:lstStyle>
          <a:p>
            <a:pPr>
              <a:lnSpc>
                <a:spcPct val="120000"/>
              </a:lnSpc>
              <a:spcBef>
                <a:spcPct val="0"/>
              </a:spcBef>
              <a:spcAft>
                <a:spcPct val="30000"/>
              </a:spcAft>
              <a:buFontTx/>
              <a:buNone/>
            </a:pPr>
            <a:r>
              <a:rPr lang="en-US" altLang="en-US" sz="1800" b="1" u="sng">
                <a:solidFill>
                  <a:srgbClr val="65FF7F"/>
                </a:solidFill>
                <a:latin typeface="Arial" panose="020B0604020202020204" pitchFamily="34" charset="0"/>
              </a:rPr>
              <a:t>Expectorants</a:t>
            </a:r>
          </a:p>
          <a:p>
            <a:pPr>
              <a:lnSpc>
                <a:spcPct val="120000"/>
              </a:lnSpc>
              <a:spcBef>
                <a:spcPct val="0"/>
              </a:spcBef>
              <a:spcAft>
                <a:spcPct val="30000"/>
              </a:spcAft>
              <a:buFontTx/>
              <a:buChar char="•"/>
            </a:pPr>
            <a:r>
              <a:rPr lang="en-US" altLang="en-US" sz="1400">
                <a:solidFill>
                  <a:srgbClr val="FFFFCC"/>
                </a:solidFill>
                <a:latin typeface="Arial" panose="020B0604020202020204" pitchFamily="34" charset="0"/>
              </a:rPr>
              <a:t>Reduce mucus viscosity by increasing the water content of mucus or by increasing overall secretion. They are “emetics” used in lower doses.</a:t>
            </a:r>
          </a:p>
          <a:p>
            <a:pPr>
              <a:lnSpc>
                <a:spcPct val="120000"/>
              </a:lnSpc>
              <a:spcBef>
                <a:spcPct val="0"/>
              </a:spcBef>
              <a:spcAft>
                <a:spcPct val="30000"/>
              </a:spcAft>
              <a:buFontTx/>
              <a:buChar char="•"/>
            </a:pPr>
            <a:r>
              <a:rPr lang="en-US" altLang="en-US" sz="1400">
                <a:solidFill>
                  <a:srgbClr val="FFFFCC"/>
                </a:solidFill>
                <a:latin typeface="Arial" panose="020B0604020202020204" pitchFamily="34" charset="0"/>
              </a:rPr>
              <a:t>Although once commonly prescribed, they are obsolete now for the lack of evidence for their efficacy. </a:t>
            </a:r>
          </a:p>
          <a:p>
            <a:pPr>
              <a:lnSpc>
                <a:spcPct val="120000"/>
              </a:lnSpc>
              <a:spcBef>
                <a:spcPct val="0"/>
              </a:spcBef>
              <a:spcAft>
                <a:spcPct val="30000"/>
              </a:spcAft>
              <a:buFontTx/>
              <a:buChar char="•"/>
            </a:pPr>
            <a:r>
              <a:rPr lang="en-US" altLang="en-US" sz="1400">
                <a:solidFill>
                  <a:srgbClr val="FFFFCC"/>
                </a:solidFill>
                <a:latin typeface="Arial" panose="020B0604020202020204" pitchFamily="34" charset="0"/>
              </a:rPr>
              <a:t>Examples are: </a:t>
            </a:r>
            <a:r>
              <a:rPr lang="en-US" altLang="en-US" sz="1400" b="1">
                <a:solidFill>
                  <a:srgbClr val="CCFF33"/>
                </a:solidFill>
                <a:latin typeface="Arial" panose="020B0604020202020204" pitchFamily="34" charset="0"/>
              </a:rPr>
              <a:t>Iodine salts of Na or K, Ipecac, Guaifenesin </a:t>
            </a:r>
            <a:r>
              <a:rPr lang="en-US" altLang="en-US" sz="1200">
                <a:solidFill>
                  <a:srgbClr val="FFFFCC"/>
                </a:solidFill>
                <a:latin typeface="Arial" panose="020B0604020202020204" pitchFamily="34" charset="0"/>
              </a:rPr>
              <a:t>(which is the only one approved in the USA)</a:t>
            </a:r>
            <a:r>
              <a:rPr lang="en-US" altLang="en-US" sz="1200">
                <a:solidFill>
                  <a:srgbClr val="CCFF33"/>
                </a:solidFill>
                <a:latin typeface="Arial" panose="020B0604020202020204" pitchFamily="34" charset="0"/>
              </a:rPr>
              <a:t> </a:t>
            </a:r>
            <a:r>
              <a:rPr lang="en-US" altLang="en-US" sz="1400" b="1">
                <a:solidFill>
                  <a:srgbClr val="CCFF33"/>
                </a:solidFill>
                <a:latin typeface="Arial" panose="020B0604020202020204" pitchFamily="34" charset="0"/>
              </a:rPr>
              <a:t> </a:t>
            </a:r>
          </a:p>
          <a:p>
            <a:pPr>
              <a:lnSpc>
                <a:spcPct val="120000"/>
              </a:lnSpc>
              <a:spcBef>
                <a:spcPct val="0"/>
              </a:spcBef>
              <a:spcAft>
                <a:spcPct val="30000"/>
              </a:spcAft>
              <a:buFontTx/>
              <a:buNone/>
            </a:pPr>
            <a:r>
              <a:rPr lang="en-US" altLang="en-US" sz="1800" b="1" u="sng">
                <a:solidFill>
                  <a:srgbClr val="65FF7F"/>
                </a:solidFill>
                <a:latin typeface="Arial" panose="020B0604020202020204" pitchFamily="34" charset="0"/>
              </a:rPr>
              <a:t>Mucolytics</a:t>
            </a:r>
          </a:p>
          <a:p>
            <a:pPr>
              <a:lnSpc>
                <a:spcPct val="120000"/>
              </a:lnSpc>
              <a:spcBef>
                <a:spcPct val="0"/>
              </a:spcBef>
              <a:spcAft>
                <a:spcPct val="30000"/>
              </a:spcAft>
              <a:buFontTx/>
              <a:buChar char="•"/>
            </a:pPr>
            <a:r>
              <a:rPr lang="en-US" altLang="en-US" sz="1400">
                <a:solidFill>
                  <a:srgbClr val="FFFFCC"/>
                </a:solidFill>
                <a:latin typeface="Arial" panose="020B0604020202020204" pitchFamily="34" charset="0"/>
              </a:rPr>
              <a:t>Reduce mucus viscosity by changing the mucus composition. </a:t>
            </a:r>
          </a:p>
          <a:p>
            <a:pPr>
              <a:lnSpc>
                <a:spcPct val="120000"/>
              </a:lnSpc>
              <a:spcBef>
                <a:spcPct val="0"/>
              </a:spcBef>
              <a:spcAft>
                <a:spcPct val="30000"/>
              </a:spcAft>
              <a:buFontTx/>
              <a:buChar char="•"/>
            </a:pPr>
            <a:r>
              <a:rPr lang="en-US" altLang="en-US" sz="1400">
                <a:solidFill>
                  <a:srgbClr val="FFFFCC"/>
                </a:solidFill>
                <a:latin typeface="Arial" panose="020B0604020202020204" pitchFamily="34" charset="0"/>
              </a:rPr>
              <a:t>Cysteine derivatives such as </a:t>
            </a:r>
            <a:r>
              <a:rPr lang="en-US" altLang="en-US" sz="1400" b="1">
                <a:solidFill>
                  <a:srgbClr val="CCFF33"/>
                </a:solidFill>
                <a:latin typeface="Arial" panose="020B0604020202020204" pitchFamily="34" charset="0"/>
              </a:rPr>
              <a:t>N-acetylcysteine</a:t>
            </a:r>
            <a:r>
              <a:rPr lang="en-US" altLang="en-US" sz="1400">
                <a:solidFill>
                  <a:srgbClr val="FFFFCC"/>
                </a:solidFill>
                <a:latin typeface="Arial" panose="020B0604020202020204" pitchFamily="34" charset="0"/>
              </a:rPr>
              <a:t>, act by reducing disulfide bridges, which reduce the binding of glycoproteins to other proteins in mucus. Not recommended in COPD anymore.</a:t>
            </a:r>
          </a:p>
          <a:p>
            <a:pPr>
              <a:lnSpc>
                <a:spcPct val="120000"/>
              </a:lnSpc>
              <a:spcBef>
                <a:spcPct val="0"/>
              </a:spcBef>
              <a:spcAft>
                <a:spcPct val="30000"/>
              </a:spcAft>
              <a:buFontTx/>
              <a:buChar char="•"/>
            </a:pPr>
            <a:r>
              <a:rPr lang="en-US" altLang="en-US" sz="1400" b="1">
                <a:solidFill>
                  <a:srgbClr val="CCFF33"/>
                </a:solidFill>
                <a:latin typeface="Arial" panose="020B0604020202020204" pitchFamily="34" charset="0"/>
              </a:rPr>
              <a:t>Dornase alpha (DNAse)</a:t>
            </a:r>
            <a:r>
              <a:rPr lang="en-US" altLang="en-US" sz="1400">
                <a:solidFill>
                  <a:srgbClr val="FFFFCC"/>
                </a:solidFill>
                <a:latin typeface="Arial" panose="020B0604020202020204" pitchFamily="34" charset="0"/>
              </a:rPr>
              <a:t> reduce viscosity of sputum in cystic fibrosis patients. But, there is no evidence that it is effective in COPD or Asthma</a:t>
            </a:r>
          </a:p>
        </p:txBody>
      </p:sp>
      <p:sp>
        <p:nvSpPr>
          <p:cNvPr id="9221" name="Rectangle 5"/>
          <p:cNvSpPr>
            <a:spLocks noChangeArrowheads="1"/>
          </p:cNvSpPr>
          <p:nvPr/>
        </p:nvSpPr>
        <p:spPr bwMode="auto">
          <a:xfrm>
            <a:off x="498475" y="6119813"/>
            <a:ext cx="8340725"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400">
                <a:solidFill>
                  <a:srgbClr val="FF9966"/>
                </a:solidFill>
                <a:latin typeface="Arial" panose="020B0604020202020204" pitchFamily="34" charset="0"/>
              </a:rPr>
              <a:t>None of these drugs are generally any better than adequate hydration or steam inhalation in patients requiring expectoration, except in some severe cases.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0000"/>
            </a:gs>
            <a:gs pos="100000">
              <a:srgbClr val="12302D"/>
            </a:gs>
          </a:gsLst>
          <a:lin ang="5400000" scaled="1"/>
        </a:gradFill>
        <a:effectLst/>
      </p:bgPr>
    </p:bg>
    <p:spTree>
      <p:nvGrpSpPr>
        <p:cNvPr id="1" name=""/>
        <p:cNvGrpSpPr/>
        <p:nvPr/>
      </p:nvGrpSpPr>
      <p:grpSpPr>
        <a:xfrm>
          <a:off x="0" y="0"/>
          <a:ext cx="0" cy="0"/>
          <a:chOff x="0" y="0"/>
          <a:chExt cx="0" cy="0"/>
        </a:xfrm>
      </p:grpSpPr>
      <p:sp>
        <p:nvSpPr>
          <p:cNvPr id="10242" name="TextBox 3"/>
          <p:cNvSpPr txBox="1">
            <a:spLocks noChangeArrowheads="1"/>
          </p:cNvSpPr>
          <p:nvPr/>
        </p:nvSpPr>
        <p:spPr bwMode="auto">
          <a:xfrm>
            <a:off x="381000" y="184150"/>
            <a:ext cx="8434388" cy="868363"/>
          </a:xfrm>
          <a:prstGeom prst="rect">
            <a:avLst/>
          </a:prstGeom>
          <a:noFill/>
          <a:ln>
            <a:noFill/>
          </a:ln>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25400">
                <a:solidFill>
                  <a:schemeClr val="accent1"/>
                </a:solidFill>
                <a:miter lim="800000"/>
                <a:headEnd/>
                <a:tailEnd/>
              </a14:hiddenLine>
            </a:ext>
          </a:extLst>
        </p:spPr>
        <p:txBody>
          <a:bodyPr tIns="108000"/>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tr-TR" altLang="en-US" sz="3600" b="1">
                <a:solidFill>
                  <a:srgbClr val="CCCCFF"/>
                </a:solidFill>
                <a:latin typeface="Arial" panose="020B0604020202020204" pitchFamily="34" charset="0"/>
                <a:cs typeface="Arial" panose="020B0604020202020204" pitchFamily="34" charset="0"/>
              </a:rPr>
              <a:t>ANTITUSSIVES</a:t>
            </a:r>
            <a:endParaRPr lang="en-US" altLang="en-US" sz="1600" b="1">
              <a:solidFill>
                <a:srgbClr val="CCCCFF"/>
              </a:solidFill>
              <a:latin typeface="Arial" panose="020B0604020202020204" pitchFamily="34" charset="0"/>
              <a:cs typeface="Arial" panose="020B0604020202020204" pitchFamily="34" charset="0"/>
            </a:endParaRPr>
          </a:p>
        </p:txBody>
      </p:sp>
      <p:sp>
        <p:nvSpPr>
          <p:cNvPr id="10243" name="Rectangle 1"/>
          <p:cNvSpPr>
            <a:spLocks noChangeArrowheads="1"/>
          </p:cNvSpPr>
          <p:nvPr/>
        </p:nvSpPr>
        <p:spPr bwMode="auto">
          <a:xfrm>
            <a:off x="547688" y="828675"/>
            <a:ext cx="8274050" cy="425450"/>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txBody>
          <a:bodyPr lIns="72000" tIns="82800" rIns="72000" bIns="82800">
            <a:spAutoFit/>
          </a:bodyPr>
          <a:lstStyle>
            <a:lvl1pPr marL="177800" indent="-177800">
              <a:lnSpc>
                <a:spcPct val="90000"/>
              </a:lnSpc>
              <a:spcBef>
                <a:spcPts val="1000"/>
              </a:spcBef>
              <a:buFont typeface="Arial" panose="020B0604020202020204" pitchFamily="34" charset="0"/>
              <a:buChar char="•"/>
              <a:tabLst>
                <a:tab pos="1793875" algn="l"/>
                <a:tab pos="3490913" algn="l"/>
              </a:tabLst>
              <a:defRPr sz="2800">
                <a:solidFill>
                  <a:schemeClr val="tx1"/>
                </a:solidFill>
                <a:latin typeface="Calibri" panose="020F0502020204030204" pitchFamily="34" charset="0"/>
              </a:defRPr>
            </a:lvl1pPr>
            <a:lvl2pPr marL="1265238" indent="-457200">
              <a:lnSpc>
                <a:spcPct val="90000"/>
              </a:lnSpc>
              <a:spcBef>
                <a:spcPts val="500"/>
              </a:spcBef>
              <a:buFont typeface="Arial" panose="020B0604020202020204" pitchFamily="34" charset="0"/>
              <a:buChar char="•"/>
              <a:tabLst>
                <a:tab pos="1793875" algn="l"/>
                <a:tab pos="3490913" algn="l"/>
              </a:tabLst>
              <a:defRPr sz="2400">
                <a:solidFill>
                  <a:schemeClr val="tx1"/>
                </a:solidFill>
                <a:latin typeface="Calibri" panose="020F0502020204030204" pitchFamily="34" charset="0"/>
              </a:defRPr>
            </a:lvl2pPr>
            <a:lvl3pPr marL="1825625" indent="-381000">
              <a:lnSpc>
                <a:spcPct val="90000"/>
              </a:lnSpc>
              <a:spcBef>
                <a:spcPts val="500"/>
              </a:spcBef>
              <a:buFont typeface="Arial" panose="020B0604020202020204" pitchFamily="34" charset="0"/>
              <a:buChar char="•"/>
              <a:tabLst>
                <a:tab pos="1793875" algn="l"/>
                <a:tab pos="3490913" algn="l"/>
              </a:tabLst>
              <a:defRPr sz="2000">
                <a:solidFill>
                  <a:schemeClr val="tx1"/>
                </a:solidFill>
                <a:latin typeface="Calibri" panose="020F0502020204030204" pitchFamily="34" charset="0"/>
              </a:defRPr>
            </a:lvl3pPr>
            <a:lvl4pPr marL="2347913"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defRPr>
            </a:lvl4pPr>
            <a:lvl5pPr marL="2870200"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defRPr>
            </a:lvl5pPr>
            <a:lvl6pPr marL="33274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6pPr>
            <a:lvl7pPr marL="37846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7pPr>
            <a:lvl8pPr marL="42418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8pPr>
            <a:lvl9pPr marL="46990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9pPr>
          </a:lstStyle>
          <a:p>
            <a:pPr>
              <a:lnSpc>
                <a:spcPct val="120000"/>
              </a:lnSpc>
              <a:spcBef>
                <a:spcPct val="0"/>
              </a:spcBef>
              <a:spcAft>
                <a:spcPct val="30000"/>
              </a:spcAft>
              <a:buFontTx/>
              <a:buChar char="•"/>
            </a:pPr>
            <a:r>
              <a:rPr lang="en-US" altLang="en-US" sz="1400" i="1">
                <a:solidFill>
                  <a:srgbClr val="FFFFCC"/>
                </a:solidFill>
                <a:latin typeface="Arial" panose="020B0604020202020204" pitchFamily="34" charset="0"/>
              </a:rPr>
              <a:t>Cough is a physiological reflex to clear the airway. Here is how it works:</a:t>
            </a:r>
          </a:p>
        </p:txBody>
      </p:sp>
      <p:sp>
        <p:nvSpPr>
          <p:cNvPr id="10244" name="Rectangle 1"/>
          <p:cNvSpPr>
            <a:spLocks noChangeArrowheads="1"/>
          </p:cNvSpPr>
          <p:nvPr/>
        </p:nvSpPr>
        <p:spPr bwMode="auto">
          <a:xfrm>
            <a:off x="461963" y="4378325"/>
            <a:ext cx="4406900" cy="2273300"/>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txBody>
          <a:bodyPr lIns="72000" tIns="82800" rIns="72000" bIns="82800"/>
          <a:lstStyle>
            <a:lvl1pPr marL="177800" indent="-177800">
              <a:lnSpc>
                <a:spcPct val="90000"/>
              </a:lnSpc>
              <a:spcBef>
                <a:spcPts val="1000"/>
              </a:spcBef>
              <a:buFont typeface="Arial" panose="020B0604020202020204" pitchFamily="34" charset="0"/>
              <a:buChar char="•"/>
              <a:tabLst>
                <a:tab pos="1793875" algn="l"/>
                <a:tab pos="3490913" algn="l"/>
              </a:tabLst>
              <a:defRPr sz="2800">
                <a:solidFill>
                  <a:schemeClr val="tx1"/>
                </a:solidFill>
                <a:latin typeface="Calibri" panose="020F0502020204030204" pitchFamily="34" charset="0"/>
              </a:defRPr>
            </a:lvl1pPr>
            <a:lvl2pPr marL="1265238" indent="-457200">
              <a:lnSpc>
                <a:spcPct val="90000"/>
              </a:lnSpc>
              <a:spcBef>
                <a:spcPts val="500"/>
              </a:spcBef>
              <a:buFont typeface="Arial" panose="020B0604020202020204" pitchFamily="34" charset="0"/>
              <a:buChar char="•"/>
              <a:tabLst>
                <a:tab pos="1793875" algn="l"/>
                <a:tab pos="3490913" algn="l"/>
              </a:tabLst>
              <a:defRPr sz="2400">
                <a:solidFill>
                  <a:schemeClr val="tx1"/>
                </a:solidFill>
                <a:latin typeface="Calibri" panose="020F0502020204030204" pitchFamily="34" charset="0"/>
              </a:defRPr>
            </a:lvl2pPr>
            <a:lvl3pPr marL="1825625" indent="-381000">
              <a:lnSpc>
                <a:spcPct val="90000"/>
              </a:lnSpc>
              <a:spcBef>
                <a:spcPts val="500"/>
              </a:spcBef>
              <a:buFont typeface="Arial" panose="020B0604020202020204" pitchFamily="34" charset="0"/>
              <a:buChar char="•"/>
              <a:tabLst>
                <a:tab pos="1793875" algn="l"/>
                <a:tab pos="3490913" algn="l"/>
              </a:tabLst>
              <a:defRPr sz="2000">
                <a:solidFill>
                  <a:schemeClr val="tx1"/>
                </a:solidFill>
                <a:latin typeface="Calibri" panose="020F0502020204030204" pitchFamily="34" charset="0"/>
              </a:defRPr>
            </a:lvl3pPr>
            <a:lvl4pPr marL="2347913"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defRPr>
            </a:lvl4pPr>
            <a:lvl5pPr marL="2870200"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defRPr>
            </a:lvl5pPr>
            <a:lvl6pPr marL="33274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6pPr>
            <a:lvl7pPr marL="37846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7pPr>
            <a:lvl8pPr marL="42418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8pPr>
            <a:lvl9pPr marL="46990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9pPr>
          </a:lstStyle>
          <a:p>
            <a:pPr>
              <a:lnSpc>
                <a:spcPct val="120000"/>
              </a:lnSpc>
              <a:spcBef>
                <a:spcPct val="0"/>
              </a:spcBef>
              <a:spcAft>
                <a:spcPct val="30000"/>
              </a:spcAft>
              <a:buFontTx/>
              <a:buNone/>
            </a:pPr>
            <a:r>
              <a:rPr lang="en-US" altLang="en-US" sz="1800" u="sng">
                <a:solidFill>
                  <a:srgbClr val="FFFFCC"/>
                </a:solidFill>
                <a:latin typeface="Arial" panose="020B0604020202020204" pitchFamily="34" charset="0"/>
              </a:rPr>
              <a:t>Opioids </a:t>
            </a:r>
          </a:p>
          <a:p>
            <a:pPr>
              <a:lnSpc>
                <a:spcPct val="120000"/>
              </a:lnSpc>
              <a:spcBef>
                <a:spcPct val="0"/>
              </a:spcBef>
              <a:spcAft>
                <a:spcPct val="30000"/>
              </a:spcAft>
            </a:pPr>
            <a:r>
              <a:rPr lang="en-US" altLang="en-US" sz="1400" b="1" u="sng">
                <a:solidFill>
                  <a:srgbClr val="00FF00"/>
                </a:solidFill>
                <a:latin typeface="Arial" panose="020B0604020202020204" pitchFamily="34" charset="0"/>
              </a:rPr>
              <a:t>Codeine</a:t>
            </a:r>
            <a:r>
              <a:rPr lang="en-US" altLang="en-US" sz="1400">
                <a:solidFill>
                  <a:srgbClr val="FFFFCC"/>
                </a:solidFill>
                <a:latin typeface="Arial" panose="020B0604020202020204" pitchFamily="34" charset="0"/>
              </a:rPr>
              <a:t> and its derivatives, such as </a:t>
            </a:r>
            <a:r>
              <a:rPr lang="en-US" altLang="en-US" sz="1400" b="1" u="sng">
                <a:solidFill>
                  <a:srgbClr val="00FF00"/>
                </a:solidFill>
                <a:latin typeface="Arial" panose="020B0604020202020204" pitchFamily="34" charset="0"/>
              </a:rPr>
              <a:t>hydrocodone</a:t>
            </a:r>
          </a:p>
          <a:p>
            <a:pPr>
              <a:lnSpc>
                <a:spcPct val="120000"/>
              </a:lnSpc>
              <a:spcBef>
                <a:spcPct val="0"/>
              </a:spcBef>
              <a:spcAft>
                <a:spcPct val="30000"/>
              </a:spcAft>
            </a:pPr>
            <a:r>
              <a:rPr lang="en-US" altLang="en-US" sz="1400" b="1" u="sng">
                <a:solidFill>
                  <a:srgbClr val="00FF00"/>
                </a:solidFill>
                <a:latin typeface="Arial" panose="020B0604020202020204" pitchFamily="34" charset="0"/>
              </a:rPr>
              <a:t>Dextromethorphane</a:t>
            </a:r>
            <a:r>
              <a:rPr lang="en-US" altLang="en-US" sz="1400">
                <a:solidFill>
                  <a:srgbClr val="FFFFCC"/>
                </a:solidFill>
                <a:latin typeface="Arial" panose="020B0604020202020204" pitchFamily="34" charset="0"/>
              </a:rPr>
              <a:t> </a:t>
            </a:r>
            <a:r>
              <a:rPr lang="en-US" altLang="en-US" sz="1200">
                <a:solidFill>
                  <a:srgbClr val="FFFFCC"/>
                </a:solidFill>
                <a:latin typeface="Arial" panose="020B0604020202020204" pitchFamily="34" charset="0"/>
              </a:rPr>
              <a:t>(does not act via </a:t>
            </a:r>
            <a:r>
              <a:rPr lang="en-US" altLang="en-US" sz="1200">
                <a:solidFill>
                  <a:srgbClr val="FFFFCC"/>
                </a:solidFill>
                <a:latin typeface="Arial" panose="020B0604020202020204" pitchFamily="34" charset="0"/>
                <a:sym typeface="Symbol" panose="05050102010706020507" pitchFamily="18" charset="2"/>
              </a:rPr>
              <a:t></a:t>
            </a:r>
            <a:r>
              <a:rPr lang="en-US" altLang="en-US" sz="1200">
                <a:solidFill>
                  <a:srgbClr val="FFFFCC"/>
                </a:solidFill>
                <a:latin typeface="Arial" panose="020B0604020202020204" pitchFamily="34" charset="0"/>
              </a:rPr>
              <a:t>-receptors, it is a NMDA receptor antagonist and serotonin-uptake blocker. It elevates threshold for coughing in CNS. Has no analgesic or addictive properties)</a:t>
            </a:r>
          </a:p>
          <a:p>
            <a:pPr>
              <a:lnSpc>
                <a:spcPct val="120000"/>
              </a:lnSpc>
              <a:spcBef>
                <a:spcPct val="0"/>
              </a:spcBef>
              <a:spcAft>
                <a:spcPct val="30000"/>
              </a:spcAft>
            </a:pPr>
            <a:r>
              <a:rPr lang="en-US" altLang="en-US" sz="1200">
                <a:solidFill>
                  <a:srgbClr val="FFFFCC"/>
                </a:solidFill>
                <a:latin typeface="Arial" panose="020B0604020202020204" pitchFamily="34" charset="0"/>
                <a:sym typeface="Symbol" panose="05050102010706020507" pitchFamily="18" charset="2"/>
              </a:rPr>
              <a:t>Depending on the dose, all </a:t>
            </a:r>
            <a:r>
              <a:rPr lang="tr-TR" altLang="en-US" sz="1200">
                <a:solidFill>
                  <a:srgbClr val="FFFFCC"/>
                </a:solidFill>
                <a:latin typeface="Arial" panose="020B0604020202020204" pitchFamily="34" charset="0"/>
                <a:sym typeface="Symbol" panose="05050102010706020507" pitchFamily="18" charset="2"/>
              </a:rPr>
              <a:t></a:t>
            </a:r>
            <a:r>
              <a:rPr lang="en-US" altLang="en-US" sz="1200">
                <a:solidFill>
                  <a:srgbClr val="FFFFCC"/>
                </a:solidFill>
                <a:latin typeface="Arial" panose="020B0604020202020204" pitchFamily="34" charset="0"/>
                <a:sym typeface="Symbol" panose="05050102010706020507" pitchFamily="18" charset="2"/>
              </a:rPr>
              <a:t>-receptor agonists are subject to the general side effects of narcotic analgesics.</a:t>
            </a:r>
            <a:endParaRPr lang="en-US" altLang="en-US" sz="1200">
              <a:solidFill>
                <a:srgbClr val="FFFFCC"/>
              </a:solidFill>
              <a:latin typeface="Arial" panose="020B0604020202020204" pitchFamily="34" charset="0"/>
            </a:endParaRPr>
          </a:p>
        </p:txBody>
      </p:sp>
      <p:sp>
        <p:nvSpPr>
          <p:cNvPr id="10245" name="Rectangle 1"/>
          <p:cNvSpPr>
            <a:spLocks noChangeArrowheads="1"/>
          </p:cNvSpPr>
          <p:nvPr/>
        </p:nvSpPr>
        <p:spPr bwMode="auto">
          <a:xfrm>
            <a:off x="1374775" y="1176338"/>
            <a:ext cx="6988175" cy="1903412"/>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txBody>
          <a:bodyPr lIns="72000" tIns="82800" rIns="72000" bIns="82800">
            <a:spAutoFit/>
          </a:bodyPr>
          <a:lstStyle>
            <a:lvl1pPr marL="177800" indent="-177800">
              <a:lnSpc>
                <a:spcPct val="90000"/>
              </a:lnSpc>
              <a:spcBef>
                <a:spcPts val="1000"/>
              </a:spcBef>
              <a:buFont typeface="Arial" panose="020B0604020202020204" pitchFamily="34" charset="0"/>
              <a:buChar char="•"/>
              <a:tabLst>
                <a:tab pos="1793875" algn="l"/>
                <a:tab pos="3490913" algn="l"/>
              </a:tabLst>
              <a:defRPr sz="2800">
                <a:solidFill>
                  <a:schemeClr val="tx1"/>
                </a:solidFill>
                <a:latin typeface="Calibri" panose="020F0502020204030204" pitchFamily="34" charset="0"/>
              </a:defRPr>
            </a:lvl1pPr>
            <a:lvl2pPr marL="1265238" indent="-457200">
              <a:lnSpc>
                <a:spcPct val="90000"/>
              </a:lnSpc>
              <a:spcBef>
                <a:spcPts val="500"/>
              </a:spcBef>
              <a:buFont typeface="Arial" panose="020B0604020202020204" pitchFamily="34" charset="0"/>
              <a:buChar char="•"/>
              <a:tabLst>
                <a:tab pos="1793875" algn="l"/>
                <a:tab pos="3490913" algn="l"/>
              </a:tabLst>
              <a:defRPr sz="2400">
                <a:solidFill>
                  <a:schemeClr val="tx1"/>
                </a:solidFill>
                <a:latin typeface="Calibri" panose="020F0502020204030204" pitchFamily="34" charset="0"/>
              </a:defRPr>
            </a:lvl2pPr>
            <a:lvl3pPr marL="1825625" indent="-381000">
              <a:lnSpc>
                <a:spcPct val="90000"/>
              </a:lnSpc>
              <a:spcBef>
                <a:spcPts val="500"/>
              </a:spcBef>
              <a:buFont typeface="Arial" panose="020B0604020202020204" pitchFamily="34" charset="0"/>
              <a:buChar char="•"/>
              <a:tabLst>
                <a:tab pos="1793875" algn="l"/>
                <a:tab pos="3490913" algn="l"/>
              </a:tabLst>
              <a:defRPr sz="2000">
                <a:solidFill>
                  <a:schemeClr val="tx1"/>
                </a:solidFill>
                <a:latin typeface="Calibri" panose="020F0502020204030204" pitchFamily="34" charset="0"/>
              </a:defRPr>
            </a:lvl3pPr>
            <a:lvl4pPr marL="2347913"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defRPr>
            </a:lvl4pPr>
            <a:lvl5pPr marL="2870200"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defRPr>
            </a:lvl5pPr>
            <a:lvl6pPr marL="33274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6pPr>
            <a:lvl7pPr marL="37846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7pPr>
            <a:lvl8pPr marL="42418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8pPr>
            <a:lvl9pPr marL="46990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9pPr>
          </a:lstStyle>
          <a:p>
            <a:pPr>
              <a:lnSpc>
                <a:spcPct val="100000"/>
              </a:lnSpc>
              <a:spcBef>
                <a:spcPct val="0"/>
              </a:spcBef>
              <a:buFontTx/>
              <a:buChar char="•"/>
            </a:pPr>
            <a:r>
              <a:rPr lang="en-US" altLang="en-US" sz="1200" i="1">
                <a:solidFill>
                  <a:srgbClr val="FFFFCC"/>
                </a:solidFill>
                <a:latin typeface="Arial" panose="020B0604020202020204" pitchFamily="34" charset="0"/>
              </a:rPr>
              <a:t>Sensory receptors located on the airway epithelium receive mechanical or chemical stimuli</a:t>
            </a:r>
          </a:p>
          <a:p>
            <a:pPr>
              <a:lnSpc>
                <a:spcPct val="120000"/>
              </a:lnSpc>
              <a:spcBef>
                <a:spcPct val="0"/>
              </a:spcBef>
              <a:buFontTx/>
              <a:buChar char="•"/>
            </a:pPr>
            <a:r>
              <a:rPr lang="en-US" altLang="en-US" sz="1200" i="1">
                <a:solidFill>
                  <a:srgbClr val="FFFFCC"/>
                </a:solidFill>
                <a:latin typeface="Arial" panose="020B0604020202020204" pitchFamily="34" charset="0"/>
              </a:rPr>
              <a:t>Afferent nerves, collected in the vagus bundle, carry the stimuli to CNS*.</a:t>
            </a:r>
          </a:p>
          <a:p>
            <a:pPr>
              <a:lnSpc>
                <a:spcPct val="120000"/>
              </a:lnSpc>
              <a:spcBef>
                <a:spcPct val="0"/>
              </a:spcBef>
              <a:buFontTx/>
              <a:buChar char="•"/>
            </a:pPr>
            <a:r>
              <a:rPr lang="en-US" altLang="en-US" sz="1200" i="1">
                <a:solidFill>
                  <a:srgbClr val="FFFFCC"/>
                </a:solidFill>
                <a:latin typeface="Arial" panose="020B0604020202020204" pitchFamily="34" charset="0"/>
              </a:rPr>
              <a:t>Integrated stimuli are sent back to the respiratory muscles, vocal cords and glottis, by means of efferent nerves.</a:t>
            </a:r>
          </a:p>
          <a:p>
            <a:pPr>
              <a:lnSpc>
                <a:spcPct val="120000"/>
              </a:lnSpc>
              <a:spcBef>
                <a:spcPct val="0"/>
              </a:spcBef>
              <a:buFontTx/>
              <a:buChar char="•"/>
            </a:pPr>
            <a:r>
              <a:rPr lang="en-US" altLang="en-US" sz="1200" i="1">
                <a:solidFill>
                  <a:srgbClr val="FFFFCC"/>
                </a:solidFill>
                <a:latin typeface="Arial" panose="020B0604020202020204" pitchFamily="34" charset="0"/>
              </a:rPr>
              <a:t>After a short inspiration, glottis closes, vocal cords contract and block airflow.</a:t>
            </a:r>
          </a:p>
          <a:p>
            <a:pPr>
              <a:lnSpc>
                <a:spcPct val="120000"/>
              </a:lnSpc>
              <a:spcBef>
                <a:spcPct val="0"/>
              </a:spcBef>
              <a:buFontTx/>
              <a:buChar char="•"/>
            </a:pPr>
            <a:r>
              <a:rPr lang="en-US" altLang="en-US" sz="1200" i="1">
                <a:solidFill>
                  <a:srgbClr val="FFFFCC"/>
                </a:solidFill>
                <a:latin typeface="Arial" panose="020B0604020202020204" pitchFamily="34" charset="0"/>
              </a:rPr>
              <a:t>Respiratory muscles contract, air pressure increases in the lungs.</a:t>
            </a:r>
          </a:p>
          <a:p>
            <a:pPr>
              <a:lnSpc>
                <a:spcPct val="120000"/>
              </a:lnSpc>
              <a:spcBef>
                <a:spcPct val="0"/>
              </a:spcBef>
              <a:buFontTx/>
              <a:buChar char="•"/>
            </a:pPr>
            <a:r>
              <a:rPr lang="en-US" altLang="en-US" sz="1200" i="1">
                <a:solidFill>
                  <a:srgbClr val="FFFFCC"/>
                </a:solidFill>
                <a:latin typeface="Arial" panose="020B0604020202020204" pitchFamily="34" charset="0"/>
              </a:rPr>
              <a:t>The vocal cords relax and glottis opens to release the air at a high speed.</a:t>
            </a:r>
          </a:p>
          <a:p>
            <a:pPr>
              <a:lnSpc>
                <a:spcPct val="120000"/>
              </a:lnSpc>
              <a:spcBef>
                <a:spcPct val="0"/>
              </a:spcBef>
              <a:buFontTx/>
              <a:buChar char="•"/>
            </a:pPr>
            <a:r>
              <a:rPr lang="en-US" altLang="en-US" sz="1200" i="1">
                <a:solidFill>
                  <a:srgbClr val="FFFFCC"/>
                </a:solidFill>
                <a:latin typeface="Arial" panose="020B0604020202020204" pitchFamily="34" charset="0"/>
              </a:rPr>
              <a:t>The high-speed air flow clears out the “irritants” attached to the relevant surfaces.</a:t>
            </a:r>
          </a:p>
        </p:txBody>
      </p:sp>
      <p:sp>
        <p:nvSpPr>
          <p:cNvPr id="10246" name="Rectangle 1"/>
          <p:cNvSpPr>
            <a:spLocks noChangeArrowheads="1"/>
          </p:cNvSpPr>
          <p:nvPr/>
        </p:nvSpPr>
        <p:spPr bwMode="auto">
          <a:xfrm>
            <a:off x="547688" y="2946400"/>
            <a:ext cx="8274050" cy="1511300"/>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txBody>
          <a:bodyPr lIns="72000" tIns="82800" rIns="72000" bIns="82800">
            <a:spAutoFit/>
          </a:bodyPr>
          <a:lstStyle>
            <a:lvl1pPr marL="177800" indent="-177800">
              <a:lnSpc>
                <a:spcPct val="90000"/>
              </a:lnSpc>
              <a:spcBef>
                <a:spcPts val="1000"/>
              </a:spcBef>
              <a:buFont typeface="Arial" panose="020B0604020202020204" pitchFamily="34" charset="0"/>
              <a:buChar char="•"/>
              <a:tabLst>
                <a:tab pos="1793875" algn="l"/>
                <a:tab pos="3490913" algn="l"/>
              </a:tabLst>
              <a:defRPr sz="2800">
                <a:solidFill>
                  <a:schemeClr val="tx1"/>
                </a:solidFill>
                <a:latin typeface="Calibri" panose="020F0502020204030204" pitchFamily="34" charset="0"/>
              </a:defRPr>
            </a:lvl1pPr>
            <a:lvl2pPr marL="1265238" indent="-457200">
              <a:lnSpc>
                <a:spcPct val="90000"/>
              </a:lnSpc>
              <a:spcBef>
                <a:spcPts val="500"/>
              </a:spcBef>
              <a:buFont typeface="Arial" panose="020B0604020202020204" pitchFamily="34" charset="0"/>
              <a:buChar char="•"/>
              <a:tabLst>
                <a:tab pos="1793875" algn="l"/>
                <a:tab pos="3490913" algn="l"/>
              </a:tabLst>
              <a:defRPr sz="2400">
                <a:solidFill>
                  <a:schemeClr val="tx1"/>
                </a:solidFill>
                <a:latin typeface="Calibri" panose="020F0502020204030204" pitchFamily="34" charset="0"/>
              </a:defRPr>
            </a:lvl2pPr>
            <a:lvl3pPr marL="1825625" indent="-381000">
              <a:lnSpc>
                <a:spcPct val="90000"/>
              </a:lnSpc>
              <a:spcBef>
                <a:spcPts val="500"/>
              </a:spcBef>
              <a:buFont typeface="Arial" panose="020B0604020202020204" pitchFamily="34" charset="0"/>
              <a:buChar char="•"/>
              <a:tabLst>
                <a:tab pos="1793875" algn="l"/>
                <a:tab pos="3490913" algn="l"/>
              </a:tabLst>
              <a:defRPr sz="2000">
                <a:solidFill>
                  <a:schemeClr val="tx1"/>
                </a:solidFill>
                <a:latin typeface="Calibri" panose="020F0502020204030204" pitchFamily="34" charset="0"/>
              </a:defRPr>
            </a:lvl3pPr>
            <a:lvl4pPr marL="2347913"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defRPr>
            </a:lvl4pPr>
            <a:lvl5pPr marL="2870200"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defRPr>
            </a:lvl5pPr>
            <a:lvl6pPr marL="33274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6pPr>
            <a:lvl7pPr marL="37846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7pPr>
            <a:lvl8pPr marL="42418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8pPr>
            <a:lvl9pPr marL="46990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9pPr>
          </a:lstStyle>
          <a:p>
            <a:pPr>
              <a:lnSpc>
                <a:spcPct val="120000"/>
              </a:lnSpc>
              <a:spcBef>
                <a:spcPct val="0"/>
              </a:spcBef>
              <a:spcAft>
                <a:spcPct val="30000"/>
              </a:spcAft>
              <a:buFontTx/>
              <a:buChar char="•"/>
            </a:pPr>
            <a:r>
              <a:rPr lang="en-US" altLang="en-US" sz="1400" i="1">
                <a:solidFill>
                  <a:srgbClr val="FFFFCC"/>
                </a:solidFill>
                <a:latin typeface="Arial" panose="020B0604020202020204" pitchFamily="34" charset="0"/>
              </a:rPr>
              <a:t>Antitussives intervene with this mechanism to inhibit the cough reflex.</a:t>
            </a:r>
          </a:p>
          <a:p>
            <a:pPr>
              <a:lnSpc>
                <a:spcPct val="120000"/>
              </a:lnSpc>
              <a:spcBef>
                <a:spcPct val="0"/>
              </a:spcBef>
              <a:spcAft>
                <a:spcPct val="30000"/>
              </a:spcAft>
              <a:buFontTx/>
              <a:buChar char="•"/>
            </a:pPr>
            <a:r>
              <a:rPr lang="en-US" altLang="en-US" sz="1300" b="1" i="1">
                <a:solidFill>
                  <a:srgbClr val="FEDA02"/>
                </a:solidFill>
                <a:latin typeface="Arial" panose="020B0604020202020204" pitchFamily="34" charset="0"/>
              </a:rPr>
              <a:t>HOWEVER, The principle is: Whenever possible, treat the underlying cause rather than the cough</a:t>
            </a:r>
          </a:p>
          <a:p>
            <a:pPr>
              <a:lnSpc>
                <a:spcPct val="120000"/>
              </a:lnSpc>
              <a:spcBef>
                <a:spcPct val="0"/>
              </a:spcBef>
              <a:spcAft>
                <a:spcPct val="30000"/>
              </a:spcAft>
              <a:buFontTx/>
              <a:buChar char="•"/>
            </a:pPr>
            <a:r>
              <a:rPr lang="en-US" altLang="en-US" sz="1200" i="1">
                <a:solidFill>
                  <a:srgbClr val="FFFFCC"/>
                </a:solidFill>
                <a:latin typeface="Arial" panose="020B0604020202020204" pitchFamily="34" charset="0"/>
              </a:rPr>
              <a:t>Antitussives act either centrally, mostly by stimulating </a:t>
            </a:r>
            <a:r>
              <a:rPr lang="en-US" altLang="en-US" sz="1200" i="1">
                <a:solidFill>
                  <a:srgbClr val="FFFFCC"/>
                </a:solidFill>
                <a:latin typeface="Arial" panose="020B0604020202020204" pitchFamily="34" charset="0"/>
                <a:sym typeface="Symbol" panose="05050102010706020507" pitchFamily="18" charset="2"/>
              </a:rPr>
              <a:t>-opioid receptors in the CNS or peripherally by inhibiting sensory receptors in the airways. Expectorants and mucolytics may also act as antitussive by clearing mucus, which may stimulate the sensory receptors in the airway. </a:t>
            </a:r>
            <a:endParaRPr lang="en-US" altLang="en-US" sz="1200" i="1">
              <a:solidFill>
                <a:srgbClr val="FFFFCC"/>
              </a:solidFill>
              <a:latin typeface="Arial" panose="020B0604020202020204" pitchFamily="34" charset="0"/>
            </a:endParaRPr>
          </a:p>
        </p:txBody>
      </p:sp>
      <p:sp>
        <p:nvSpPr>
          <p:cNvPr id="10247" name="Rectangle 1"/>
          <p:cNvSpPr>
            <a:spLocks noChangeArrowheads="1"/>
          </p:cNvSpPr>
          <p:nvPr/>
        </p:nvSpPr>
        <p:spPr bwMode="auto">
          <a:xfrm>
            <a:off x="5181600" y="4378325"/>
            <a:ext cx="3749675" cy="2273300"/>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txBody>
          <a:bodyPr lIns="72000" tIns="82800" rIns="72000" bIns="82800"/>
          <a:lstStyle>
            <a:lvl1pPr marL="177800" indent="-177800">
              <a:lnSpc>
                <a:spcPct val="90000"/>
              </a:lnSpc>
              <a:spcBef>
                <a:spcPts val="1000"/>
              </a:spcBef>
              <a:buFont typeface="Arial" panose="020B0604020202020204" pitchFamily="34" charset="0"/>
              <a:buChar char="•"/>
              <a:tabLst>
                <a:tab pos="1793875" algn="l"/>
                <a:tab pos="3490913" algn="l"/>
              </a:tabLst>
              <a:defRPr sz="2800">
                <a:solidFill>
                  <a:schemeClr val="tx1"/>
                </a:solidFill>
                <a:latin typeface="Calibri" panose="020F0502020204030204" pitchFamily="34" charset="0"/>
              </a:defRPr>
            </a:lvl1pPr>
            <a:lvl2pPr marL="1265238" indent="-457200">
              <a:lnSpc>
                <a:spcPct val="90000"/>
              </a:lnSpc>
              <a:spcBef>
                <a:spcPts val="500"/>
              </a:spcBef>
              <a:buFont typeface="Arial" panose="020B0604020202020204" pitchFamily="34" charset="0"/>
              <a:buChar char="•"/>
              <a:tabLst>
                <a:tab pos="1793875" algn="l"/>
                <a:tab pos="3490913" algn="l"/>
              </a:tabLst>
              <a:defRPr sz="2400">
                <a:solidFill>
                  <a:schemeClr val="tx1"/>
                </a:solidFill>
                <a:latin typeface="Calibri" panose="020F0502020204030204" pitchFamily="34" charset="0"/>
              </a:defRPr>
            </a:lvl2pPr>
            <a:lvl3pPr marL="1825625" indent="-381000">
              <a:lnSpc>
                <a:spcPct val="90000"/>
              </a:lnSpc>
              <a:spcBef>
                <a:spcPts val="500"/>
              </a:spcBef>
              <a:buFont typeface="Arial" panose="020B0604020202020204" pitchFamily="34" charset="0"/>
              <a:buChar char="•"/>
              <a:tabLst>
                <a:tab pos="1793875" algn="l"/>
                <a:tab pos="3490913" algn="l"/>
              </a:tabLst>
              <a:defRPr sz="2000">
                <a:solidFill>
                  <a:schemeClr val="tx1"/>
                </a:solidFill>
                <a:latin typeface="Calibri" panose="020F0502020204030204" pitchFamily="34" charset="0"/>
              </a:defRPr>
            </a:lvl3pPr>
            <a:lvl4pPr marL="2347913"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defRPr>
            </a:lvl4pPr>
            <a:lvl5pPr marL="2870200"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defRPr>
            </a:lvl5pPr>
            <a:lvl6pPr marL="33274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6pPr>
            <a:lvl7pPr marL="37846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7pPr>
            <a:lvl8pPr marL="42418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8pPr>
            <a:lvl9pPr marL="46990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9pPr>
          </a:lstStyle>
          <a:p>
            <a:pPr>
              <a:lnSpc>
                <a:spcPct val="120000"/>
              </a:lnSpc>
              <a:spcBef>
                <a:spcPct val="0"/>
              </a:spcBef>
              <a:spcAft>
                <a:spcPct val="30000"/>
              </a:spcAft>
              <a:buFontTx/>
              <a:buNone/>
            </a:pPr>
            <a:r>
              <a:rPr lang="en-US" altLang="en-US" sz="1800" u="sng">
                <a:solidFill>
                  <a:srgbClr val="FFFFCC"/>
                </a:solidFill>
                <a:latin typeface="Arial" panose="020B0604020202020204" pitchFamily="34" charset="0"/>
              </a:rPr>
              <a:t>Local Anesthetics </a:t>
            </a:r>
          </a:p>
          <a:p>
            <a:pPr>
              <a:lnSpc>
                <a:spcPct val="120000"/>
              </a:lnSpc>
              <a:spcBef>
                <a:spcPct val="0"/>
              </a:spcBef>
              <a:spcAft>
                <a:spcPct val="30000"/>
              </a:spcAft>
            </a:pPr>
            <a:r>
              <a:rPr lang="en-US" altLang="en-US" sz="1400" b="1" u="sng">
                <a:solidFill>
                  <a:srgbClr val="00FF00"/>
                </a:solidFill>
                <a:latin typeface="Arial" panose="020B0604020202020204" pitchFamily="34" charset="0"/>
              </a:rPr>
              <a:t>Benzonatate</a:t>
            </a:r>
            <a:r>
              <a:rPr lang="en-US" altLang="en-US" sz="1400">
                <a:solidFill>
                  <a:srgbClr val="00FF00"/>
                </a:solidFill>
                <a:latin typeface="Arial" panose="020B0604020202020204" pitchFamily="34" charset="0"/>
              </a:rPr>
              <a:t> </a:t>
            </a:r>
            <a:r>
              <a:rPr lang="en-US" altLang="en-US" sz="1200">
                <a:solidFill>
                  <a:srgbClr val="FFFFCC"/>
                </a:solidFill>
                <a:latin typeface="Arial" panose="020B0604020202020204" pitchFamily="34" charset="0"/>
              </a:rPr>
              <a:t>is chemically related to the local anesthetic procaine.</a:t>
            </a:r>
          </a:p>
          <a:p>
            <a:pPr>
              <a:lnSpc>
                <a:spcPct val="120000"/>
              </a:lnSpc>
              <a:spcBef>
                <a:spcPct val="0"/>
              </a:spcBef>
              <a:spcAft>
                <a:spcPct val="30000"/>
              </a:spcAft>
            </a:pPr>
            <a:r>
              <a:rPr lang="en-US" altLang="en-US" sz="1200">
                <a:solidFill>
                  <a:srgbClr val="FFFFCC"/>
                </a:solidFill>
                <a:latin typeface="Arial" panose="020B0604020202020204" pitchFamily="34" charset="0"/>
              </a:rPr>
              <a:t>Exerts its antitussive action on sensory receptors in the airway, as well as by a central mechanism.</a:t>
            </a:r>
          </a:p>
          <a:p>
            <a:pPr>
              <a:lnSpc>
                <a:spcPct val="120000"/>
              </a:lnSpc>
              <a:spcBef>
                <a:spcPct val="0"/>
              </a:spcBef>
              <a:spcAft>
                <a:spcPct val="30000"/>
              </a:spcAft>
            </a:pPr>
            <a:r>
              <a:rPr lang="en-US" altLang="en-US" sz="1200">
                <a:solidFill>
                  <a:srgbClr val="FFFFCC"/>
                </a:solidFill>
                <a:latin typeface="Arial" panose="020B0604020202020204" pitchFamily="34" charset="0"/>
              </a:rPr>
              <a:t>Dizziness and dysphagia are its main side effects</a:t>
            </a:r>
          </a:p>
        </p:txBody>
      </p:sp>
      <p:sp>
        <p:nvSpPr>
          <p:cNvPr id="10248" name="TextBox 1"/>
          <p:cNvSpPr txBox="1">
            <a:spLocks noChangeArrowheads="1"/>
          </p:cNvSpPr>
          <p:nvPr/>
        </p:nvSpPr>
        <p:spPr bwMode="auto">
          <a:xfrm>
            <a:off x="6789738" y="6529388"/>
            <a:ext cx="203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000" i="1">
                <a:solidFill>
                  <a:srgbClr val="FFFF00"/>
                </a:solidFill>
                <a:latin typeface="Arial" panose="020B0604020202020204" pitchFamily="34" charset="0"/>
                <a:cs typeface="Arial" panose="020B0604020202020204" pitchFamily="34" charset="0"/>
              </a:rPr>
              <a:t>* CNS : Central Nervous System</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0000"/>
            </a:gs>
            <a:gs pos="100000">
              <a:srgbClr val="301212"/>
            </a:gs>
          </a:gsLst>
          <a:lin ang="5400000" scaled="1"/>
        </a:gradFill>
        <a:effectLst/>
      </p:bgPr>
    </p:bg>
    <p:spTree>
      <p:nvGrpSpPr>
        <p:cNvPr id="1" name=""/>
        <p:cNvGrpSpPr/>
        <p:nvPr/>
      </p:nvGrpSpPr>
      <p:grpSpPr>
        <a:xfrm>
          <a:off x="0" y="0"/>
          <a:ext cx="0" cy="0"/>
          <a:chOff x="0" y="0"/>
          <a:chExt cx="0" cy="0"/>
        </a:xfrm>
      </p:grpSpPr>
      <p:sp>
        <p:nvSpPr>
          <p:cNvPr id="11266" name="TextBox 3"/>
          <p:cNvSpPr txBox="1">
            <a:spLocks noChangeArrowheads="1"/>
          </p:cNvSpPr>
          <p:nvPr/>
        </p:nvSpPr>
        <p:spPr bwMode="auto">
          <a:xfrm>
            <a:off x="381000" y="184150"/>
            <a:ext cx="8434388" cy="1377950"/>
          </a:xfrm>
          <a:prstGeom prst="rect">
            <a:avLst/>
          </a:prstGeom>
          <a:noFill/>
          <a:ln>
            <a:noFill/>
          </a:ln>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25400">
                <a:solidFill>
                  <a:schemeClr val="accent1"/>
                </a:solidFill>
                <a:miter lim="800000"/>
                <a:headEnd/>
                <a:tailEnd/>
              </a14:hiddenLine>
            </a:ext>
          </a:extLst>
        </p:spPr>
        <p:txBody>
          <a:bodyPr tIns="108000"/>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3600" b="1">
                <a:solidFill>
                  <a:srgbClr val="00FFFF"/>
                </a:solidFill>
                <a:latin typeface="Arial" panose="020B0604020202020204" pitchFamily="34" charset="0"/>
                <a:cs typeface="Arial" panose="020B0604020202020204" pitchFamily="34" charset="0"/>
              </a:rPr>
              <a:t>Drugs used in the treatment of Asthma and/or COPD</a:t>
            </a:r>
            <a:endParaRPr lang="en-US" altLang="en-US" sz="1600" b="1">
              <a:solidFill>
                <a:srgbClr val="00FFFF"/>
              </a:solidFill>
              <a:latin typeface="Arial" panose="020B0604020202020204" pitchFamily="34" charset="0"/>
              <a:cs typeface="Arial" panose="020B0604020202020204" pitchFamily="34" charset="0"/>
            </a:endParaRPr>
          </a:p>
        </p:txBody>
      </p:sp>
      <p:sp>
        <p:nvSpPr>
          <p:cNvPr id="11267" name="Rectangle 1"/>
          <p:cNvSpPr>
            <a:spLocks noChangeArrowheads="1"/>
          </p:cNvSpPr>
          <p:nvPr/>
        </p:nvSpPr>
        <p:spPr bwMode="auto">
          <a:xfrm>
            <a:off x="461963" y="1743075"/>
            <a:ext cx="8274050" cy="1458913"/>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txBody>
          <a:bodyPr lIns="72000" tIns="82800" rIns="72000" bIns="82800">
            <a:spAutoFit/>
          </a:bodyPr>
          <a:lstStyle>
            <a:lvl1pPr marL="177800" indent="-177800">
              <a:lnSpc>
                <a:spcPct val="90000"/>
              </a:lnSpc>
              <a:spcBef>
                <a:spcPts val="1000"/>
              </a:spcBef>
              <a:buFont typeface="Arial" panose="020B0604020202020204" pitchFamily="34" charset="0"/>
              <a:buChar char="•"/>
              <a:tabLst>
                <a:tab pos="1793875" algn="l"/>
                <a:tab pos="3490913" algn="l"/>
              </a:tabLst>
              <a:defRPr sz="2800">
                <a:solidFill>
                  <a:schemeClr val="tx1"/>
                </a:solidFill>
                <a:latin typeface="Calibri" panose="020F0502020204030204" pitchFamily="34" charset="0"/>
              </a:defRPr>
            </a:lvl1pPr>
            <a:lvl2pPr marL="1265238" indent="-457200">
              <a:lnSpc>
                <a:spcPct val="90000"/>
              </a:lnSpc>
              <a:spcBef>
                <a:spcPts val="500"/>
              </a:spcBef>
              <a:buFont typeface="Arial" panose="020B0604020202020204" pitchFamily="34" charset="0"/>
              <a:buChar char="•"/>
              <a:tabLst>
                <a:tab pos="1793875" algn="l"/>
                <a:tab pos="3490913" algn="l"/>
              </a:tabLst>
              <a:defRPr sz="2400">
                <a:solidFill>
                  <a:schemeClr val="tx1"/>
                </a:solidFill>
                <a:latin typeface="Calibri" panose="020F0502020204030204" pitchFamily="34" charset="0"/>
              </a:defRPr>
            </a:lvl2pPr>
            <a:lvl3pPr marL="1825625" indent="-381000">
              <a:lnSpc>
                <a:spcPct val="90000"/>
              </a:lnSpc>
              <a:spcBef>
                <a:spcPts val="500"/>
              </a:spcBef>
              <a:buFont typeface="Arial" panose="020B0604020202020204" pitchFamily="34" charset="0"/>
              <a:buChar char="•"/>
              <a:tabLst>
                <a:tab pos="1793875" algn="l"/>
                <a:tab pos="3490913" algn="l"/>
              </a:tabLst>
              <a:defRPr sz="2000">
                <a:solidFill>
                  <a:schemeClr val="tx1"/>
                </a:solidFill>
                <a:latin typeface="Calibri" panose="020F0502020204030204" pitchFamily="34" charset="0"/>
              </a:defRPr>
            </a:lvl3pPr>
            <a:lvl4pPr marL="2347913"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defRPr>
            </a:lvl4pPr>
            <a:lvl5pPr marL="2870200"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defRPr>
            </a:lvl5pPr>
            <a:lvl6pPr marL="33274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6pPr>
            <a:lvl7pPr marL="37846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7pPr>
            <a:lvl8pPr marL="42418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8pPr>
            <a:lvl9pPr marL="46990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9pPr>
          </a:lstStyle>
          <a:p>
            <a:pPr>
              <a:lnSpc>
                <a:spcPct val="120000"/>
              </a:lnSpc>
              <a:spcBef>
                <a:spcPct val="0"/>
              </a:spcBef>
              <a:spcAft>
                <a:spcPct val="30000"/>
              </a:spcAft>
              <a:buFontTx/>
              <a:buChar char="•"/>
            </a:pPr>
            <a:r>
              <a:rPr lang="en-US" altLang="en-US" sz="1600" b="1" i="1" u="sng">
                <a:solidFill>
                  <a:srgbClr val="FFFFCC"/>
                </a:solidFill>
                <a:latin typeface="Arial" panose="020B0604020202020204" pitchFamily="34" charset="0"/>
              </a:rPr>
              <a:t>Asthma</a:t>
            </a:r>
            <a:r>
              <a:rPr lang="en-US" altLang="en-US" sz="1200" i="1">
                <a:solidFill>
                  <a:srgbClr val="FFFFCC"/>
                </a:solidFill>
                <a:latin typeface="Arial" panose="020B0604020202020204" pitchFamily="34" charset="0"/>
              </a:rPr>
              <a:t> is a mostly allergic condition, characterized by bronchoconstriction; Bronchial hypersensitivity due to allergy and inflammation. </a:t>
            </a:r>
          </a:p>
          <a:p>
            <a:pPr>
              <a:lnSpc>
                <a:spcPct val="120000"/>
              </a:lnSpc>
              <a:spcBef>
                <a:spcPct val="0"/>
              </a:spcBef>
              <a:spcAft>
                <a:spcPct val="30000"/>
              </a:spcAft>
              <a:buFontTx/>
              <a:buChar char="•"/>
            </a:pPr>
            <a:r>
              <a:rPr lang="en-US" altLang="en-US" sz="1200" i="1">
                <a:solidFill>
                  <a:srgbClr val="FFFFCC"/>
                </a:solidFill>
                <a:latin typeface="Arial" panose="020B0604020202020204" pitchFamily="34" charset="0"/>
              </a:rPr>
              <a:t>Although mostly allergic, Aspirin-Induced, Adult-Onset, Post-Viral and Obesity-Related asthmas can hardly be accounted for by allergic mechanisms</a:t>
            </a:r>
          </a:p>
          <a:p>
            <a:pPr>
              <a:lnSpc>
                <a:spcPct val="120000"/>
              </a:lnSpc>
              <a:spcBef>
                <a:spcPct val="0"/>
              </a:spcBef>
              <a:spcAft>
                <a:spcPct val="30000"/>
              </a:spcAft>
              <a:buFontTx/>
              <a:buChar char="•"/>
            </a:pPr>
            <a:r>
              <a:rPr lang="en-US" altLang="en-US" sz="1200" i="1">
                <a:solidFill>
                  <a:srgbClr val="FFFFCC"/>
                </a:solidFill>
                <a:latin typeface="Arial" panose="020B0604020202020204" pitchFamily="34" charset="0"/>
              </a:rPr>
              <a:t>Nevertheless, non-allergic stimuli, such as water aerosol, exercise, cold air, SO</a:t>
            </a:r>
            <a:r>
              <a:rPr lang="en-US" altLang="en-US" sz="1200" i="1" baseline="-14000">
                <a:solidFill>
                  <a:srgbClr val="FFFFCC"/>
                </a:solidFill>
                <a:latin typeface="Arial" panose="020B0604020202020204" pitchFamily="34" charset="0"/>
              </a:rPr>
              <a:t>2</a:t>
            </a:r>
            <a:r>
              <a:rPr lang="en-US" altLang="en-US" sz="1200" i="1">
                <a:solidFill>
                  <a:srgbClr val="FFFFCC"/>
                </a:solidFill>
                <a:latin typeface="Arial" panose="020B0604020202020204" pitchFamily="34" charset="0"/>
              </a:rPr>
              <a:t> can provoke allergic asthma. </a:t>
            </a:r>
          </a:p>
        </p:txBody>
      </p:sp>
      <p:sp>
        <p:nvSpPr>
          <p:cNvPr id="11268" name="Rectangle 1"/>
          <p:cNvSpPr>
            <a:spLocks noChangeArrowheads="1"/>
          </p:cNvSpPr>
          <p:nvPr/>
        </p:nvSpPr>
        <p:spPr bwMode="auto">
          <a:xfrm>
            <a:off x="461963" y="3348038"/>
            <a:ext cx="8274050" cy="1182687"/>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txBody>
          <a:bodyPr lIns="72000" tIns="82800" rIns="72000" bIns="82800">
            <a:spAutoFit/>
          </a:bodyPr>
          <a:lstStyle>
            <a:lvl1pPr marL="177800" indent="-177800">
              <a:lnSpc>
                <a:spcPct val="90000"/>
              </a:lnSpc>
              <a:spcBef>
                <a:spcPts val="1000"/>
              </a:spcBef>
              <a:buFont typeface="Arial" panose="020B0604020202020204" pitchFamily="34" charset="0"/>
              <a:buChar char="•"/>
              <a:tabLst>
                <a:tab pos="1793875" algn="l"/>
                <a:tab pos="3490913" algn="l"/>
              </a:tabLst>
              <a:defRPr sz="2800">
                <a:solidFill>
                  <a:schemeClr val="tx1"/>
                </a:solidFill>
                <a:latin typeface="Calibri" panose="020F0502020204030204" pitchFamily="34" charset="0"/>
              </a:defRPr>
            </a:lvl1pPr>
            <a:lvl2pPr marL="1265238" indent="-457200">
              <a:lnSpc>
                <a:spcPct val="90000"/>
              </a:lnSpc>
              <a:spcBef>
                <a:spcPts val="500"/>
              </a:spcBef>
              <a:buFont typeface="Arial" panose="020B0604020202020204" pitchFamily="34" charset="0"/>
              <a:buChar char="•"/>
              <a:tabLst>
                <a:tab pos="1793875" algn="l"/>
                <a:tab pos="3490913" algn="l"/>
              </a:tabLst>
              <a:defRPr sz="2400">
                <a:solidFill>
                  <a:schemeClr val="tx1"/>
                </a:solidFill>
                <a:latin typeface="Calibri" panose="020F0502020204030204" pitchFamily="34" charset="0"/>
              </a:defRPr>
            </a:lvl2pPr>
            <a:lvl3pPr marL="1825625" indent="-381000">
              <a:lnSpc>
                <a:spcPct val="90000"/>
              </a:lnSpc>
              <a:spcBef>
                <a:spcPts val="500"/>
              </a:spcBef>
              <a:buFont typeface="Arial" panose="020B0604020202020204" pitchFamily="34" charset="0"/>
              <a:buChar char="•"/>
              <a:tabLst>
                <a:tab pos="1793875" algn="l"/>
                <a:tab pos="3490913" algn="l"/>
              </a:tabLst>
              <a:defRPr sz="2000">
                <a:solidFill>
                  <a:schemeClr val="tx1"/>
                </a:solidFill>
                <a:latin typeface="Calibri" panose="020F0502020204030204" pitchFamily="34" charset="0"/>
              </a:defRPr>
            </a:lvl3pPr>
            <a:lvl4pPr marL="2347913"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defRPr>
            </a:lvl4pPr>
            <a:lvl5pPr marL="2870200" indent="-342900">
              <a:lnSpc>
                <a:spcPct val="90000"/>
              </a:lnSpc>
              <a:spcBef>
                <a:spcPts val="500"/>
              </a:spcBef>
              <a:buFont typeface="Arial" panose="020B0604020202020204" pitchFamily="34" charset="0"/>
              <a:buChar char="•"/>
              <a:tabLst>
                <a:tab pos="1793875" algn="l"/>
                <a:tab pos="3490913" algn="l"/>
              </a:tabLst>
              <a:defRPr>
                <a:solidFill>
                  <a:schemeClr val="tx1"/>
                </a:solidFill>
                <a:latin typeface="Calibri" panose="020F0502020204030204" pitchFamily="34" charset="0"/>
              </a:defRPr>
            </a:lvl5pPr>
            <a:lvl6pPr marL="33274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6pPr>
            <a:lvl7pPr marL="37846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7pPr>
            <a:lvl8pPr marL="42418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8pPr>
            <a:lvl9pPr marL="4699000" indent="-342900" eaLnBrk="0" fontAlgn="base" hangingPunct="0">
              <a:lnSpc>
                <a:spcPct val="90000"/>
              </a:lnSpc>
              <a:spcBef>
                <a:spcPts val="500"/>
              </a:spcBef>
              <a:spcAft>
                <a:spcPct val="0"/>
              </a:spcAft>
              <a:buFont typeface="Arial" panose="020B0604020202020204" pitchFamily="34" charset="0"/>
              <a:buChar char="•"/>
              <a:tabLst>
                <a:tab pos="1793875" algn="l"/>
                <a:tab pos="3490913" algn="l"/>
              </a:tabLst>
              <a:defRPr>
                <a:solidFill>
                  <a:schemeClr val="tx1"/>
                </a:solidFill>
                <a:latin typeface="Calibri" panose="020F0502020204030204" pitchFamily="34" charset="0"/>
              </a:defRPr>
            </a:lvl9pPr>
          </a:lstStyle>
          <a:p>
            <a:pPr>
              <a:lnSpc>
                <a:spcPct val="120000"/>
              </a:lnSpc>
              <a:spcBef>
                <a:spcPct val="0"/>
              </a:spcBef>
              <a:spcAft>
                <a:spcPct val="30000"/>
              </a:spcAft>
              <a:buFontTx/>
              <a:buChar char="•"/>
            </a:pPr>
            <a:r>
              <a:rPr lang="en-US" altLang="en-US" sz="1600" b="1" i="1" u="sng">
                <a:solidFill>
                  <a:srgbClr val="FFFFCC"/>
                </a:solidFill>
                <a:latin typeface="Arial" panose="020B0604020202020204" pitchFamily="34" charset="0"/>
              </a:rPr>
              <a:t>COPD</a:t>
            </a:r>
            <a:r>
              <a:rPr lang="en-US" altLang="en-US" sz="1200" i="1">
                <a:solidFill>
                  <a:srgbClr val="FFFFCC"/>
                </a:solidFill>
                <a:latin typeface="Arial" panose="020B0604020202020204" pitchFamily="34" charset="0"/>
              </a:rPr>
              <a:t> (Chronic Obstructive Pulmonary Diseases) is a collection of chronical conditions characterized by poor air-flow, i.e. impaired lung function tests accompanied by airway inflammation.</a:t>
            </a:r>
          </a:p>
          <a:p>
            <a:pPr>
              <a:lnSpc>
                <a:spcPct val="120000"/>
              </a:lnSpc>
              <a:spcBef>
                <a:spcPct val="0"/>
              </a:spcBef>
              <a:spcAft>
                <a:spcPct val="30000"/>
              </a:spcAft>
              <a:buFontTx/>
              <a:buChar char="•"/>
            </a:pPr>
            <a:r>
              <a:rPr lang="en-US" altLang="en-US" sz="1200" i="1">
                <a:solidFill>
                  <a:srgbClr val="FFFFCC"/>
                </a:solidFill>
                <a:latin typeface="Arial" panose="020B0604020202020204" pitchFamily="34" charset="0"/>
              </a:rPr>
              <a:t>Inflammatory response to long-term exposure to “irritants” is the major cause; Among such irritants, tobacco smoke is the champion. But, factors like air pollution or genetic constitution may also play a role.</a:t>
            </a:r>
          </a:p>
        </p:txBody>
      </p:sp>
      <p:sp>
        <p:nvSpPr>
          <p:cNvPr id="11269" name="Rectangle 1"/>
          <p:cNvSpPr>
            <a:spLocks noChangeArrowheads="1"/>
          </p:cNvSpPr>
          <p:nvPr/>
        </p:nvSpPr>
        <p:spPr bwMode="auto">
          <a:xfrm>
            <a:off x="461963" y="4849813"/>
            <a:ext cx="8274050" cy="1438275"/>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txBody>
          <a:bodyPr lIns="72000" tIns="82800" rIns="72000" bIns="82800">
            <a:spAutoFit/>
          </a:bodyPr>
          <a:lstStyle>
            <a:lvl1pPr>
              <a:lnSpc>
                <a:spcPct val="90000"/>
              </a:lnSpc>
              <a:spcBef>
                <a:spcPts val="1000"/>
              </a:spcBef>
              <a:buFont typeface="Arial" panose="020B0604020202020204" pitchFamily="34" charset="0"/>
              <a:buChar char="•"/>
              <a:tabLst>
                <a:tab pos="1074738" algn="l"/>
                <a:tab pos="3490913" algn="l"/>
              </a:tabLst>
              <a:defRPr sz="2800">
                <a:solidFill>
                  <a:schemeClr val="tx1"/>
                </a:solidFill>
                <a:latin typeface="Calibri" panose="020F0502020204030204" pitchFamily="34" charset="0"/>
              </a:defRPr>
            </a:lvl1pPr>
            <a:lvl2pPr marL="1265238" indent="-457200">
              <a:lnSpc>
                <a:spcPct val="90000"/>
              </a:lnSpc>
              <a:spcBef>
                <a:spcPts val="500"/>
              </a:spcBef>
              <a:buFont typeface="Arial" panose="020B0604020202020204" pitchFamily="34" charset="0"/>
              <a:buChar char="•"/>
              <a:tabLst>
                <a:tab pos="1074738" algn="l"/>
                <a:tab pos="3490913" algn="l"/>
              </a:tabLst>
              <a:defRPr sz="2400">
                <a:solidFill>
                  <a:schemeClr val="tx1"/>
                </a:solidFill>
                <a:latin typeface="Calibri" panose="020F0502020204030204" pitchFamily="34" charset="0"/>
              </a:defRPr>
            </a:lvl2pPr>
            <a:lvl3pPr marL="1825625" indent="-381000">
              <a:lnSpc>
                <a:spcPct val="90000"/>
              </a:lnSpc>
              <a:spcBef>
                <a:spcPts val="500"/>
              </a:spcBef>
              <a:buFont typeface="Arial" panose="020B0604020202020204" pitchFamily="34" charset="0"/>
              <a:buChar char="•"/>
              <a:tabLst>
                <a:tab pos="1074738" algn="l"/>
                <a:tab pos="3490913" algn="l"/>
              </a:tabLst>
              <a:defRPr sz="2000">
                <a:solidFill>
                  <a:schemeClr val="tx1"/>
                </a:solidFill>
                <a:latin typeface="Calibri" panose="020F0502020204030204" pitchFamily="34" charset="0"/>
              </a:defRPr>
            </a:lvl3pPr>
            <a:lvl4pPr marL="2347913" indent="-342900">
              <a:lnSpc>
                <a:spcPct val="90000"/>
              </a:lnSpc>
              <a:spcBef>
                <a:spcPts val="500"/>
              </a:spcBef>
              <a:buFont typeface="Arial" panose="020B0604020202020204" pitchFamily="34" charset="0"/>
              <a:buChar char="•"/>
              <a:tabLst>
                <a:tab pos="1074738" algn="l"/>
                <a:tab pos="3490913" algn="l"/>
              </a:tabLst>
              <a:defRPr>
                <a:solidFill>
                  <a:schemeClr val="tx1"/>
                </a:solidFill>
                <a:latin typeface="Calibri" panose="020F0502020204030204" pitchFamily="34" charset="0"/>
              </a:defRPr>
            </a:lvl4pPr>
            <a:lvl5pPr marL="2870200" indent="-342900">
              <a:lnSpc>
                <a:spcPct val="90000"/>
              </a:lnSpc>
              <a:spcBef>
                <a:spcPts val="500"/>
              </a:spcBef>
              <a:buFont typeface="Arial" panose="020B0604020202020204" pitchFamily="34" charset="0"/>
              <a:buChar char="•"/>
              <a:tabLst>
                <a:tab pos="1074738" algn="l"/>
                <a:tab pos="3490913" algn="l"/>
              </a:tabLst>
              <a:defRPr>
                <a:solidFill>
                  <a:schemeClr val="tx1"/>
                </a:solidFill>
                <a:latin typeface="Calibri" panose="020F0502020204030204" pitchFamily="34" charset="0"/>
              </a:defRPr>
            </a:lvl5pPr>
            <a:lvl6pPr marL="3327400" indent="-342900" eaLnBrk="0" fontAlgn="base" hangingPunct="0">
              <a:lnSpc>
                <a:spcPct val="90000"/>
              </a:lnSpc>
              <a:spcBef>
                <a:spcPts val="500"/>
              </a:spcBef>
              <a:spcAft>
                <a:spcPct val="0"/>
              </a:spcAft>
              <a:buFont typeface="Arial" panose="020B0604020202020204" pitchFamily="34" charset="0"/>
              <a:buChar char="•"/>
              <a:tabLst>
                <a:tab pos="1074738" algn="l"/>
                <a:tab pos="3490913" algn="l"/>
              </a:tabLst>
              <a:defRPr>
                <a:solidFill>
                  <a:schemeClr val="tx1"/>
                </a:solidFill>
                <a:latin typeface="Calibri" panose="020F0502020204030204" pitchFamily="34" charset="0"/>
              </a:defRPr>
            </a:lvl6pPr>
            <a:lvl7pPr marL="3784600" indent="-342900" eaLnBrk="0" fontAlgn="base" hangingPunct="0">
              <a:lnSpc>
                <a:spcPct val="90000"/>
              </a:lnSpc>
              <a:spcBef>
                <a:spcPts val="500"/>
              </a:spcBef>
              <a:spcAft>
                <a:spcPct val="0"/>
              </a:spcAft>
              <a:buFont typeface="Arial" panose="020B0604020202020204" pitchFamily="34" charset="0"/>
              <a:buChar char="•"/>
              <a:tabLst>
                <a:tab pos="1074738" algn="l"/>
                <a:tab pos="3490913" algn="l"/>
              </a:tabLst>
              <a:defRPr>
                <a:solidFill>
                  <a:schemeClr val="tx1"/>
                </a:solidFill>
                <a:latin typeface="Calibri" panose="020F0502020204030204" pitchFamily="34" charset="0"/>
              </a:defRPr>
            </a:lvl7pPr>
            <a:lvl8pPr marL="4241800" indent="-342900" eaLnBrk="0" fontAlgn="base" hangingPunct="0">
              <a:lnSpc>
                <a:spcPct val="90000"/>
              </a:lnSpc>
              <a:spcBef>
                <a:spcPts val="500"/>
              </a:spcBef>
              <a:spcAft>
                <a:spcPct val="0"/>
              </a:spcAft>
              <a:buFont typeface="Arial" panose="020B0604020202020204" pitchFamily="34" charset="0"/>
              <a:buChar char="•"/>
              <a:tabLst>
                <a:tab pos="1074738" algn="l"/>
                <a:tab pos="3490913" algn="l"/>
              </a:tabLst>
              <a:defRPr>
                <a:solidFill>
                  <a:schemeClr val="tx1"/>
                </a:solidFill>
                <a:latin typeface="Calibri" panose="020F0502020204030204" pitchFamily="34" charset="0"/>
              </a:defRPr>
            </a:lvl8pPr>
            <a:lvl9pPr marL="4699000" indent="-342900" eaLnBrk="0" fontAlgn="base" hangingPunct="0">
              <a:lnSpc>
                <a:spcPct val="90000"/>
              </a:lnSpc>
              <a:spcBef>
                <a:spcPts val="500"/>
              </a:spcBef>
              <a:spcAft>
                <a:spcPct val="0"/>
              </a:spcAft>
              <a:buFont typeface="Arial" panose="020B0604020202020204" pitchFamily="34" charset="0"/>
              <a:buChar char="•"/>
              <a:tabLst>
                <a:tab pos="1074738" algn="l"/>
                <a:tab pos="3490913" algn="l"/>
              </a:tabLst>
              <a:defRPr>
                <a:solidFill>
                  <a:schemeClr val="tx1"/>
                </a:solidFill>
                <a:latin typeface="Calibri" panose="020F0502020204030204" pitchFamily="34" charset="0"/>
              </a:defRPr>
            </a:lvl9pPr>
          </a:lstStyle>
          <a:p>
            <a:pPr algn="ctr">
              <a:lnSpc>
                <a:spcPct val="120000"/>
              </a:lnSpc>
              <a:spcBef>
                <a:spcPct val="0"/>
              </a:spcBef>
              <a:spcAft>
                <a:spcPct val="30000"/>
              </a:spcAft>
              <a:buFont typeface="Arial" panose="020B0604020202020204" pitchFamily="34" charset="0"/>
              <a:buNone/>
            </a:pPr>
            <a:r>
              <a:rPr lang="en-US" altLang="en-US" sz="2400" b="1">
                <a:solidFill>
                  <a:srgbClr val="00FFFF"/>
                </a:solidFill>
                <a:latin typeface="Arial" panose="020B0604020202020204" pitchFamily="34" charset="0"/>
              </a:rPr>
              <a:t>Therapeutic Strategies Include</a:t>
            </a:r>
          </a:p>
          <a:p>
            <a:pPr>
              <a:lnSpc>
                <a:spcPct val="120000"/>
              </a:lnSpc>
              <a:spcBef>
                <a:spcPct val="0"/>
              </a:spcBef>
              <a:spcAft>
                <a:spcPct val="30000"/>
              </a:spcAft>
              <a:buFont typeface="Arial" panose="020B0604020202020204" pitchFamily="34" charset="0"/>
              <a:buNone/>
            </a:pPr>
            <a:r>
              <a:rPr lang="en-US" altLang="en-US" sz="1800">
                <a:solidFill>
                  <a:srgbClr val="FFFFCC"/>
                </a:solidFill>
                <a:latin typeface="Arial" panose="020B0604020202020204" pitchFamily="34" charset="0"/>
              </a:rPr>
              <a:t>	</a:t>
            </a:r>
            <a:r>
              <a:rPr lang="en-US" altLang="en-US" sz="1800" b="1" u="sng">
                <a:solidFill>
                  <a:srgbClr val="FFFFCC"/>
                </a:solidFill>
                <a:latin typeface="Arial" panose="020B0604020202020204" pitchFamily="34" charset="0"/>
              </a:rPr>
              <a:t>Bronchodilation</a:t>
            </a:r>
            <a:r>
              <a:rPr lang="en-US" altLang="en-US" sz="1800">
                <a:solidFill>
                  <a:srgbClr val="FFFFCC"/>
                </a:solidFill>
                <a:latin typeface="Arial" panose="020B0604020202020204" pitchFamily="34" charset="0"/>
              </a:rPr>
              <a:t> </a:t>
            </a:r>
            <a:r>
              <a:rPr lang="en-US" altLang="en-US" sz="1400">
                <a:solidFill>
                  <a:srgbClr val="777777"/>
                </a:solidFill>
                <a:latin typeface="Arial" panose="020B0604020202020204" pitchFamily="34" charset="0"/>
              </a:rPr>
              <a:t>by different means (more effective in asthma than in COPD)</a:t>
            </a:r>
          </a:p>
          <a:p>
            <a:pPr>
              <a:lnSpc>
                <a:spcPct val="120000"/>
              </a:lnSpc>
              <a:spcBef>
                <a:spcPct val="0"/>
              </a:spcBef>
              <a:spcAft>
                <a:spcPct val="30000"/>
              </a:spcAft>
              <a:buFont typeface="Arial" panose="020B0604020202020204" pitchFamily="34" charset="0"/>
              <a:buNone/>
            </a:pPr>
            <a:r>
              <a:rPr lang="en-US" altLang="en-US" sz="1800">
                <a:solidFill>
                  <a:srgbClr val="FFFFCC"/>
                </a:solidFill>
                <a:latin typeface="Arial" panose="020B0604020202020204" pitchFamily="34" charset="0"/>
              </a:rPr>
              <a:t>	</a:t>
            </a:r>
            <a:r>
              <a:rPr lang="en-US" altLang="en-US" sz="1800" b="1" u="sng">
                <a:solidFill>
                  <a:srgbClr val="FFFFCC"/>
                </a:solidFill>
                <a:latin typeface="Arial" panose="020B0604020202020204" pitchFamily="34" charset="0"/>
              </a:rPr>
              <a:t>Anti inflammation</a:t>
            </a:r>
            <a:r>
              <a:rPr lang="en-US" altLang="en-US" sz="1400" b="1">
                <a:solidFill>
                  <a:srgbClr val="FFFFCC"/>
                </a:solidFill>
                <a:latin typeface="Arial" panose="020B0604020202020204" pitchFamily="34" charset="0"/>
              </a:rPr>
              <a:t> </a:t>
            </a:r>
            <a:r>
              <a:rPr lang="en-US" altLang="en-US" sz="1400">
                <a:solidFill>
                  <a:srgbClr val="777777"/>
                </a:solidFill>
                <a:latin typeface="Arial" panose="020B0604020202020204" pitchFamily="34" charset="0"/>
              </a:rPr>
              <a:t>by many different ways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1_Office Theme 1">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5CBE7"/>
      </a:accent5>
      <a:accent6>
        <a:srgbClr val="D7712B"/>
      </a:accent6>
      <a:hlink>
        <a:srgbClr val="0563C1"/>
      </a:hlink>
      <a:folHlink>
        <a:srgbClr val="954F72"/>
      </a:folHlink>
    </a:clrScheme>
    <a:fontScheme name="1_Office Theme">
      <a:majorFont>
        <a:latin typeface="Calibri Light"/>
        <a:ea typeface=""/>
        <a:cs typeface="Arial"/>
      </a:majorFont>
      <a:minorFont>
        <a:latin typeface="Calibri"/>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1_Office Theme 1">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5CBE7"/>
        </a:accent5>
        <a:accent6>
          <a:srgbClr val="D7712B"/>
        </a:accent6>
        <a:hlink>
          <a:srgbClr val="0563C1"/>
        </a:hlink>
        <a:folHlink>
          <a:srgbClr val="954F7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3401</TotalTime>
  <Words>1000</Words>
  <Application>Microsoft Office PowerPoint</Application>
  <PresentationFormat>On-screen Show (4:3)</PresentationFormat>
  <Paragraphs>130</Paragraphs>
  <Slides>10</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Calibri</vt:lpstr>
      <vt:lpstr>Arial</vt:lpstr>
      <vt:lpstr>Calibri Light</vt:lpstr>
      <vt:lpstr>Symbol</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Grizli777</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ongun onaran</dc:creator>
  <cp:lastModifiedBy>ongun onaran</cp:lastModifiedBy>
  <cp:revision>117</cp:revision>
  <dcterms:created xsi:type="dcterms:W3CDTF">2020-05-06T10:32:32Z</dcterms:created>
  <dcterms:modified xsi:type="dcterms:W3CDTF">2020-06-09T11:10:44Z</dcterms:modified>
</cp:coreProperties>
</file>