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52" r:id="rId3"/>
    <p:sldId id="379" r:id="rId4"/>
    <p:sldId id="380" r:id="rId5"/>
    <p:sldId id="381" r:id="rId6"/>
    <p:sldId id="382" r:id="rId7"/>
    <p:sldId id="360" r:id="rId8"/>
    <p:sldId id="383" r:id="rId9"/>
    <p:sldId id="356" r:id="rId10"/>
    <p:sldId id="357" r:id="rId11"/>
    <p:sldId id="358" r:id="rId12"/>
    <p:sldId id="389" r:id="rId13"/>
    <p:sldId id="386" r:id="rId14"/>
    <p:sldId id="387" r:id="rId15"/>
    <p:sldId id="384" r:id="rId16"/>
    <p:sldId id="388" r:id="rId17"/>
    <p:sldId id="362" r:id="rId18"/>
    <p:sldId id="364" r:id="rId19"/>
    <p:sldId id="390" r:id="rId20"/>
    <p:sldId id="391" r:id="rId21"/>
    <p:sldId id="355" r:id="rId22"/>
    <p:sldId id="366" r:id="rId23"/>
    <p:sldId id="374" r:id="rId24"/>
    <p:sldId id="375" r:id="rId25"/>
    <p:sldId id="376" r:id="rId26"/>
    <p:sldId id="377" r:id="rId27"/>
    <p:sldId id="378" r:id="rId28"/>
    <p:sldId id="354" r:id="rId29"/>
    <p:sldId id="368" r:id="rId30"/>
    <p:sldId id="369" r:id="rId31"/>
    <p:sldId id="3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4436" autoAdjust="0"/>
  </p:normalViewPr>
  <p:slideViewPr>
    <p:cSldViewPr>
      <p:cViewPr varScale="1">
        <p:scale>
          <a:sx n="62" d="100"/>
          <a:sy n="62" d="100"/>
        </p:scale>
        <p:origin x="-2096" y="-104"/>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93C1-1874-6D4E-9A66-C3BC10528B07}" type="datetimeFigureOut">
              <a:rPr lang="en-US" smtClean="0"/>
              <a:t>17/10/18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CFA02-5955-7B4D-81B9-EC9BAFB5EBE8}" type="slidenum">
              <a:rPr lang="en-US" smtClean="0"/>
              <a:t>‹#›</a:t>
            </a:fld>
            <a:endParaRPr lang="en-US"/>
          </a:p>
        </p:txBody>
      </p:sp>
    </p:spTree>
    <p:extLst>
      <p:ext uri="{BB962C8B-B14F-4D97-AF65-F5344CB8AC3E}">
        <p14:creationId xmlns:p14="http://schemas.microsoft.com/office/powerpoint/2010/main" val="1368409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it is particularly apparent in humans, </a:t>
            </a:r>
            <a:br>
              <a:rPr lang="en-US" dirty="0" smtClean="0"/>
            </a:br>
            <a:r>
              <a:rPr lang="en-US" dirty="0" smtClean="0"/>
              <a:t>social and cultural cues may serve as an additional “inheritance system”. </a:t>
            </a:r>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21</a:t>
            </a:fld>
            <a:endParaRPr lang="en-US"/>
          </a:p>
        </p:txBody>
      </p:sp>
    </p:spTree>
    <p:extLst>
      <p:ext uri="{BB962C8B-B14F-4D97-AF65-F5344CB8AC3E}">
        <p14:creationId xmlns:p14="http://schemas.microsoft.com/office/powerpoint/2010/main" val="80760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Epigenetic term was proposed by Conrad Hal Waddington who was a </a:t>
            </a:r>
            <a:r>
              <a:rPr lang="en-US">
                <a:latin typeface="Calibri" charset="0"/>
              </a:rPr>
              <a:t>Developmental</a:t>
            </a:r>
            <a:r>
              <a:rPr lang="tr-TR">
                <a:latin typeface="Calibri" charset="0"/>
              </a:rPr>
              <a:t> b</a:t>
            </a:r>
            <a:r>
              <a:rPr lang="en-US">
                <a:latin typeface="Calibri" charset="0"/>
              </a:rPr>
              <a:t>iologist, paleontologist, geneticist, embryologist and philosopher</a:t>
            </a:r>
            <a:r>
              <a:rPr lang="tr-TR">
                <a:latin typeface="Calibri" charset="0"/>
              </a:rPr>
              <a:t>.</a:t>
            </a:r>
          </a:p>
          <a:p>
            <a:r>
              <a:rPr lang="tr-TR">
                <a:latin typeface="Calibri" charset="0"/>
              </a:rPr>
              <a:t>This term was emerged because of the traits not following mendelian inheritance and also Zygote development.</a:t>
            </a:r>
            <a:endParaRPr lang="en-US">
              <a:latin typeface="Calibri" charset="0"/>
            </a:endParaRPr>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F03F6F5C-684D-EA43-B15A-4D08423A44F2}"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Eventhough organism share same genetic material the phenotype might differ because of the gene inteactions and environmental effect.</a:t>
            </a:r>
          </a:p>
          <a:p>
            <a:r>
              <a:rPr lang="tr-TR">
                <a:latin typeface="Calibri" charset="0"/>
              </a:rPr>
              <a:t>We all start to life in one cell, but how come we have different cells and different organs? </a:t>
            </a:r>
            <a:endParaRPr lang="en-US">
              <a:latin typeface="Calibri" charset="0"/>
            </a:endParaRPr>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3C9069C-BCD0-E24D-A572-892BBD262CC5}" type="slidenum">
              <a:rPr lang="en-US"/>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In theory the genomic content of our cells are the same because we develop from one cell, zygote.</a:t>
            </a:r>
          </a:p>
          <a:p>
            <a:pPr eaLnBrk="1" hangingPunct="1">
              <a:spcBef>
                <a:spcPct val="0"/>
              </a:spcBef>
            </a:pPr>
            <a:r>
              <a:rPr lang="tr-TR">
                <a:latin typeface="Calibri" charset="0"/>
              </a:rPr>
              <a:t>Having different cell types and different gene expression profile therefor celluler functions are orginsed by epigenetics. Epigenetic changes can swith genes on or off and determine which proteins are transcribed.</a:t>
            </a:r>
          </a:p>
        </p:txBody>
      </p:sp>
      <p:sp>
        <p:nvSpPr>
          <p:cNvPr id="112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CE32480D-A4EF-1845-8050-1973F0AD8084}" type="slidenum">
              <a:rPr lang="en-US"/>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To describe the Word, the EPI prefix in the Word is a greek Word and it means over, above. So if we think of a hyarcy here, epigenetics is located on a higher level.</a:t>
            </a:r>
          </a:p>
          <a:p>
            <a:r>
              <a:rPr lang="tr-TR">
                <a:latin typeface="Calibri" charset="0"/>
              </a:rPr>
              <a:t> and epigenetics means the study of inherited phenotype alterations or gene expressions that do not rely on the changes within DNA sequences which includes DNA methylation, histone modification, some ncRNAs, gene expression regulation</a:t>
            </a:r>
          </a:p>
        </p:txBody>
      </p:sp>
      <p:sp>
        <p:nvSpPr>
          <p:cNvPr id="143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4853C0C-DE5A-0A4E-9F40-2C7487147D24}"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17/10/18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17/10/18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17/10/18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17/10/18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17/10/18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17/10/18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17/10/18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veteriankey.com/evaluation-of-in-vivo-derived-bovine-embryo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138425"/>
            <a:ext cx="5039265" cy="763525"/>
          </a:xfrm>
        </p:spPr>
        <p:txBody>
          <a:bodyPr>
            <a:normAutofit fontScale="90000"/>
          </a:bodyPr>
          <a:lstStyle/>
          <a:p>
            <a:r>
              <a:rPr lang="en-US" dirty="0" smtClean="0"/>
              <a:t>TEMEL GENETİK KAVRAMLAR-III</a:t>
            </a:r>
            <a:endParaRPr lang="en-US" dirty="0"/>
          </a:p>
        </p:txBody>
      </p:sp>
      <p:sp>
        <p:nvSpPr>
          <p:cNvPr id="3" name="Subtitle 2"/>
          <p:cNvSpPr>
            <a:spLocks noGrp="1"/>
          </p:cNvSpPr>
          <p:nvPr>
            <p:ph type="subTitle" idx="1"/>
          </p:nvPr>
        </p:nvSpPr>
        <p:spPr>
          <a:xfrm>
            <a:off x="4266590" y="5261460"/>
            <a:ext cx="4568340" cy="1374345"/>
          </a:xfrm>
        </p:spPr>
        <p:txBody>
          <a:bodyPr>
            <a:normAutofit/>
          </a:bodyPr>
          <a:lstStyle/>
          <a:p>
            <a:r>
              <a:rPr lang="en-US" dirty="0" smtClean="0"/>
              <a:t>Dr. </a:t>
            </a:r>
            <a:r>
              <a:rPr lang="en-US" dirty="0" err="1" smtClean="0"/>
              <a:t>Öğr</a:t>
            </a:r>
            <a:r>
              <a:rPr lang="en-US" dirty="0" smtClean="0"/>
              <a:t>. </a:t>
            </a:r>
            <a:r>
              <a:rPr lang="en-US" dirty="0" err="1" smtClean="0"/>
              <a:t>Üyesi</a:t>
            </a:r>
            <a:r>
              <a:rPr lang="en-US" dirty="0" smtClean="0"/>
              <a:t> </a:t>
            </a:r>
            <a:r>
              <a:rPr lang="en-US" dirty="0" err="1" smtClean="0"/>
              <a:t>Nüket</a:t>
            </a:r>
            <a:r>
              <a:rPr lang="en-US" dirty="0" smtClean="0"/>
              <a:t> Bilgen</a:t>
            </a:r>
            <a:endParaRPr lang="en-US" dirty="0"/>
          </a:p>
        </p:txBody>
      </p:sp>
    </p:spTree>
    <p:extLst>
      <p:ext uri="{BB962C8B-B14F-4D97-AF65-F5344CB8AC3E}">
        <p14:creationId xmlns:p14="http://schemas.microsoft.com/office/powerpoint/2010/main" val="363920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7" name="Content Placeholder 6" descr="F1.lar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348" r="-5702"/>
          <a:stretch/>
        </p:blipFill>
        <p:spPr>
          <a:xfrm>
            <a:off x="0" y="833015"/>
            <a:ext cx="7802470" cy="4376065"/>
          </a:xfrm>
        </p:spPr>
      </p:pic>
      <p:sp>
        <p:nvSpPr>
          <p:cNvPr id="9" name="TextBox 8"/>
          <p:cNvSpPr txBox="1"/>
          <p:nvPr/>
        </p:nvSpPr>
        <p:spPr>
          <a:xfrm>
            <a:off x="448965" y="6024984"/>
            <a:ext cx="7787955" cy="646331"/>
          </a:xfrm>
          <a:prstGeom prst="rect">
            <a:avLst/>
          </a:prstGeom>
          <a:noFill/>
        </p:spPr>
        <p:txBody>
          <a:bodyPr wrap="square" rtlCol="0">
            <a:spAutoFit/>
          </a:bodyPr>
          <a:lstStyle/>
          <a:p>
            <a:r>
              <a:rPr lang="en-US" dirty="0" err="1"/>
              <a:t>McComas</a:t>
            </a:r>
            <a:r>
              <a:rPr lang="en-US" dirty="0"/>
              <a:t>, W. F. (2012). Darwin's invention: inheritance &amp; the" mad dream" of pangenesis. The </a:t>
            </a:r>
            <a:r>
              <a:rPr lang="en-US" dirty="0" err="1"/>
              <a:t>american</a:t>
            </a:r>
            <a:r>
              <a:rPr lang="en-US" dirty="0"/>
              <a:t> biology Teacher, 74(2), 86-91.</a:t>
            </a:r>
          </a:p>
        </p:txBody>
      </p:sp>
    </p:spTree>
    <p:extLst>
      <p:ext uri="{BB962C8B-B14F-4D97-AF65-F5344CB8AC3E}">
        <p14:creationId xmlns:p14="http://schemas.microsoft.com/office/powerpoint/2010/main" val="410868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5039265" cy="458115"/>
          </a:xfrm>
        </p:spPr>
        <p:txBody>
          <a:bodyPr>
            <a:normAutofit fontScale="90000"/>
          </a:bodyPr>
          <a:lstStyle/>
          <a:p>
            <a:r>
              <a:rPr lang="en-US" dirty="0" smtClean="0"/>
              <a:t>Pangenesis </a:t>
            </a:r>
            <a:r>
              <a:rPr lang="en-US" dirty="0" err="1" smtClean="0"/>
              <a:t>bir</a:t>
            </a:r>
            <a:r>
              <a:rPr lang="en-US" dirty="0" smtClean="0"/>
              <a:t> </a:t>
            </a:r>
            <a:r>
              <a:rPr lang="en-US" dirty="0" err="1" smtClean="0"/>
              <a:t>kaç</a:t>
            </a:r>
            <a:r>
              <a:rPr lang="en-US" dirty="0" smtClean="0"/>
              <a:t> </a:t>
            </a:r>
            <a:r>
              <a:rPr lang="en-US" dirty="0" err="1" smtClean="0"/>
              <a:t>sorunun</a:t>
            </a:r>
            <a:r>
              <a:rPr lang="en-US" dirty="0" smtClean="0"/>
              <a:t> </a:t>
            </a:r>
            <a:r>
              <a:rPr lang="en-US" dirty="0" err="1" smtClean="0"/>
              <a:t>cevabı</a:t>
            </a:r>
            <a:r>
              <a:rPr lang="en-US" dirty="0" smtClean="0"/>
              <a:t> </a:t>
            </a:r>
            <a:r>
              <a:rPr lang="en-US" dirty="0" err="1" smtClean="0"/>
              <a:t>olabildi</a:t>
            </a:r>
            <a:r>
              <a:rPr lang="mr-IN" dirty="0" smtClean="0"/>
              <a:t>…</a:t>
            </a:r>
            <a:endParaRPr lang="en-US" dirty="0"/>
          </a:p>
        </p:txBody>
      </p:sp>
      <p:sp>
        <p:nvSpPr>
          <p:cNvPr id="3" name="Content Placeholder 2"/>
          <p:cNvSpPr>
            <a:spLocks noGrp="1"/>
          </p:cNvSpPr>
          <p:nvPr>
            <p:ph idx="1"/>
          </p:nvPr>
        </p:nvSpPr>
        <p:spPr>
          <a:xfrm>
            <a:off x="296260" y="1596540"/>
            <a:ext cx="8229600" cy="3918803"/>
          </a:xfrm>
        </p:spPr>
        <p:txBody>
          <a:bodyPr>
            <a:normAutofit fontScale="92500" lnSpcReduction="20000"/>
          </a:bodyPr>
          <a:lstStyle/>
          <a:p>
            <a:r>
              <a:rPr lang="en-US" b="1" dirty="0" err="1" smtClean="0"/>
              <a:t>Gemüllerin</a:t>
            </a:r>
            <a:r>
              <a:rPr lang="en-US" b="1" dirty="0" smtClean="0"/>
              <a:t> </a:t>
            </a:r>
            <a:r>
              <a:rPr lang="en-US" b="1" dirty="0" err="1" smtClean="0"/>
              <a:t>jenerasyonlar</a:t>
            </a:r>
            <a:r>
              <a:rPr lang="en-US" b="1" dirty="0" smtClean="0"/>
              <a:t> </a:t>
            </a:r>
            <a:r>
              <a:rPr lang="en-US" b="1" dirty="0" err="1" smtClean="0"/>
              <a:t>boyunca</a:t>
            </a:r>
            <a:r>
              <a:rPr lang="en-US" b="1" dirty="0" smtClean="0"/>
              <a:t> </a:t>
            </a:r>
            <a:r>
              <a:rPr lang="en-US" b="1" dirty="0" err="1" smtClean="0"/>
              <a:t>uykuda</a:t>
            </a:r>
            <a:r>
              <a:rPr lang="en-US" b="1" dirty="0" smtClean="0"/>
              <a:t> </a:t>
            </a:r>
            <a:r>
              <a:rPr lang="en-US" b="1" dirty="0" err="1" smtClean="0"/>
              <a:t>kalabileceği</a:t>
            </a:r>
            <a:r>
              <a:rPr lang="en-US" b="1" dirty="0" smtClean="0"/>
              <a:t> </a:t>
            </a:r>
            <a:r>
              <a:rPr lang="en-US" b="1" dirty="0" err="1" smtClean="0"/>
              <a:t>varsayımı</a:t>
            </a:r>
            <a:r>
              <a:rPr lang="en-US" b="1" dirty="0" smtClean="0"/>
              <a:t> </a:t>
            </a:r>
            <a:r>
              <a:rPr lang="en-US" b="1" dirty="0" err="1" smtClean="0"/>
              <a:t>ile</a:t>
            </a:r>
            <a:r>
              <a:rPr lang="en-US" b="1" dirty="0" smtClean="0"/>
              <a:t> </a:t>
            </a:r>
            <a:r>
              <a:rPr lang="en-US" b="1" dirty="0" err="1" smtClean="0"/>
              <a:t>karakterlerin</a:t>
            </a:r>
            <a:r>
              <a:rPr lang="en-US" b="1" dirty="0" smtClean="0"/>
              <a:t> </a:t>
            </a:r>
            <a:r>
              <a:rPr lang="en-US" b="1" dirty="0" err="1" smtClean="0"/>
              <a:t>sonradan</a:t>
            </a:r>
            <a:r>
              <a:rPr lang="en-US" b="1" dirty="0" smtClean="0"/>
              <a:t> </a:t>
            </a:r>
            <a:r>
              <a:rPr lang="en-US" b="1" dirty="0" err="1" smtClean="0"/>
              <a:t>ortaya</a:t>
            </a:r>
            <a:r>
              <a:rPr lang="en-US" b="1" dirty="0" smtClean="0"/>
              <a:t> </a:t>
            </a:r>
            <a:r>
              <a:rPr lang="en-US" b="1" dirty="0" err="1" smtClean="0"/>
              <a:t>çıkması</a:t>
            </a:r>
            <a:r>
              <a:rPr lang="en-US" b="1" dirty="0" smtClean="0"/>
              <a:t> </a:t>
            </a:r>
            <a:r>
              <a:rPr lang="en-US" b="1" dirty="0" err="1" smtClean="0"/>
              <a:t>açıklandı</a:t>
            </a:r>
            <a:r>
              <a:rPr lang="en-US" b="1" dirty="0" smtClean="0"/>
              <a:t>. </a:t>
            </a:r>
          </a:p>
          <a:p>
            <a:r>
              <a:rPr lang="en-US" dirty="0" err="1" smtClean="0"/>
              <a:t>Rejenerasyon</a:t>
            </a:r>
            <a:r>
              <a:rPr lang="en-US" dirty="0" smtClean="0"/>
              <a:t> </a:t>
            </a:r>
            <a:r>
              <a:rPr lang="en-US" dirty="0" err="1" smtClean="0"/>
              <a:t>dokularda</a:t>
            </a:r>
            <a:r>
              <a:rPr lang="en-US" dirty="0" smtClean="0"/>
              <a:t> </a:t>
            </a:r>
            <a:r>
              <a:rPr lang="en-US" dirty="0" err="1" smtClean="0"/>
              <a:t>önceden</a:t>
            </a:r>
            <a:r>
              <a:rPr lang="en-US" dirty="0" smtClean="0"/>
              <a:t> </a:t>
            </a:r>
            <a:r>
              <a:rPr lang="en-US" dirty="0" err="1" smtClean="0"/>
              <a:t>üretilmiş</a:t>
            </a:r>
            <a:r>
              <a:rPr lang="en-US" dirty="0" smtClean="0"/>
              <a:t> </a:t>
            </a:r>
            <a:r>
              <a:rPr lang="en-US" dirty="0" err="1" smtClean="0"/>
              <a:t>gemüller</a:t>
            </a:r>
            <a:r>
              <a:rPr lang="en-US" dirty="0" smtClean="0"/>
              <a:t> </a:t>
            </a:r>
            <a:r>
              <a:rPr lang="en-US" dirty="0" err="1" smtClean="0"/>
              <a:t>ile</a:t>
            </a:r>
            <a:r>
              <a:rPr lang="en-US" dirty="0" smtClean="0"/>
              <a:t> </a:t>
            </a:r>
            <a:r>
              <a:rPr lang="en-US" dirty="0" err="1" smtClean="0"/>
              <a:t>sağlanıyor</a:t>
            </a:r>
            <a:r>
              <a:rPr lang="en-US" dirty="0" smtClean="0"/>
              <a:t> </a:t>
            </a:r>
            <a:r>
              <a:rPr lang="en-US" dirty="0" err="1" smtClean="0"/>
              <a:t>denildi</a:t>
            </a:r>
            <a:r>
              <a:rPr lang="en-US" dirty="0" smtClean="0"/>
              <a:t>. </a:t>
            </a:r>
          </a:p>
          <a:p>
            <a:r>
              <a:rPr lang="en-US" dirty="0" err="1" smtClean="0"/>
              <a:t>Organın</a:t>
            </a:r>
            <a:r>
              <a:rPr lang="en-US" dirty="0" smtClean="0"/>
              <a:t> </a:t>
            </a:r>
            <a:r>
              <a:rPr lang="en-US" dirty="0" err="1" smtClean="0"/>
              <a:t>yeni</a:t>
            </a:r>
            <a:r>
              <a:rPr lang="en-US" dirty="0" smtClean="0"/>
              <a:t> </a:t>
            </a:r>
            <a:r>
              <a:rPr lang="en-US" dirty="0" err="1" smtClean="0"/>
              <a:t>bir</a:t>
            </a:r>
            <a:r>
              <a:rPr lang="en-US" dirty="0" smtClean="0"/>
              <a:t> </a:t>
            </a:r>
            <a:r>
              <a:rPr lang="en-US" dirty="0" err="1" smtClean="0"/>
              <a:t>özellik</a:t>
            </a:r>
            <a:r>
              <a:rPr lang="en-US" dirty="0"/>
              <a:t> </a:t>
            </a:r>
            <a:r>
              <a:rPr lang="en-US" dirty="0" err="1" smtClean="0"/>
              <a:t>geliştirmesi</a:t>
            </a:r>
            <a:r>
              <a:rPr lang="en-US" dirty="0" smtClean="0"/>
              <a:t> </a:t>
            </a:r>
            <a:r>
              <a:rPr lang="en-US" dirty="0" err="1" smtClean="0"/>
              <a:t>durumunda</a:t>
            </a:r>
            <a:r>
              <a:rPr lang="en-US" dirty="0" smtClean="0"/>
              <a:t> </a:t>
            </a:r>
            <a:r>
              <a:rPr lang="en-US" dirty="0" err="1" smtClean="0"/>
              <a:t>eski</a:t>
            </a:r>
            <a:r>
              <a:rPr lang="en-US" dirty="0" smtClean="0"/>
              <a:t> </a:t>
            </a:r>
            <a:r>
              <a:rPr lang="en-US" dirty="0" err="1" smtClean="0"/>
              <a:t>gemüllerin</a:t>
            </a:r>
            <a:r>
              <a:rPr lang="en-US" dirty="0" smtClean="0"/>
              <a:t> </a:t>
            </a:r>
            <a:r>
              <a:rPr lang="en-US" dirty="0" err="1" smtClean="0"/>
              <a:t>yeniler</a:t>
            </a:r>
            <a:r>
              <a:rPr lang="en-US" dirty="0" smtClean="0"/>
              <a:t> </a:t>
            </a:r>
            <a:r>
              <a:rPr lang="en-US" dirty="0" err="1" smtClean="0"/>
              <a:t>tarafından</a:t>
            </a:r>
            <a:r>
              <a:rPr lang="en-US" dirty="0" smtClean="0"/>
              <a:t> </a:t>
            </a:r>
            <a:r>
              <a:rPr lang="en-US" dirty="0" err="1" smtClean="0"/>
              <a:t>yendeiği</a:t>
            </a:r>
            <a:r>
              <a:rPr lang="en-US" dirty="0" smtClean="0"/>
              <a:t> </a:t>
            </a:r>
            <a:r>
              <a:rPr lang="en-US" dirty="0" err="1" smtClean="0"/>
              <a:t>söylendi</a:t>
            </a:r>
            <a:r>
              <a:rPr lang="en-US" dirty="0" smtClean="0"/>
              <a:t>. </a:t>
            </a:r>
            <a:r>
              <a:rPr lang="en-US" dirty="0" smtClean="0">
                <a:sym typeface="Wingdings"/>
              </a:rPr>
              <a:t></a:t>
            </a:r>
          </a:p>
          <a:p>
            <a:r>
              <a:rPr lang="tr-TR" dirty="0" smtClean="0">
                <a:sym typeface="Wingdings"/>
              </a:rPr>
              <a:t>Y</a:t>
            </a:r>
            <a:r>
              <a:rPr lang="en-US" dirty="0" err="1" smtClean="0">
                <a:sym typeface="Wingdings"/>
              </a:rPr>
              <a:t>eni</a:t>
            </a:r>
            <a:r>
              <a:rPr lang="en-US" dirty="0" smtClean="0">
                <a:sym typeface="Wingdings"/>
              </a:rPr>
              <a:t> </a:t>
            </a:r>
            <a:r>
              <a:rPr lang="en-US" dirty="0" err="1" smtClean="0">
                <a:sym typeface="Wingdings"/>
              </a:rPr>
              <a:t>varyasyonlarında</a:t>
            </a:r>
            <a:r>
              <a:rPr lang="en-US" dirty="0" smtClean="0">
                <a:sym typeface="Wingdings"/>
              </a:rPr>
              <a:t> </a:t>
            </a:r>
            <a:r>
              <a:rPr lang="en-US" dirty="0" err="1" smtClean="0">
                <a:sym typeface="Wingdings"/>
              </a:rPr>
              <a:t>kullanma</a:t>
            </a:r>
            <a:r>
              <a:rPr lang="en-US" dirty="0" smtClean="0">
                <a:sym typeface="Wingdings"/>
              </a:rPr>
              <a:t> </a:t>
            </a:r>
            <a:r>
              <a:rPr lang="en-US" dirty="0" err="1" smtClean="0">
                <a:sym typeface="Wingdings"/>
              </a:rPr>
              <a:t>veya</a:t>
            </a:r>
            <a:r>
              <a:rPr lang="en-US" dirty="0" smtClean="0">
                <a:sym typeface="Wingdings"/>
              </a:rPr>
              <a:t> </a:t>
            </a:r>
            <a:r>
              <a:rPr lang="en-US" dirty="0" err="1" smtClean="0">
                <a:sym typeface="Wingdings"/>
              </a:rPr>
              <a:t>kullanmamaya</a:t>
            </a:r>
            <a:r>
              <a:rPr lang="en-US" dirty="0" smtClean="0">
                <a:sym typeface="Wingdings"/>
              </a:rPr>
              <a:t> </a:t>
            </a:r>
            <a:r>
              <a:rPr lang="en-US" dirty="0" err="1" smtClean="0">
                <a:sym typeface="Wingdings"/>
              </a:rPr>
              <a:t>göre</a:t>
            </a:r>
            <a:r>
              <a:rPr lang="en-US" dirty="0" smtClean="0">
                <a:sym typeface="Wingdings"/>
              </a:rPr>
              <a:t> </a:t>
            </a:r>
            <a:r>
              <a:rPr lang="en-US" dirty="0" err="1" smtClean="0">
                <a:sym typeface="Wingdings"/>
              </a:rPr>
              <a:t>değiştiği</a:t>
            </a:r>
            <a:r>
              <a:rPr lang="en-US" dirty="0" smtClean="0">
                <a:sym typeface="Wingdings"/>
              </a:rPr>
              <a:t> </a:t>
            </a:r>
            <a:r>
              <a:rPr lang="en-US" dirty="0" err="1" smtClean="0">
                <a:sym typeface="Wingdings"/>
              </a:rPr>
              <a:t>söylendi</a:t>
            </a:r>
            <a:r>
              <a:rPr lang="en-US" dirty="0" smtClean="0">
                <a:sym typeface="Wingdings"/>
              </a:rPr>
              <a:t>. </a:t>
            </a:r>
            <a:endParaRPr lang="en-US" dirty="0"/>
          </a:p>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6963774" y="4476275"/>
            <a:ext cx="1578556" cy="2372146"/>
          </a:xfrm>
          <a:prstGeom prst="rect">
            <a:avLst/>
          </a:prstGeom>
        </p:spPr>
      </p:pic>
    </p:spTree>
    <p:extLst>
      <p:ext uri="{BB962C8B-B14F-4D97-AF65-F5344CB8AC3E}">
        <p14:creationId xmlns:p14="http://schemas.microsoft.com/office/powerpoint/2010/main" val="150655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05" t="-831" r="6368" b="831"/>
          <a:stretch/>
        </p:blipFill>
        <p:spPr>
          <a:xfrm>
            <a:off x="448965" y="-182301"/>
            <a:ext cx="8695035" cy="7040301"/>
          </a:xfrm>
          <a:prstGeom prst="rect">
            <a:avLst/>
          </a:prstGeom>
        </p:spPr>
      </p:pic>
      <p:sp>
        <p:nvSpPr>
          <p:cNvPr id="5" name="Oval 4"/>
          <p:cNvSpPr/>
          <p:nvPr/>
        </p:nvSpPr>
        <p:spPr>
          <a:xfrm>
            <a:off x="258683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441929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6557165" y="526146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946345" y="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954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59" y="374900"/>
            <a:ext cx="5955495" cy="763525"/>
          </a:xfrm>
        </p:spPr>
        <p:txBody>
          <a:bodyPr>
            <a:normAutofit fontScale="90000"/>
          </a:bodyPr>
          <a:lstStyle/>
          <a:p>
            <a:r>
              <a:rPr lang="en-US" dirty="0" err="1" smtClean="0"/>
              <a:t>Pangenesis’in</a:t>
            </a:r>
            <a:r>
              <a:rPr lang="en-US" dirty="0" smtClean="0"/>
              <a:t> </a:t>
            </a:r>
            <a:r>
              <a:rPr lang="en-US" dirty="0" err="1" smtClean="0"/>
              <a:t>yanlış</a:t>
            </a:r>
            <a:r>
              <a:rPr lang="en-US" dirty="0" smtClean="0"/>
              <a:t> </a:t>
            </a:r>
            <a:r>
              <a:rPr lang="en-US" dirty="0" err="1" smtClean="0"/>
              <a:t>olduğunun</a:t>
            </a:r>
            <a:r>
              <a:rPr lang="en-US" dirty="0" smtClean="0"/>
              <a:t> </a:t>
            </a:r>
            <a:r>
              <a:rPr lang="en-US" dirty="0" err="1" smtClean="0"/>
              <a:t>kanıtlanması</a:t>
            </a:r>
            <a:r>
              <a:rPr lang="en-US" dirty="0" smtClean="0"/>
              <a:t>.</a:t>
            </a:r>
            <a:endParaRPr lang="en-US" dirty="0"/>
          </a:p>
        </p:txBody>
      </p:sp>
      <p:sp>
        <p:nvSpPr>
          <p:cNvPr id="3" name="Content Placeholder 2"/>
          <p:cNvSpPr>
            <a:spLocks noGrp="1"/>
          </p:cNvSpPr>
          <p:nvPr>
            <p:ph idx="1"/>
          </p:nvPr>
        </p:nvSpPr>
        <p:spPr>
          <a:xfrm>
            <a:off x="448965" y="1596540"/>
            <a:ext cx="8229600" cy="4733855"/>
          </a:xfrm>
        </p:spPr>
        <p:txBody>
          <a:bodyPr>
            <a:normAutofit fontScale="92500"/>
          </a:bodyPr>
          <a:lstStyle/>
          <a:p>
            <a:r>
              <a:rPr lang="en-US" dirty="0" err="1" smtClean="0"/>
              <a:t>Darwinin</a:t>
            </a:r>
            <a:r>
              <a:rPr lang="en-US" dirty="0" smtClean="0"/>
              <a:t> </a:t>
            </a:r>
            <a:r>
              <a:rPr lang="en-US" dirty="0" err="1" smtClean="0"/>
              <a:t>yarı</a:t>
            </a:r>
            <a:r>
              <a:rPr lang="en-US" dirty="0" smtClean="0"/>
              <a:t> </a:t>
            </a:r>
            <a:r>
              <a:rPr lang="en-US" dirty="0" err="1" smtClean="0"/>
              <a:t>kuzen</a:t>
            </a:r>
            <a:r>
              <a:rPr lang="en-US" dirty="0" smtClean="0"/>
              <a:t> </a:t>
            </a:r>
            <a:r>
              <a:rPr lang="en-US" dirty="0" err="1" smtClean="0"/>
              <a:t>bir</a:t>
            </a:r>
            <a:r>
              <a:rPr lang="en-US" dirty="0" smtClean="0"/>
              <a:t> </a:t>
            </a:r>
            <a:r>
              <a:rPr lang="en-US" dirty="0" err="1" smtClean="0"/>
              <a:t>akrabası</a:t>
            </a:r>
            <a:r>
              <a:rPr lang="en-US" dirty="0"/>
              <a:t> </a:t>
            </a:r>
            <a:r>
              <a:rPr lang="en-US" dirty="0" err="1" smtClean="0"/>
              <a:t>olan</a:t>
            </a:r>
            <a:r>
              <a:rPr lang="en-US" dirty="0" smtClean="0"/>
              <a:t> Francis Galton en </a:t>
            </a:r>
            <a:r>
              <a:rPr lang="en-US" dirty="0" err="1" smtClean="0"/>
              <a:t>önemli</a:t>
            </a:r>
            <a:r>
              <a:rPr lang="en-US" dirty="0" smtClean="0"/>
              <a:t> </a:t>
            </a:r>
            <a:r>
              <a:rPr lang="en-US" dirty="0" err="1" smtClean="0"/>
              <a:t>keşiflerden</a:t>
            </a:r>
            <a:r>
              <a:rPr lang="en-US" dirty="0" smtClean="0"/>
              <a:t> </a:t>
            </a:r>
            <a:r>
              <a:rPr lang="en-US" dirty="0" err="1" smtClean="0"/>
              <a:t>birini</a:t>
            </a:r>
            <a:r>
              <a:rPr lang="en-US" dirty="0" smtClean="0"/>
              <a:t> </a:t>
            </a:r>
            <a:r>
              <a:rPr lang="en-US" dirty="0" err="1" smtClean="0"/>
              <a:t>yapmıştır</a:t>
            </a:r>
            <a:r>
              <a:rPr lang="en-US" dirty="0" smtClean="0"/>
              <a:t>. </a:t>
            </a:r>
          </a:p>
          <a:p>
            <a:r>
              <a:rPr lang="en-US" dirty="0" smtClean="0"/>
              <a:t>Kanda </a:t>
            </a:r>
            <a:r>
              <a:rPr lang="en-US" dirty="0" err="1" smtClean="0"/>
              <a:t>serbest</a:t>
            </a:r>
            <a:r>
              <a:rPr lang="en-US" dirty="0" smtClean="0"/>
              <a:t> </a:t>
            </a:r>
            <a:r>
              <a:rPr lang="en-US" dirty="0" err="1" smtClean="0"/>
              <a:t>halde</a:t>
            </a:r>
            <a:r>
              <a:rPr lang="en-US" dirty="0" smtClean="0"/>
              <a:t> </a:t>
            </a:r>
            <a:r>
              <a:rPr lang="en-US" dirty="0" err="1" smtClean="0"/>
              <a:t>dolaşan</a:t>
            </a:r>
            <a:r>
              <a:rPr lang="en-US" dirty="0" smtClean="0"/>
              <a:t> </a:t>
            </a:r>
            <a:r>
              <a:rPr lang="en-US" dirty="0" err="1" smtClean="0"/>
              <a:t>gemülleri</a:t>
            </a:r>
            <a:r>
              <a:rPr lang="en-US" dirty="0" smtClean="0"/>
              <a:t> test </a:t>
            </a:r>
            <a:r>
              <a:rPr lang="en-US" dirty="0" err="1" smtClean="0"/>
              <a:t>etmiştir</a:t>
            </a:r>
            <a:r>
              <a:rPr lang="en-US" dirty="0" smtClean="0"/>
              <a:t>. </a:t>
            </a:r>
          </a:p>
          <a:p>
            <a:endParaRPr lang="en-US" dirty="0"/>
          </a:p>
          <a:p>
            <a:pPr marL="342900" lvl="1" indent="-342900">
              <a:buFont typeface="Arial" pitchFamily="34" charset="0"/>
              <a:buChar char="•"/>
            </a:pPr>
            <a:r>
              <a:rPr lang="en-US" i="1" dirty="0" err="1" smtClean="0"/>
              <a:t>Monrel</a:t>
            </a:r>
            <a:r>
              <a:rPr lang="en-US" i="1" dirty="0" smtClean="0"/>
              <a:t> </a:t>
            </a:r>
            <a:r>
              <a:rPr lang="en-US" i="1" dirty="0" err="1" smtClean="0"/>
              <a:t>tavşanlarından</a:t>
            </a:r>
            <a:r>
              <a:rPr lang="en-US" i="1" dirty="0" smtClean="0"/>
              <a:t> </a:t>
            </a:r>
            <a:r>
              <a:rPr lang="en-US" i="1" dirty="0" err="1" smtClean="0"/>
              <a:t>kan</a:t>
            </a:r>
            <a:r>
              <a:rPr lang="en-US" i="1" dirty="0" smtClean="0"/>
              <a:t> </a:t>
            </a:r>
            <a:r>
              <a:rPr lang="en-US" i="1" dirty="0" err="1" smtClean="0"/>
              <a:t>alıp</a:t>
            </a:r>
            <a:r>
              <a:rPr lang="en-US" i="1" dirty="0" smtClean="0"/>
              <a:t> </a:t>
            </a:r>
            <a:r>
              <a:rPr lang="en-US" i="1" dirty="0" err="1" smtClean="0"/>
              <a:t>bu</a:t>
            </a:r>
            <a:r>
              <a:rPr lang="en-US" i="1" dirty="0" smtClean="0"/>
              <a:t> </a:t>
            </a:r>
            <a:r>
              <a:rPr lang="en-US" i="1" dirty="0" err="1" smtClean="0"/>
              <a:t>kanı</a:t>
            </a:r>
            <a:r>
              <a:rPr lang="en-US" i="1" dirty="0" smtClean="0"/>
              <a:t> </a:t>
            </a:r>
            <a:r>
              <a:rPr lang="en-US" i="1" dirty="0" err="1" smtClean="0"/>
              <a:t>gümüş-gri</a:t>
            </a:r>
            <a:r>
              <a:rPr lang="en-US" i="1" dirty="0" smtClean="0"/>
              <a:t> </a:t>
            </a:r>
            <a:r>
              <a:rPr lang="en-US" i="1" dirty="0" err="1" smtClean="0"/>
              <a:t>safkan</a:t>
            </a:r>
            <a:r>
              <a:rPr lang="en-US" i="1" dirty="0" smtClean="0"/>
              <a:t> </a:t>
            </a:r>
            <a:r>
              <a:rPr lang="en-US" i="1" dirty="0" err="1" smtClean="0"/>
              <a:t>tavşanlara</a:t>
            </a:r>
            <a:r>
              <a:rPr lang="en-US" i="1" dirty="0" smtClean="0"/>
              <a:t> </a:t>
            </a:r>
            <a:r>
              <a:rPr lang="en-US" i="1" dirty="0" err="1" smtClean="0"/>
              <a:t>aktardı</a:t>
            </a:r>
            <a:r>
              <a:rPr lang="en-US" i="1" dirty="0" smtClean="0"/>
              <a:t>. </a:t>
            </a:r>
            <a:endParaRPr lang="en-US" dirty="0"/>
          </a:p>
          <a:p>
            <a:pPr marL="342900" lvl="1" indent="-342900">
              <a:buFont typeface="Arial" pitchFamily="34" charset="0"/>
              <a:buChar char="•"/>
            </a:pPr>
            <a:r>
              <a:rPr lang="en-US" dirty="0" smtClean="0"/>
              <a:t>Kanda </a:t>
            </a:r>
            <a:r>
              <a:rPr lang="en-US" dirty="0" err="1" smtClean="0"/>
              <a:t>serbest</a:t>
            </a:r>
            <a:r>
              <a:rPr lang="en-US" dirty="0" smtClean="0"/>
              <a:t> </a:t>
            </a:r>
            <a:r>
              <a:rPr lang="en-US" dirty="0" err="1" smtClean="0"/>
              <a:t>halde</a:t>
            </a:r>
            <a:r>
              <a:rPr lang="en-US" dirty="0" smtClean="0"/>
              <a:t> </a:t>
            </a:r>
            <a:r>
              <a:rPr lang="en-US" dirty="0" err="1" smtClean="0"/>
              <a:t>dolaşan</a:t>
            </a:r>
            <a:r>
              <a:rPr lang="en-US" dirty="0" smtClean="0"/>
              <a:t> </a:t>
            </a:r>
            <a:r>
              <a:rPr lang="en-US" dirty="0" err="1" smtClean="0"/>
              <a:t>gemüllerin</a:t>
            </a:r>
            <a:r>
              <a:rPr lang="en-US" dirty="0" smtClean="0"/>
              <a:t> </a:t>
            </a:r>
            <a:r>
              <a:rPr lang="en-US" dirty="0" err="1" smtClean="0"/>
              <a:t>sonraki</a:t>
            </a:r>
            <a:r>
              <a:rPr lang="en-US" dirty="0" smtClean="0"/>
              <a:t> </a:t>
            </a:r>
            <a:r>
              <a:rPr lang="en-US" dirty="0" err="1" smtClean="0"/>
              <a:t>jenerasyonlarda</a:t>
            </a:r>
            <a:r>
              <a:rPr lang="en-US" dirty="0" smtClean="0"/>
              <a:t> </a:t>
            </a:r>
            <a:r>
              <a:rPr lang="en-US" dirty="0" err="1" smtClean="0"/>
              <a:t>kalıtım</a:t>
            </a:r>
            <a:r>
              <a:rPr lang="en-US" dirty="0" smtClean="0"/>
              <a:t> </a:t>
            </a:r>
            <a:r>
              <a:rPr lang="en-US" dirty="0" err="1" smtClean="0"/>
              <a:t>paternini</a:t>
            </a:r>
            <a:r>
              <a:rPr lang="en-US" dirty="0" smtClean="0"/>
              <a:t> </a:t>
            </a:r>
            <a:r>
              <a:rPr lang="en-US" dirty="0" err="1" smtClean="0"/>
              <a:t>değiştirmesini</a:t>
            </a:r>
            <a:r>
              <a:rPr lang="en-US" dirty="0" smtClean="0"/>
              <a:t> </a:t>
            </a:r>
            <a:r>
              <a:rPr lang="en-US" dirty="0" err="1" smtClean="0"/>
              <a:t>bekledi</a:t>
            </a:r>
            <a:r>
              <a:rPr lang="en-US" dirty="0" smtClean="0"/>
              <a:t>. </a:t>
            </a:r>
          </a:p>
          <a:p>
            <a:pPr marL="342900" lvl="1" indent="-342900">
              <a:buFont typeface="Arial" pitchFamily="34" charset="0"/>
              <a:buChar char="•"/>
            </a:pPr>
            <a:r>
              <a:rPr lang="en-US" dirty="0" err="1" smtClean="0"/>
              <a:t>Tabi</a:t>
            </a:r>
            <a:r>
              <a:rPr lang="en-US" dirty="0" smtClean="0"/>
              <a:t> </a:t>
            </a:r>
            <a:r>
              <a:rPr lang="en-US" dirty="0" err="1" smtClean="0"/>
              <a:t>değişmedi</a:t>
            </a:r>
            <a:r>
              <a:rPr lang="mr-IN" dirty="0" smtClean="0"/>
              <a:t>…</a:t>
            </a:r>
            <a:r>
              <a:rPr lang="tr-TR" dirty="0" smtClean="0"/>
              <a:t> gümüş gri tavşanlar gümüş gri tavşanlar üretmeye devam ettiler. </a:t>
            </a:r>
            <a:endParaRPr lang="en-US" dirty="0" smtClean="0"/>
          </a:p>
        </p:txBody>
      </p:sp>
    </p:spTree>
    <p:extLst>
      <p:ext uri="{BB962C8B-B14F-4D97-AF65-F5344CB8AC3E}">
        <p14:creationId xmlns:p14="http://schemas.microsoft.com/office/powerpoint/2010/main" val="408730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5" y="4956050"/>
            <a:ext cx="8229600" cy="1170113"/>
          </a:xfrm>
        </p:spPr>
        <p:txBody>
          <a:bodyPr/>
          <a:lstStyle/>
          <a:p>
            <a:endParaRPr lang="en-US"/>
          </a:p>
        </p:txBody>
      </p:sp>
      <p:pic>
        <p:nvPicPr>
          <p:cNvPr id="6" name="Picture 5" descr="Red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195"/>
            <a:ext cx="3202151" cy="2970885"/>
          </a:xfrm>
          <a:prstGeom prst="rect">
            <a:avLst/>
          </a:prstGeom>
        </p:spPr>
      </p:pic>
      <p:pic>
        <p:nvPicPr>
          <p:cNvPr id="7" name="Picture 6"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35" y="374900"/>
            <a:ext cx="3289300" cy="2463800"/>
          </a:xfrm>
          <a:prstGeom prst="rect">
            <a:avLst/>
          </a:prstGeom>
        </p:spPr>
      </p:pic>
      <p:pic>
        <p:nvPicPr>
          <p:cNvPr id="9" name="Picture 8" descr="download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655" y="1138425"/>
            <a:ext cx="2488813" cy="1656192"/>
          </a:xfrm>
          <a:prstGeom prst="rect">
            <a:avLst/>
          </a:prstGeom>
        </p:spPr>
      </p:pic>
      <p:pic>
        <p:nvPicPr>
          <p:cNvPr id="10" name="Picture 9"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35" y="2970885"/>
            <a:ext cx="3289300" cy="2463800"/>
          </a:xfrm>
          <a:prstGeom prst="rect">
            <a:avLst/>
          </a:prstGeom>
        </p:spPr>
      </p:pic>
      <p:pic>
        <p:nvPicPr>
          <p:cNvPr id="11" name="Picture 10"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130" y="3429000"/>
            <a:ext cx="3289300" cy="2463800"/>
          </a:xfrm>
          <a:prstGeom prst="rect">
            <a:avLst/>
          </a:prstGeom>
        </p:spPr>
      </p:pic>
    </p:spTree>
    <p:extLst>
      <p:ext uri="{BB962C8B-B14F-4D97-AF65-F5344CB8AC3E}">
        <p14:creationId xmlns:p14="http://schemas.microsoft.com/office/powerpoint/2010/main" val="253490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p:txBody>
          <a:bodyPr/>
          <a:lstStyle/>
          <a:p>
            <a:r>
              <a:rPr lang="en-US" dirty="0" smtClean="0"/>
              <a:t>Weismann Germ </a:t>
            </a:r>
            <a:r>
              <a:rPr lang="en-US" dirty="0" err="1" smtClean="0"/>
              <a:t>plazma</a:t>
            </a:r>
            <a:r>
              <a:rPr lang="en-US" dirty="0" smtClean="0"/>
              <a:t> </a:t>
            </a:r>
            <a:r>
              <a:rPr lang="en-US" dirty="0" err="1" smtClean="0"/>
              <a:t>kuralı</a:t>
            </a:r>
            <a:r>
              <a:rPr lang="en-US" dirty="0" smtClean="0"/>
              <a:t>: germ </a:t>
            </a:r>
            <a:r>
              <a:rPr lang="en-US" dirty="0" err="1" smtClean="0"/>
              <a:t>plazma</a:t>
            </a:r>
            <a:r>
              <a:rPr lang="en-US" dirty="0" smtClean="0"/>
              <a:t> </a:t>
            </a:r>
            <a:r>
              <a:rPr lang="en-US" dirty="0" err="1" smtClean="0"/>
              <a:t>yumurta</a:t>
            </a:r>
            <a:r>
              <a:rPr lang="en-US" dirty="0" smtClean="0"/>
              <a:t> </a:t>
            </a:r>
            <a:r>
              <a:rPr lang="en-US" dirty="0" err="1" smtClean="0"/>
              <a:t>ve</a:t>
            </a:r>
            <a:r>
              <a:rPr lang="en-US" dirty="0" smtClean="0"/>
              <a:t> </a:t>
            </a:r>
            <a:r>
              <a:rPr lang="en-US" dirty="0" err="1" smtClean="0"/>
              <a:t>sperme</a:t>
            </a:r>
            <a:r>
              <a:rPr lang="en-US" dirty="0" smtClean="0"/>
              <a:t> </a:t>
            </a:r>
            <a:r>
              <a:rPr lang="en-US" dirty="0" err="1" smtClean="0"/>
              <a:t>halinde</a:t>
            </a:r>
            <a:r>
              <a:rPr lang="en-US" dirty="0" smtClean="0"/>
              <a:t> </a:t>
            </a:r>
            <a:r>
              <a:rPr lang="en-US" dirty="0" err="1" smtClean="0"/>
              <a:t>insan</a:t>
            </a:r>
            <a:r>
              <a:rPr lang="en-US" dirty="0" smtClean="0"/>
              <a:t> </a:t>
            </a:r>
            <a:r>
              <a:rPr lang="en-US" dirty="0" err="1" smtClean="0"/>
              <a:t>embriyosu</a:t>
            </a:r>
            <a:r>
              <a:rPr lang="en-US" dirty="0" smtClean="0"/>
              <a:t> </a:t>
            </a:r>
            <a:r>
              <a:rPr lang="en-US" dirty="0" err="1" smtClean="0"/>
              <a:t>yapmak</a:t>
            </a:r>
            <a:r>
              <a:rPr lang="en-US" dirty="0" smtClean="0"/>
              <a:t> </a:t>
            </a:r>
            <a:r>
              <a:rPr lang="en-US" dirty="0" err="1" smtClean="0"/>
              <a:t>için</a:t>
            </a:r>
            <a:r>
              <a:rPr lang="en-US" dirty="0" smtClean="0"/>
              <a:t> </a:t>
            </a:r>
            <a:r>
              <a:rPr lang="en-US" dirty="0" err="1" smtClean="0"/>
              <a:t>birleşir</a:t>
            </a:r>
            <a:r>
              <a:rPr lang="en-US" dirty="0" smtClean="0"/>
              <a:t>. Bu </a:t>
            </a:r>
            <a:r>
              <a:rPr lang="en-US" dirty="0" err="1" smtClean="0"/>
              <a:t>sayede</a:t>
            </a:r>
            <a:r>
              <a:rPr lang="en-US" dirty="0" smtClean="0"/>
              <a:t> </a:t>
            </a:r>
            <a:r>
              <a:rPr lang="en-US" dirty="0" err="1" smtClean="0"/>
              <a:t>organizma</a:t>
            </a:r>
            <a:r>
              <a:rPr lang="en-US" dirty="0" smtClean="0"/>
              <a:t> </a:t>
            </a:r>
            <a:r>
              <a:rPr lang="en-US" dirty="0" err="1" smtClean="0"/>
              <a:t>kendi</a:t>
            </a:r>
            <a:r>
              <a:rPr lang="en-US" dirty="0" smtClean="0"/>
              <a:t> </a:t>
            </a:r>
            <a:r>
              <a:rPr lang="en-US" dirty="0" err="1" smtClean="0"/>
              <a:t>benzeri</a:t>
            </a:r>
            <a:r>
              <a:rPr lang="en-US" dirty="0" smtClean="0"/>
              <a:t> </a:t>
            </a:r>
            <a:r>
              <a:rPr lang="en-US" dirty="0" err="1" smtClean="0"/>
              <a:t>canlılar</a:t>
            </a:r>
            <a:r>
              <a:rPr lang="en-US" dirty="0" smtClean="0"/>
              <a:t> </a:t>
            </a:r>
            <a:r>
              <a:rPr lang="en-US" dirty="0" err="1" smtClean="0"/>
              <a:t>üretir</a:t>
            </a:r>
            <a:r>
              <a:rPr lang="en-US" dirty="0" smtClean="0"/>
              <a:t>.</a:t>
            </a:r>
          </a:p>
          <a:p>
            <a:r>
              <a:rPr lang="en-US" dirty="0" smtClean="0"/>
              <a:t>Germ </a:t>
            </a:r>
            <a:r>
              <a:rPr lang="en-US" dirty="0" err="1" smtClean="0"/>
              <a:t>plazma</a:t>
            </a:r>
            <a:r>
              <a:rPr lang="en-US" dirty="0" smtClean="0"/>
              <a:t> </a:t>
            </a:r>
            <a:r>
              <a:rPr lang="en-US" dirty="0" err="1" smtClean="0"/>
              <a:t>somatoplazmanın</a:t>
            </a:r>
            <a:r>
              <a:rPr lang="en-US" dirty="0" smtClean="0"/>
              <a:t> </a:t>
            </a:r>
            <a:r>
              <a:rPr lang="en-US" dirty="0" err="1" smtClean="0"/>
              <a:t>üstünde</a:t>
            </a:r>
            <a:r>
              <a:rPr lang="en-US" dirty="0" smtClean="0"/>
              <a:t> </a:t>
            </a:r>
            <a:r>
              <a:rPr lang="en-US" dirty="0" err="1" smtClean="0"/>
              <a:t>durur</a:t>
            </a:r>
            <a:r>
              <a:rPr lang="en-US" dirty="0" smtClean="0"/>
              <a:t>, </a:t>
            </a:r>
            <a:r>
              <a:rPr lang="en-US" dirty="0" err="1" smtClean="0"/>
              <a:t>ikisi</a:t>
            </a:r>
            <a:r>
              <a:rPr lang="en-US" dirty="0" smtClean="0"/>
              <a:t> </a:t>
            </a:r>
            <a:r>
              <a:rPr lang="en-US" dirty="0" err="1" smtClean="0"/>
              <a:t>birbirine</a:t>
            </a:r>
            <a:r>
              <a:rPr lang="en-US" dirty="0" smtClean="0"/>
              <a:t> </a:t>
            </a:r>
            <a:r>
              <a:rPr lang="en-US" dirty="0" err="1" smtClean="0"/>
              <a:t>karışmaz</a:t>
            </a:r>
            <a:r>
              <a:rPr lang="en-US" dirty="0" smtClean="0"/>
              <a:t>.  </a:t>
            </a:r>
          </a:p>
          <a:p>
            <a:r>
              <a:rPr lang="en-US" dirty="0" smtClean="0"/>
              <a:t>Fare </a:t>
            </a:r>
            <a:r>
              <a:rPr lang="en-US" dirty="0" err="1" smtClean="0"/>
              <a:t>deneyi</a:t>
            </a:r>
            <a:r>
              <a:rPr lang="mr-IN" dirty="0" smtClean="0"/>
              <a:t>…</a:t>
            </a:r>
            <a:r>
              <a:rPr lang="tr-TR" dirty="0" smtClean="0"/>
              <a:t>?? </a:t>
            </a:r>
            <a:endParaRPr lang="en-US" dirty="0"/>
          </a:p>
        </p:txBody>
      </p:sp>
    </p:spTree>
    <p:extLst>
      <p:ext uri="{BB962C8B-B14F-4D97-AF65-F5344CB8AC3E}">
        <p14:creationId xmlns:p14="http://schemas.microsoft.com/office/powerpoint/2010/main" val="4240587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5" name="Picture 4" descr="441px-Weismannt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950" y="374900"/>
            <a:ext cx="4200525" cy="5705475"/>
          </a:xfrm>
          <a:prstGeom prst="rect">
            <a:avLst/>
          </a:prstGeom>
        </p:spPr>
      </p:pic>
    </p:spTree>
    <p:extLst>
      <p:ext uri="{BB962C8B-B14F-4D97-AF65-F5344CB8AC3E}">
        <p14:creationId xmlns:p14="http://schemas.microsoft.com/office/powerpoint/2010/main" val="363995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a:t>
            </a:r>
            <a:r>
              <a:rPr lang="en-US" dirty="0" err="1" smtClean="0"/>
              <a:t>hipotezi</a:t>
            </a:r>
            <a:endParaRPr lang="en-US" dirty="0"/>
          </a:p>
        </p:txBody>
      </p:sp>
      <p:sp>
        <p:nvSpPr>
          <p:cNvPr id="3" name="Content Placeholder 2"/>
          <p:cNvSpPr>
            <a:spLocks noGrp="1"/>
          </p:cNvSpPr>
          <p:nvPr>
            <p:ph idx="1"/>
          </p:nvPr>
        </p:nvSpPr>
        <p:spPr>
          <a:xfrm>
            <a:off x="448965" y="1596540"/>
            <a:ext cx="8229600" cy="4275740"/>
          </a:xfrm>
        </p:spPr>
        <p:txBody>
          <a:bodyPr>
            <a:normAutofit/>
          </a:bodyPr>
          <a:lstStyle/>
          <a:p>
            <a:r>
              <a:rPr lang="en-US" dirty="0" err="1" smtClean="0"/>
              <a:t>Yeni</a:t>
            </a:r>
            <a:r>
              <a:rPr lang="en-US" dirty="0" smtClean="0"/>
              <a:t> </a:t>
            </a:r>
            <a:r>
              <a:rPr lang="en-US" dirty="0" err="1" smtClean="0"/>
              <a:t>döller</a:t>
            </a:r>
            <a:r>
              <a:rPr lang="en-US" dirty="0" smtClean="0"/>
              <a:t> </a:t>
            </a:r>
            <a:r>
              <a:rPr lang="en-US" dirty="0" err="1" smtClean="0"/>
              <a:t>kendisini</a:t>
            </a:r>
            <a:r>
              <a:rPr lang="en-US" dirty="0" smtClean="0"/>
              <a:t> </a:t>
            </a:r>
            <a:r>
              <a:rPr lang="en-US" dirty="0" err="1" smtClean="0"/>
              <a:t>oluşturan</a:t>
            </a:r>
            <a:r>
              <a:rPr lang="en-US" dirty="0" smtClean="0"/>
              <a:t> </a:t>
            </a:r>
            <a:r>
              <a:rPr lang="en-US" dirty="0" err="1" smtClean="0"/>
              <a:t>ebeveynlerin</a:t>
            </a:r>
            <a:r>
              <a:rPr lang="en-US" dirty="0" smtClean="0"/>
              <a:t> </a:t>
            </a:r>
            <a:r>
              <a:rPr lang="en-US" dirty="0" err="1" smtClean="0"/>
              <a:t>arasında</a:t>
            </a:r>
            <a:r>
              <a:rPr lang="en-US" dirty="0" smtClean="0"/>
              <a:t> </a:t>
            </a:r>
            <a:r>
              <a:rPr lang="en-US" dirty="0" err="1" smtClean="0"/>
              <a:t>bir</a:t>
            </a:r>
            <a:r>
              <a:rPr lang="en-US" dirty="0" smtClean="0"/>
              <a:t> </a:t>
            </a:r>
            <a:r>
              <a:rPr lang="en-US" dirty="0" err="1" smtClean="0"/>
              <a:t>değere</a:t>
            </a:r>
            <a:r>
              <a:rPr lang="en-US" dirty="0" smtClean="0"/>
              <a:t> </a:t>
            </a:r>
            <a:r>
              <a:rPr lang="en-US" dirty="0" err="1" smtClean="0"/>
              <a:t>sahiptir</a:t>
            </a:r>
            <a:r>
              <a:rPr lang="en-US" dirty="0" smtClean="0"/>
              <a:t>. </a:t>
            </a:r>
          </a:p>
          <a:p>
            <a:r>
              <a:rPr lang="en-US" dirty="0" err="1" smtClean="0"/>
              <a:t>Mesela</a:t>
            </a:r>
            <a:r>
              <a:rPr lang="en-US" dirty="0" smtClean="0"/>
              <a:t> </a:t>
            </a:r>
            <a:r>
              <a:rPr lang="en-US" dirty="0" err="1" smtClean="0"/>
              <a:t>kırmızı</a:t>
            </a:r>
            <a:r>
              <a:rPr lang="en-US" dirty="0" smtClean="0"/>
              <a:t> </a:t>
            </a:r>
            <a:r>
              <a:rPr lang="en-US" dirty="0" err="1" smtClean="0"/>
              <a:t>bir</a:t>
            </a:r>
            <a:r>
              <a:rPr lang="en-US" dirty="0" smtClean="0"/>
              <a:t> </a:t>
            </a:r>
            <a:r>
              <a:rPr lang="en-US" dirty="0" err="1" smtClean="0"/>
              <a:t>çiçeğin</a:t>
            </a:r>
            <a:r>
              <a:rPr lang="en-US" dirty="0" smtClean="0"/>
              <a:t> </a:t>
            </a:r>
            <a:r>
              <a:rPr lang="en-US" dirty="0" err="1" smtClean="0"/>
              <a:t>beyaz</a:t>
            </a:r>
            <a:r>
              <a:rPr lang="en-US" dirty="0" smtClean="0"/>
              <a:t> </a:t>
            </a:r>
            <a:r>
              <a:rPr lang="en-US" dirty="0" err="1" smtClean="0"/>
              <a:t>bir</a:t>
            </a:r>
            <a:r>
              <a:rPr lang="en-US" dirty="0" smtClean="0"/>
              <a:t> </a:t>
            </a:r>
            <a:r>
              <a:rPr lang="en-US" dirty="0" err="1" smtClean="0"/>
              <a:t>çiçek</a:t>
            </a:r>
            <a:r>
              <a:rPr lang="en-US" dirty="0" smtClean="0"/>
              <a:t> </a:t>
            </a:r>
            <a:r>
              <a:rPr lang="en-US" dirty="0" err="1" smtClean="0"/>
              <a:t>ile</a:t>
            </a:r>
            <a:r>
              <a:rPr lang="en-US" dirty="0" smtClean="0"/>
              <a:t> </a:t>
            </a:r>
            <a:r>
              <a:rPr lang="en-US" dirty="0" err="1" smtClean="0"/>
              <a:t>birleştirilmesi</a:t>
            </a:r>
            <a:r>
              <a:rPr lang="en-US" dirty="0" smtClean="0"/>
              <a:t> </a:t>
            </a:r>
            <a:r>
              <a:rPr lang="en-US" dirty="0" err="1" smtClean="0"/>
              <a:t>sonucun</a:t>
            </a:r>
            <a:r>
              <a:rPr lang="en-US" dirty="0" smtClean="0"/>
              <a:t> da </a:t>
            </a:r>
            <a:r>
              <a:rPr lang="en-US" dirty="0" err="1" smtClean="0"/>
              <a:t>orta</a:t>
            </a:r>
            <a:r>
              <a:rPr lang="en-US" dirty="0" smtClean="0"/>
              <a:t> </a:t>
            </a:r>
            <a:r>
              <a:rPr lang="en-US" dirty="0" err="1" smtClean="0"/>
              <a:t>bir</a:t>
            </a:r>
            <a:r>
              <a:rPr lang="en-US" dirty="0" smtClean="0"/>
              <a:t> </a:t>
            </a:r>
            <a:r>
              <a:rPr lang="en-US" dirty="0" err="1" smtClean="0"/>
              <a:t>değerde</a:t>
            </a:r>
            <a:r>
              <a:rPr lang="en-US" dirty="0" smtClean="0"/>
              <a:t> PEMBE </a:t>
            </a:r>
            <a:r>
              <a:rPr lang="en-US" dirty="0" err="1" smtClean="0"/>
              <a:t>renkli</a:t>
            </a:r>
            <a:r>
              <a:rPr lang="en-US" dirty="0" smtClean="0"/>
              <a:t> </a:t>
            </a:r>
            <a:r>
              <a:rPr lang="en-US" dirty="0" err="1" smtClean="0"/>
              <a:t>çiçek</a:t>
            </a:r>
            <a:r>
              <a:rPr lang="en-US" dirty="0" smtClean="0"/>
              <a:t> </a:t>
            </a:r>
            <a:r>
              <a:rPr lang="en-US" dirty="0" err="1" smtClean="0"/>
              <a:t>elde</a:t>
            </a:r>
            <a:r>
              <a:rPr lang="en-US" dirty="0" smtClean="0"/>
              <a:t> </a:t>
            </a:r>
            <a:r>
              <a:rPr lang="en-US" dirty="0" err="1" smtClean="0"/>
              <a:t>edilir</a:t>
            </a:r>
            <a:r>
              <a:rPr lang="en-US" dirty="0" smtClean="0"/>
              <a:t>. </a:t>
            </a:r>
          </a:p>
          <a:p>
            <a:endParaRPr lang="en-US" dirty="0"/>
          </a:p>
          <a:p>
            <a:r>
              <a:rPr lang="tr-TR" i="1" dirty="0" err="1"/>
              <a:t>Pangenesis</a:t>
            </a:r>
            <a:r>
              <a:rPr lang="tr-TR" i="1" dirty="0"/>
              <a:t> hipotezi </a:t>
            </a:r>
            <a:r>
              <a:rPr lang="tr-TR" i="1" dirty="0" err="1" smtClean="0"/>
              <a:t>blending</a:t>
            </a:r>
            <a:r>
              <a:rPr lang="tr-TR" i="1" dirty="0" smtClean="0"/>
              <a:t> kalıtım </a:t>
            </a:r>
            <a:r>
              <a:rPr lang="tr-TR" i="1" dirty="0"/>
              <a:t>olarak ima </a:t>
            </a:r>
            <a:r>
              <a:rPr lang="tr-TR" i="1" dirty="0" smtClean="0"/>
              <a:t>edilmiştir</a:t>
            </a:r>
            <a:r>
              <a:rPr lang="tr-TR" dirty="0" smtClean="0"/>
              <a:t>.</a:t>
            </a:r>
            <a:endParaRPr lang="en-US" dirty="0" smtClean="0"/>
          </a:p>
        </p:txBody>
      </p:sp>
    </p:spTree>
    <p:extLst>
      <p:ext uri="{BB962C8B-B14F-4D97-AF65-F5344CB8AC3E}">
        <p14:creationId xmlns:p14="http://schemas.microsoft.com/office/powerpoint/2010/main" val="146636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err="1" smtClean="0"/>
              <a:t>Oosit</a:t>
            </a:r>
            <a:r>
              <a:rPr lang="en-US" dirty="0" smtClean="0"/>
              <a:t> </a:t>
            </a:r>
            <a:r>
              <a:rPr lang="en-US" dirty="0" err="1" smtClean="0"/>
              <a:t>ve</a:t>
            </a:r>
            <a:r>
              <a:rPr lang="en-US" dirty="0" smtClean="0"/>
              <a:t> </a:t>
            </a:r>
            <a:r>
              <a:rPr lang="en-US" dirty="0" err="1" smtClean="0"/>
              <a:t>spermdeki</a:t>
            </a:r>
            <a:r>
              <a:rPr lang="en-US" dirty="0" smtClean="0"/>
              <a:t> </a:t>
            </a:r>
            <a:r>
              <a:rPr lang="en-US" dirty="0" err="1" smtClean="0"/>
              <a:t>genetik</a:t>
            </a:r>
            <a:r>
              <a:rPr lang="en-US" dirty="0" smtClean="0"/>
              <a:t> </a:t>
            </a:r>
            <a:r>
              <a:rPr lang="en-US" dirty="0" err="1" smtClean="0"/>
              <a:t>materyalin</a:t>
            </a:r>
            <a:r>
              <a:rPr lang="en-US" dirty="0" smtClean="0"/>
              <a:t> </a:t>
            </a:r>
            <a:r>
              <a:rPr lang="en-US" dirty="0" err="1" smtClean="0"/>
              <a:t>fertilizasyon</a:t>
            </a:r>
            <a:r>
              <a:rPr lang="en-US" dirty="0" smtClean="0"/>
              <a:t> </a:t>
            </a:r>
            <a:r>
              <a:rPr lang="en-US" dirty="0" err="1" smtClean="0"/>
              <a:t>ile</a:t>
            </a:r>
            <a:r>
              <a:rPr lang="en-US" dirty="0" smtClean="0"/>
              <a:t> </a:t>
            </a:r>
            <a:r>
              <a:rPr lang="en-US" dirty="0" err="1" smtClean="0"/>
              <a:t>birbirine</a:t>
            </a:r>
            <a:r>
              <a:rPr lang="en-US" dirty="0" smtClean="0"/>
              <a:t> </a:t>
            </a:r>
            <a:r>
              <a:rPr lang="en-US" dirty="0" err="1" smtClean="0"/>
              <a:t>karışır</a:t>
            </a:r>
            <a:r>
              <a:rPr lang="en-US" dirty="0" smtClean="0"/>
              <a:t>. </a:t>
            </a:r>
          </a:p>
          <a:p>
            <a:r>
              <a:rPr lang="en-US" i="1" dirty="0" err="1" smtClean="0"/>
              <a:t>Aslında</a:t>
            </a:r>
            <a:r>
              <a:rPr lang="en-US" i="1" dirty="0" smtClean="0"/>
              <a:t> </a:t>
            </a:r>
            <a:r>
              <a:rPr lang="en-US" i="1" dirty="0" err="1" smtClean="0"/>
              <a:t>ortalama</a:t>
            </a:r>
            <a:r>
              <a:rPr lang="en-US" i="1" dirty="0" smtClean="0"/>
              <a:t> </a:t>
            </a:r>
            <a:r>
              <a:rPr lang="en-US" i="1" dirty="0" err="1" smtClean="0"/>
              <a:t>bir</a:t>
            </a:r>
            <a:r>
              <a:rPr lang="en-US" i="1" dirty="0" smtClean="0"/>
              <a:t> </a:t>
            </a:r>
            <a:r>
              <a:rPr lang="en-US" i="1" dirty="0" err="1" smtClean="0"/>
              <a:t>birey</a:t>
            </a:r>
            <a:r>
              <a:rPr lang="en-US" i="1" dirty="0" smtClean="0"/>
              <a:t> </a:t>
            </a:r>
            <a:r>
              <a:rPr lang="en-US" i="1" dirty="0" err="1" smtClean="0"/>
              <a:t>genellikle</a:t>
            </a:r>
            <a:r>
              <a:rPr lang="en-US" i="1" dirty="0" smtClean="0"/>
              <a:t> </a:t>
            </a:r>
            <a:r>
              <a:rPr lang="en-US" i="1" dirty="0" err="1" smtClean="0"/>
              <a:t>görülmez</a:t>
            </a:r>
            <a:r>
              <a:rPr lang="mr-IN" i="1" dirty="0" smtClean="0"/>
              <a:t>…</a:t>
            </a:r>
            <a:endParaRPr lang="en-US" dirty="0"/>
          </a:p>
        </p:txBody>
      </p:sp>
      <p:pic>
        <p:nvPicPr>
          <p:cNvPr id="4" name="Picture 3"/>
          <p:cNvPicPr>
            <a:picLocks noChangeAspect="1"/>
          </p:cNvPicPr>
          <p:nvPr/>
        </p:nvPicPr>
        <p:blipFill>
          <a:blip r:embed="rId2"/>
          <a:stretch>
            <a:fillRect/>
          </a:stretch>
        </p:blipFill>
        <p:spPr>
          <a:xfrm>
            <a:off x="5150764" y="2970885"/>
            <a:ext cx="3754437" cy="3754437"/>
          </a:xfrm>
          <a:prstGeom prst="rect">
            <a:avLst/>
          </a:prstGeom>
        </p:spPr>
      </p:pic>
    </p:spTree>
    <p:extLst>
      <p:ext uri="{BB962C8B-B14F-4D97-AF65-F5344CB8AC3E}">
        <p14:creationId xmlns:p14="http://schemas.microsoft.com/office/powerpoint/2010/main" val="197072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a:t>
            </a:r>
            <a:r>
              <a:rPr lang="en-US" dirty="0" err="1" smtClean="0"/>
              <a:t>kurgular</a:t>
            </a:r>
            <a:endParaRPr lang="en-US" dirty="0"/>
          </a:p>
        </p:txBody>
      </p:sp>
      <p:sp>
        <p:nvSpPr>
          <p:cNvPr id="3" name="Content Placeholder 2"/>
          <p:cNvSpPr>
            <a:spLocks noGrp="1"/>
          </p:cNvSpPr>
          <p:nvPr>
            <p:ph idx="1"/>
          </p:nvPr>
        </p:nvSpPr>
        <p:spPr/>
        <p:txBody>
          <a:bodyPr>
            <a:normAutofit lnSpcReduction="10000"/>
          </a:bodyPr>
          <a:lstStyle/>
          <a:p>
            <a:r>
              <a:rPr lang="en-US" dirty="0" smtClean="0"/>
              <a:t>De </a:t>
            </a:r>
            <a:r>
              <a:rPr lang="en-US" dirty="0" err="1" smtClean="0"/>
              <a:t>Vries</a:t>
            </a:r>
            <a:r>
              <a:rPr lang="en-US" dirty="0"/>
              <a:t> </a:t>
            </a:r>
            <a:r>
              <a:rPr lang="en-US" dirty="0" err="1" smtClean="0"/>
              <a:t>Mutasyon</a:t>
            </a:r>
            <a:r>
              <a:rPr lang="en-US" dirty="0" smtClean="0"/>
              <a:t> </a:t>
            </a:r>
            <a:r>
              <a:rPr lang="en-US" dirty="0" err="1" smtClean="0"/>
              <a:t>kuramı</a:t>
            </a:r>
            <a:r>
              <a:rPr lang="en-US" dirty="0" smtClean="0"/>
              <a:t>: </a:t>
            </a:r>
            <a:r>
              <a:rPr lang="en-US" dirty="0" err="1" smtClean="0"/>
              <a:t>Pangenesis’I</a:t>
            </a:r>
            <a:r>
              <a:rPr lang="en-US" dirty="0" smtClean="0"/>
              <a:t> </a:t>
            </a:r>
            <a:r>
              <a:rPr lang="en-US" dirty="0" err="1" smtClean="0"/>
              <a:t>kabul</a:t>
            </a:r>
            <a:r>
              <a:rPr lang="en-US" dirty="0" smtClean="0"/>
              <a:t> </a:t>
            </a:r>
            <a:r>
              <a:rPr lang="en-US" dirty="0" err="1" smtClean="0"/>
              <a:t>edemedi</a:t>
            </a:r>
            <a:r>
              <a:rPr lang="en-US" dirty="0" smtClean="0"/>
              <a:t>. </a:t>
            </a:r>
            <a:r>
              <a:rPr lang="en-US" dirty="0" err="1" smtClean="0"/>
              <a:t>Mendelin</a:t>
            </a:r>
            <a:r>
              <a:rPr lang="en-US" dirty="0" smtClean="0"/>
              <a:t> </a:t>
            </a:r>
            <a:r>
              <a:rPr lang="en-US" dirty="0" err="1" smtClean="0"/>
              <a:t>çalışmalarını</a:t>
            </a:r>
            <a:r>
              <a:rPr lang="en-US" dirty="0" smtClean="0"/>
              <a:t> </a:t>
            </a:r>
            <a:r>
              <a:rPr lang="en-US" dirty="0" err="1" smtClean="0"/>
              <a:t>henüz</a:t>
            </a:r>
            <a:r>
              <a:rPr lang="en-US" dirty="0" smtClean="0"/>
              <a:t> </a:t>
            </a:r>
            <a:r>
              <a:rPr lang="en-US" dirty="0" err="1" smtClean="0"/>
              <a:t>bilmiyordu</a:t>
            </a:r>
            <a:r>
              <a:rPr lang="en-US" dirty="0" smtClean="0"/>
              <a:t>.</a:t>
            </a:r>
          </a:p>
          <a:p>
            <a:r>
              <a:rPr lang="en-US" dirty="0" err="1" smtClean="0"/>
              <a:t>Hollanda</a:t>
            </a:r>
            <a:r>
              <a:rPr lang="en-US" dirty="0" smtClean="0"/>
              <a:t> </a:t>
            </a:r>
            <a:r>
              <a:rPr lang="en-US" dirty="0" err="1" smtClean="0"/>
              <a:t>laleleri</a:t>
            </a:r>
            <a:r>
              <a:rPr lang="en-US" dirty="0" smtClean="0">
                <a:sym typeface="Wingdings"/>
              </a:rPr>
              <a:t>  </a:t>
            </a:r>
            <a:r>
              <a:rPr lang="en-US" dirty="0" err="1" smtClean="0">
                <a:sym typeface="Wingdings"/>
              </a:rPr>
              <a:t>koyu</a:t>
            </a:r>
            <a:r>
              <a:rPr lang="en-US" dirty="0" smtClean="0">
                <a:sym typeface="Wingdings"/>
              </a:rPr>
              <a:t> </a:t>
            </a:r>
            <a:r>
              <a:rPr lang="en-US" dirty="0" err="1" smtClean="0">
                <a:sym typeface="Wingdings"/>
              </a:rPr>
              <a:t>kırmızı</a:t>
            </a:r>
            <a:r>
              <a:rPr lang="en-US" dirty="0" smtClean="0">
                <a:sym typeface="Wingdings"/>
              </a:rPr>
              <a:t> </a:t>
            </a:r>
            <a:r>
              <a:rPr lang="en-US" dirty="0" err="1" smtClean="0">
                <a:sym typeface="Wingdings"/>
              </a:rPr>
              <a:t>laleler</a:t>
            </a:r>
            <a:r>
              <a:rPr lang="en-US" dirty="0" smtClean="0">
                <a:sym typeface="Wingdings"/>
              </a:rPr>
              <a:t> </a:t>
            </a:r>
            <a:r>
              <a:rPr lang="en-US" dirty="0" err="1" smtClean="0">
                <a:sym typeface="Wingdings"/>
              </a:rPr>
              <a:t>elde</a:t>
            </a:r>
            <a:r>
              <a:rPr lang="en-US" dirty="0" smtClean="0">
                <a:sym typeface="Wingdings"/>
              </a:rPr>
              <a:t> </a:t>
            </a:r>
            <a:r>
              <a:rPr lang="en-US" dirty="0" err="1" smtClean="0">
                <a:sym typeface="Wingdings"/>
              </a:rPr>
              <a:t>etmeye</a:t>
            </a:r>
            <a:r>
              <a:rPr lang="en-US" dirty="0" smtClean="0">
                <a:sym typeface="Wingdings"/>
              </a:rPr>
              <a:t> </a:t>
            </a:r>
            <a:r>
              <a:rPr lang="en-US" dirty="0" err="1" smtClean="0">
                <a:sym typeface="Wingdings"/>
              </a:rPr>
              <a:t>çalışan</a:t>
            </a:r>
            <a:r>
              <a:rPr lang="en-US" dirty="0" smtClean="0">
                <a:sym typeface="Wingdings"/>
              </a:rPr>
              <a:t> </a:t>
            </a:r>
            <a:r>
              <a:rPr lang="en-US" dirty="0" err="1" smtClean="0">
                <a:sym typeface="Wingdings"/>
              </a:rPr>
              <a:t>Hollandalıların</a:t>
            </a:r>
            <a:r>
              <a:rPr lang="en-US" dirty="0" smtClean="0">
                <a:sym typeface="Wingdings"/>
              </a:rPr>
              <a:t> </a:t>
            </a:r>
            <a:r>
              <a:rPr lang="en-US" dirty="0" err="1" smtClean="0">
                <a:sym typeface="Wingdings"/>
              </a:rPr>
              <a:t>farklı</a:t>
            </a:r>
            <a:r>
              <a:rPr lang="en-US" dirty="0" smtClean="0">
                <a:sym typeface="Wingdings"/>
              </a:rPr>
              <a:t> </a:t>
            </a:r>
            <a:r>
              <a:rPr lang="en-US" dirty="0" err="1" smtClean="0">
                <a:sym typeface="Wingdings"/>
              </a:rPr>
              <a:t>renklerde</a:t>
            </a:r>
            <a:r>
              <a:rPr lang="en-US" dirty="0" smtClean="0">
                <a:sym typeface="Wingdings"/>
              </a:rPr>
              <a:t> </a:t>
            </a:r>
            <a:r>
              <a:rPr lang="en-US" dirty="0" err="1" smtClean="0">
                <a:sym typeface="Wingdings"/>
              </a:rPr>
              <a:t>laleler</a:t>
            </a:r>
            <a:r>
              <a:rPr lang="en-US" dirty="0">
                <a:sym typeface="Wingdings"/>
              </a:rPr>
              <a:t> </a:t>
            </a:r>
            <a:r>
              <a:rPr lang="en-US" dirty="0" err="1" smtClean="0">
                <a:sym typeface="Wingdings"/>
              </a:rPr>
              <a:t>ile</a:t>
            </a:r>
            <a:r>
              <a:rPr lang="en-US" dirty="0" smtClean="0">
                <a:sym typeface="Wingdings"/>
              </a:rPr>
              <a:t> </a:t>
            </a:r>
            <a:r>
              <a:rPr lang="en-US" dirty="0" err="1" smtClean="0">
                <a:sym typeface="Wingdings"/>
              </a:rPr>
              <a:t>karşılaşmaları</a:t>
            </a:r>
            <a:r>
              <a:rPr lang="en-US" dirty="0" smtClean="0">
                <a:sym typeface="Wingdings"/>
              </a:rPr>
              <a:t> </a:t>
            </a:r>
            <a:r>
              <a:rPr lang="en-US" dirty="0" err="1" smtClean="0">
                <a:sym typeface="Wingdings"/>
              </a:rPr>
              <a:t>dikkatini</a:t>
            </a:r>
            <a:r>
              <a:rPr lang="en-US" dirty="0" smtClean="0">
                <a:sym typeface="Wingdings"/>
              </a:rPr>
              <a:t> </a:t>
            </a:r>
            <a:r>
              <a:rPr lang="en-US" dirty="0" err="1" smtClean="0">
                <a:sym typeface="Wingdings"/>
              </a:rPr>
              <a:t>çekti</a:t>
            </a:r>
            <a:r>
              <a:rPr lang="en-US" dirty="0" smtClean="0">
                <a:sym typeface="Wingdings"/>
              </a:rPr>
              <a:t>.</a:t>
            </a:r>
          </a:p>
          <a:p>
            <a:r>
              <a:rPr lang="en-US" b="1" dirty="0" err="1" smtClean="0">
                <a:sym typeface="Wingdings"/>
              </a:rPr>
              <a:t>Akşam</a:t>
            </a:r>
            <a:r>
              <a:rPr lang="en-US" b="1" dirty="0" smtClean="0">
                <a:sym typeface="Wingdings"/>
              </a:rPr>
              <a:t> </a:t>
            </a:r>
            <a:r>
              <a:rPr lang="en-US" b="1" dirty="0" err="1" smtClean="0">
                <a:sym typeface="Wingdings"/>
              </a:rPr>
              <a:t>sefası</a:t>
            </a:r>
            <a:r>
              <a:rPr lang="en-US" b="1" dirty="0" smtClean="0">
                <a:sym typeface="Wingdings"/>
              </a:rPr>
              <a:t> </a:t>
            </a:r>
            <a:r>
              <a:rPr lang="en-US" b="1" dirty="0" err="1" smtClean="0">
                <a:sym typeface="Wingdings"/>
              </a:rPr>
              <a:t>yetiştirdi</a:t>
            </a:r>
            <a:r>
              <a:rPr lang="en-US" b="1" dirty="0" smtClean="0">
                <a:sym typeface="Wingdings"/>
              </a:rPr>
              <a:t>.</a:t>
            </a:r>
          </a:p>
          <a:p>
            <a:r>
              <a:rPr lang="en-US" dirty="0" smtClean="0">
                <a:sym typeface="Wingdings"/>
              </a:rPr>
              <a:t>Bu </a:t>
            </a:r>
            <a:r>
              <a:rPr lang="en-US" dirty="0" err="1" smtClean="0">
                <a:sym typeface="Wingdings"/>
              </a:rPr>
              <a:t>ancak</a:t>
            </a:r>
            <a:r>
              <a:rPr lang="en-US" dirty="0" smtClean="0">
                <a:sym typeface="Wingdings"/>
              </a:rPr>
              <a:t> </a:t>
            </a:r>
            <a:r>
              <a:rPr lang="en-US" dirty="0" err="1" smtClean="0">
                <a:sym typeface="Wingdings"/>
              </a:rPr>
              <a:t>mutasyon</a:t>
            </a:r>
            <a:r>
              <a:rPr lang="en-US" dirty="0" smtClean="0">
                <a:sym typeface="Wingdings"/>
              </a:rPr>
              <a:t> </a:t>
            </a:r>
            <a:r>
              <a:rPr lang="en-US" dirty="0" err="1" smtClean="0">
                <a:sym typeface="Wingdings"/>
              </a:rPr>
              <a:t>ile</a:t>
            </a:r>
            <a:r>
              <a:rPr lang="en-US" dirty="0" smtClean="0">
                <a:sym typeface="Wingdings"/>
              </a:rPr>
              <a:t> </a:t>
            </a:r>
            <a:r>
              <a:rPr lang="en-US" dirty="0" err="1" smtClean="0">
                <a:sym typeface="Wingdings"/>
              </a:rPr>
              <a:t>açıklanabilir</a:t>
            </a:r>
            <a:r>
              <a:rPr lang="en-US" dirty="0" smtClean="0">
                <a:sym typeface="Wingdings"/>
              </a:rPr>
              <a:t> </a:t>
            </a:r>
            <a:r>
              <a:rPr lang="en-US" dirty="0" err="1" smtClean="0">
                <a:sym typeface="Wingdings"/>
              </a:rPr>
              <a:t>dedi</a:t>
            </a:r>
            <a:r>
              <a:rPr lang="en-US" dirty="0" smtClean="0">
                <a:sym typeface="Wingdings"/>
              </a:rPr>
              <a:t>.</a:t>
            </a:r>
            <a:endParaRPr lang="en-US" dirty="0">
              <a:sym typeface="Wingdings"/>
            </a:endParaRPr>
          </a:p>
          <a:p>
            <a:r>
              <a:rPr lang="en-US" dirty="0" smtClean="0">
                <a:sym typeface="Wingdings"/>
              </a:rPr>
              <a:t>Darwin </a:t>
            </a:r>
            <a:r>
              <a:rPr lang="en-US" dirty="0" err="1" smtClean="0">
                <a:sym typeface="Wingdings"/>
              </a:rPr>
              <a:t>bu</a:t>
            </a:r>
            <a:r>
              <a:rPr lang="en-US" dirty="0" smtClean="0">
                <a:sym typeface="Wingdings"/>
              </a:rPr>
              <a:t> </a:t>
            </a:r>
            <a:r>
              <a:rPr lang="en-US" dirty="0" err="1" smtClean="0">
                <a:sym typeface="Wingdings"/>
              </a:rPr>
              <a:t>nadiren</a:t>
            </a:r>
            <a:r>
              <a:rPr lang="en-US" dirty="0" smtClean="0">
                <a:sym typeface="Wingdings"/>
              </a:rPr>
              <a:t> </a:t>
            </a:r>
            <a:r>
              <a:rPr lang="en-US" dirty="0" err="1" smtClean="0">
                <a:sym typeface="Wingdings"/>
              </a:rPr>
              <a:t>ortaya</a:t>
            </a:r>
            <a:r>
              <a:rPr lang="en-US" dirty="0" smtClean="0">
                <a:sym typeface="Wingdings"/>
              </a:rPr>
              <a:t> </a:t>
            </a:r>
            <a:r>
              <a:rPr lang="en-US" dirty="0" err="1" smtClean="0">
                <a:sym typeface="Wingdings"/>
              </a:rPr>
              <a:t>çıkanlara</a:t>
            </a:r>
            <a:r>
              <a:rPr lang="en-US" dirty="0" smtClean="0">
                <a:sym typeface="Wingdings"/>
              </a:rPr>
              <a:t> “</a:t>
            </a:r>
            <a:r>
              <a:rPr lang="en-US" dirty="0" err="1" smtClean="0">
                <a:sym typeface="Wingdings"/>
              </a:rPr>
              <a:t>Hilkat</a:t>
            </a:r>
            <a:r>
              <a:rPr lang="en-US" dirty="0" smtClean="0">
                <a:sym typeface="Wingdings"/>
              </a:rPr>
              <a:t> </a:t>
            </a:r>
            <a:r>
              <a:rPr lang="en-US" dirty="0" err="1" smtClean="0">
                <a:sym typeface="Wingdings"/>
              </a:rPr>
              <a:t>garibesi</a:t>
            </a:r>
            <a:r>
              <a:rPr lang="en-US" dirty="0" smtClean="0">
                <a:sym typeface="Wingdings"/>
              </a:rPr>
              <a:t>” </a:t>
            </a:r>
            <a:r>
              <a:rPr lang="en-US" dirty="0" err="1" smtClean="0">
                <a:sym typeface="Wingdings"/>
              </a:rPr>
              <a:t>adını</a:t>
            </a:r>
            <a:r>
              <a:rPr lang="en-US" dirty="0" smtClean="0">
                <a:sym typeface="Wingdings"/>
              </a:rPr>
              <a:t> </a:t>
            </a:r>
            <a:r>
              <a:rPr lang="en-US" dirty="0" err="1" smtClean="0">
                <a:sym typeface="Wingdings"/>
              </a:rPr>
              <a:t>vermişti</a:t>
            </a:r>
            <a:r>
              <a:rPr lang="en-US" dirty="0" smtClean="0">
                <a:sym typeface="Wingdings"/>
              </a:rPr>
              <a:t>.</a:t>
            </a:r>
            <a:endParaRPr lang="en-US" dirty="0"/>
          </a:p>
        </p:txBody>
      </p:sp>
    </p:spTree>
    <p:extLst>
      <p:ext uri="{BB962C8B-B14F-4D97-AF65-F5344CB8AC3E}">
        <p14:creationId xmlns:p14="http://schemas.microsoft.com/office/powerpoint/2010/main" val="286467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4886560" cy="458115"/>
          </a:xfrm>
        </p:spPr>
        <p:txBody>
          <a:bodyPr>
            <a:normAutofit fontScale="90000"/>
          </a:bodyPr>
          <a:lstStyle/>
          <a:p>
            <a:r>
              <a:rPr lang="en-US" dirty="0" err="1" smtClean="0"/>
              <a:t>Genetiğin</a:t>
            </a:r>
            <a:r>
              <a:rPr lang="en-US" dirty="0" smtClean="0"/>
              <a:t> </a:t>
            </a:r>
            <a:r>
              <a:rPr lang="en-US" dirty="0" err="1" smtClean="0"/>
              <a:t>Gelişimi</a:t>
            </a:r>
            <a:r>
              <a:rPr lang="en-US" dirty="0" smtClean="0"/>
              <a:t> </a:t>
            </a:r>
            <a:r>
              <a:rPr lang="en-US" dirty="0" err="1" smtClean="0"/>
              <a:t>ve</a:t>
            </a:r>
            <a:r>
              <a:rPr lang="en-US" dirty="0" smtClean="0"/>
              <a:t> </a:t>
            </a:r>
            <a:r>
              <a:rPr lang="en-US" dirty="0" err="1" smtClean="0"/>
              <a:t>Tarihçe</a:t>
            </a:r>
            <a:endParaRPr lang="en-US" dirty="0"/>
          </a:p>
        </p:txBody>
      </p:sp>
      <p:sp>
        <p:nvSpPr>
          <p:cNvPr id="3" name="Content Placeholder 2"/>
          <p:cNvSpPr>
            <a:spLocks noGrp="1"/>
          </p:cNvSpPr>
          <p:nvPr>
            <p:ph idx="1"/>
          </p:nvPr>
        </p:nvSpPr>
        <p:spPr/>
        <p:txBody>
          <a:bodyPr>
            <a:normAutofit fontScale="92500"/>
          </a:bodyPr>
          <a:lstStyle/>
          <a:p>
            <a:r>
              <a:rPr lang="en-US" dirty="0" err="1" smtClean="0"/>
              <a:t>Meraklı</a:t>
            </a:r>
            <a:r>
              <a:rPr lang="en-US" dirty="0" smtClean="0"/>
              <a:t> </a:t>
            </a:r>
            <a:r>
              <a:rPr lang="en-US" dirty="0" err="1" smtClean="0"/>
              <a:t>canlılarız</a:t>
            </a:r>
            <a:r>
              <a:rPr lang="mr-IN" dirty="0" smtClean="0"/>
              <a:t>…</a:t>
            </a:r>
            <a:endParaRPr lang="tr-TR" dirty="0" smtClean="0"/>
          </a:p>
          <a:p>
            <a:endParaRPr lang="en-US" dirty="0" smtClean="0"/>
          </a:p>
          <a:p>
            <a:r>
              <a:rPr lang="en-US" dirty="0" err="1" smtClean="0"/>
              <a:t>Çok</a:t>
            </a:r>
            <a:r>
              <a:rPr lang="en-US" dirty="0" smtClean="0"/>
              <a:t> </a:t>
            </a:r>
            <a:r>
              <a:rPr lang="en-US" dirty="0" err="1" smtClean="0"/>
              <a:t>eski</a:t>
            </a:r>
            <a:r>
              <a:rPr lang="en-US" dirty="0" smtClean="0"/>
              <a:t> </a:t>
            </a:r>
            <a:r>
              <a:rPr lang="en-US" dirty="0" err="1" smtClean="0"/>
              <a:t>zamanlardan</a:t>
            </a:r>
            <a:r>
              <a:rPr lang="en-US" dirty="0" smtClean="0"/>
              <a:t> </a:t>
            </a:r>
            <a:r>
              <a:rPr lang="en-US" dirty="0" err="1" smtClean="0"/>
              <a:t>beri</a:t>
            </a:r>
            <a:r>
              <a:rPr lang="en-US" dirty="0" smtClean="0"/>
              <a:t> </a:t>
            </a:r>
            <a:r>
              <a:rPr lang="en-US" dirty="0" err="1" smtClean="0"/>
              <a:t>bu</a:t>
            </a:r>
            <a:r>
              <a:rPr lang="en-US" dirty="0" smtClean="0"/>
              <a:t> </a:t>
            </a:r>
            <a:r>
              <a:rPr lang="en-US" dirty="0" err="1" smtClean="0"/>
              <a:t>merak</a:t>
            </a:r>
            <a:r>
              <a:rPr lang="en-US" dirty="0" smtClean="0"/>
              <a:t> </a:t>
            </a:r>
            <a:r>
              <a:rPr lang="en-US" dirty="0" err="1" smtClean="0"/>
              <a:t>kalıtımın</a:t>
            </a:r>
            <a:r>
              <a:rPr lang="en-US" dirty="0" smtClean="0"/>
              <a:t> </a:t>
            </a:r>
            <a:r>
              <a:rPr lang="en-US" dirty="0" err="1" smtClean="0"/>
              <a:t>temellerine</a:t>
            </a:r>
            <a:r>
              <a:rPr lang="en-US" dirty="0" smtClean="0"/>
              <a:t> </a:t>
            </a:r>
            <a:r>
              <a:rPr lang="en-US" dirty="0" err="1" smtClean="0"/>
              <a:t>dair</a:t>
            </a:r>
            <a:r>
              <a:rPr lang="en-US" dirty="0" smtClean="0"/>
              <a:t> </a:t>
            </a:r>
            <a:r>
              <a:rPr lang="en-US" dirty="0" err="1" smtClean="0"/>
              <a:t>farkındalık</a:t>
            </a:r>
            <a:r>
              <a:rPr lang="en-US" dirty="0" smtClean="0"/>
              <a:t> </a:t>
            </a:r>
            <a:r>
              <a:rPr lang="en-US" dirty="0" err="1" smtClean="0"/>
              <a:t>sağladı</a:t>
            </a:r>
            <a:r>
              <a:rPr lang="en-US" dirty="0" smtClean="0"/>
              <a:t>. </a:t>
            </a:r>
          </a:p>
          <a:p>
            <a:endParaRPr lang="en-US" dirty="0"/>
          </a:p>
          <a:p>
            <a:r>
              <a:rPr lang="en-US" dirty="0" err="1" smtClean="0"/>
              <a:t>Hayvanlarda</a:t>
            </a:r>
            <a:r>
              <a:rPr lang="en-US" dirty="0" smtClean="0"/>
              <a:t> </a:t>
            </a:r>
            <a:r>
              <a:rPr lang="en-US" dirty="0" err="1" smtClean="0"/>
              <a:t>çocukların</a:t>
            </a:r>
            <a:r>
              <a:rPr lang="en-US" dirty="0" smtClean="0"/>
              <a:t> </a:t>
            </a:r>
            <a:r>
              <a:rPr lang="en-US" dirty="0" err="1" smtClean="0"/>
              <a:t>neden</a:t>
            </a:r>
            <a:r>
              <a:rPr lang="en-US" dirty="0" smtClean="0"/>
              <a:t> </a:t>
            </a:r>
            <a:r>
              <a:rPr lang="en-US" dirty="0" err="1" smtClean="0"/>
              <a:t>anne</a:t>
            </a:r>
            <a:r>
              <a:rPr lang="en-US" dirty="0" smtClean="0"/>
              <a:t> </a:t>
            </a:r>
            <a:r>
              <a:rPr lang="en-US" dirty="0" err="1" smtClean="0"/>
              <a:t>ve</a:t>
            </a:r>
            <a:r>
              <a:rPr lang="en-US" dirty="0" smtClean="0"/>
              <a:t> </a:t>
            </a:r>
            <a:r>
              <a:rPr lang="en-US" dirty="0" err="1" smtClean="0"/>
              <a:t>babaya</a:t>
            </a:r>
            <a:r>
              <a:rPr lang="en-US" dirty="0" smtClean="0"/>
              <a:t> </a:t>
            </a:r>
            <a:r>
              <a:rPr lang="en-US" dirty="0" err="1" smtClean="0"/>
              <a:t>benzediği</a:t>
            </a:r>
            <a:r>
              <a:rPr lang="en-US" dirty="0" smtClean="0"/>
              <a:t>, </a:t>
            </a:r>
          </a:p>
          <a:p>
            <a:endParaRPr lang="en-US" dirty="0" smtClean="0"/>
          </a:p>
          <a:p>
            <a:r>
              <a:rPr lang="en-US" dirty="0" err="1" smtClean="0"/>
              <a:t>Bitkilerin</a:t>
            </a:r>
            <a:r>
              <a:rPr lang="en-US" dirty="0" smtClean="0"/>
              <a:t> </a:t>
            </a:r>
            <a:r>
              <a:rPr lang="en-US" dirty="0" err="1" smtClean="0"/>
              <a:t>neden</a:t>
            </a:r>
            <a:r>
              <a:rPr lang="en-US" dirty="0" smtClean="0"/>
              <a:t> </a:t>
            </a:r>
            <a:r>
              <a:rPr lang="en-US" dirty="0" err="1" smtClean="0"/>
              <a:t>atalarının</a:t>
            </a:r>
            <a:r>
              <a:rPr lang="en-US" dirty="0" smtClean="0"/>
              <a:t> </a:t>
            </a:r>
            <a:r>
              <a:rPr lang="en-US" dirty="0" err="1" smtClean="0"/>
              <a:t>kopyası</a:t>
            </a:r>
            <a:r>
              <a:rPr lang="en-US" dirty="0" smtClean="0"/>
              <a:t> </a:t>
            </a:r>
            <a:r>
              <a:rPr lang="en-US" dirty="0" err="1" smtClean="0"/>
              <a:t>olduğu</a:t>
            </a:r>
            <a:endParaRPr lang="en-US" dirty="0"/>
          </a:p>
        </p:txBody>
      </p:sp>
    </p:spTree>
    <p:extLst>
      <p:ext uri="{BB962C8B-B14F-4D97-AF65-F5344CB8AC3E}">
        <p14:creationId xmlns:p14="http://schemas.microsoft.com/office/powerpoint/2010/main" val="23986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a:t>
            </a:r>
            <a:r>
              <a:rPr lang="en-US" dirty="0" err="1"/>
              <a:t>kurgular</a:t>
            </a:r>
            <a:endParaRPr lang="en-US" dirty="0"/>
          </a:p>
        </p:txBody>
      </p:sp>
      <p:sp>
        <p:nvSpPr>
          <p:cNvPr id="3" name="Content Placeholder 2"/>
          <p:cNvSpPr>
            <a:spLocks noGrp="1"/>
          </p:cNvSpPr>
          <p:nvPr>
            <p:ph idx="1"/>
          </p:nvPr>
        </p:nvSpPr>
        <p:spPr/>
        <p:txBody>
          <a:bodyPr/>
          <a:lstStyle/>
          <a:p>
            <a:r>
              <a:rPr lang="en-US" dirty="0" smtClean="0"/>
              <a:t>De </a:t>
            </a:r>
            <a:r>
              <a:rPr lang="en-US" dirty="0" err="1" smtClean="0"/>
              <a:t>Vries</a:t>
            </a:r>
            <a:r>
              <a:rPr lang="en-US" dirty="0" smtClean="0"/>
              <a:t> </a:t>
            </a:r>
            <a:r>
              <a:rPr lang="en-US" dirty="0" err="1" smtClean="0"/>
              <a:t>Mendelin</a:t>
            </a:r>
            <a:r>
              <a:rPr lang="en-US" dirty="0" smtClean="0"/>
              <a:t> </a:t>
            </a:r>
            <a:r>
              <a:rPr lang="en-US" dirty="0" err="1" smtClean="0"/>
              <a:t>çalışmalarını</a:t>
            </a:r>
            <a:r>
              <a:rPr lang="en-US" dirty="0" smtClean="0"/>
              <a:t> </a:t>
            </a:r>
            <a:r>
              <a:rPr lang="en-US" dirty="0" err="1" smtClean="0"/>
              <a:t>yeniden</a:t>
            </a:r>
            <a:r>
              <a:rPr lang="en-US" dirty="0" smtClean="0"/>
              <a:t> </a:t>
            </a:r>
            <a:r>
              <a:rPr lang="en-US" dirty="0" err="1" smtClean="0"/>
              <a:t>keşfetti</a:t>
            </a:r>
            <a:r>
              <a:rPr lang="en-US" dirty="0" smtClean="0"/>
              <a:t>.</a:t>
            </a:r>
            <a:endParaRPr lang="en-US" dirty="0"/>
          </a:p>
        </p:txBody>
      </p:sp>
    </p:spTree>
    <p:extLst>
      <p:ext uri="{BB962C8B-B14F-4D97-AF65-F5344CB8AC3E}">
        <p14:creationId xmlns:p14="http://schemas.microsoft.com/office/powerpoint/2010/main" val="391525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İki</a:t>
            </a:r>
            <a:r>
              <a:rPr lang="en-US" dirty="0" smtClean="0"/>
              <a:t> </a:t>
            </a:r>
            <a:r>
              <a:rPr lang="en-US" dirty="0" err="1" smtClean="0"/>
              <a:t>temel</a:t>
            </a:r>
            <a:r>
              <a:rPr lang="en-US" dirty="0" smtClean="0"/>
              <a:t> </a:t>
            </a:r>
            <a:r>
              <a:rPr lang="en-US" dirty="0" err="1" smtClean="0"/>
              <a:t>argüman</a:t>
            </a:r>
            <a:endParaRPr lang="en-US" dirty="0"/>
          </a:p>
        </p:txBody>
      </p:sp>
      <p:sp>
        <p:nvSpPr>
          <p:cNvPr id="3" name="Content Placeholder 2"/>
          <p:cNvSpPr>
            <a:spLocks noGrp="1"/>
          </p:cNvSpPr>
          <p:nvPr>
            <p:ph idx="1"/>
          </p:nvPr>
        </p:nvSpPr>
        <p:spPr>
          <a:xfrm>
            <a:off x="2586835" y="1596540"/>
            <a:ext cx="6091730" cy="3918803"/>
          </a:xfrm>
        </p:spPr>
        <p:txBody>
          <a:bodyPr>
            <a:normAutofit/>
          </a:bodyPr>
          <a:lstStyle/>
          <a:p>
            <a:r>
              <a:rPr lang="en-US" dirty="0" err="1" smtClean="0"/>
              <a:t>Organizma</a:t>
            </a:r>
            <a:r>
              <a:rPr lang="en-US" dirty="0" smtClean="0"/>
              <a:t> </a:t>
            </a:r>
            <a:r>
              <a:rPr lang="en-US" dirty="0" err="1" smtClean="0"/>
              <a:t>gelişimsel</a:t>
            </a:r>
            <a:r>
              <a:rPr lang="en-US" dirty="0" smtClean="0"/>
              <a:t> </a:t>
            </a:r>
            <a:r>
              <a:rPr lang="en-US" dirty="0" err="1" smtClean="0"/>
              <a:t>bilgiyi</a:t>
            </a:r>
            <a:r>
              <a:rPr lang="en-US" dirty="0" smtClean="0"/>
              <a:t> </a:t>
            </a:r>
            <a:r>
              <a:rPr lang="en-US" dirty="0" err="1" smtClean="0"/>
              <a:t>ebeveynlerinden</a:t>
            </a:r>
            <a:r>
              <a:rPr lang="en-US" dirty="0" smtClean="0"/>
              <a:t> </a:t>
            </a:r>
            <a:r>
              <a:rPr lang="en-US" dirty="0" err="1" smtClean="0"/>
              <a:t>alır</a:t>
            </a:r>
            <a:r>
              <a:rPr lang="en-US" dirty="0" smtClean="0"/>
              <a:t>.</a:t>
            </a:r>
          </a:p>
          <a:p>
            <a:pPr marL="0" indent="0">
              <a:buNone/>
            </a:pPr>
            <a:r>
              <a:rPr lang="en-US" dirty="0" smtClean="0"/>
              <a:t>1</a:t>
            </a:r>
            <a:r>
              <a:rPr lang="en-US" dirty="0"/>
              <a:t>- </a:t>
            </a:r>
            <a:r>
              <a:rPr lang="en-US" dirty="0" err="1" smtClean="0"/>
              <a:t>doğan</a:t>
            </a:r>
            <a:r>
              <a:rPr lang="en-US" dirty="0" smtClean="0"/>
              <a:t> </a:t>
            </a:r>
            <a:r>
              <a:rPr lang="en-US" dirty="0" err="1" smtClean="0"/>
              <a:t>yavruların</a:t>
            </a:r>
            <a:r>
              <a:rPr lang="en-US" dirty="0" smtClean="0"/>
              <a:t> </a:t>
            </a:r>
            <a:r>
              <a:rPr lang="en-US" dirty="0" err="1" smtClean="0"/>
              <a:t>neden</a:t>
            </a:r>
            <a:r>
              <a:rPr lang="en-US" dirty="0" smtClean="0"/>
              <a:t> </a:t>
            </a:r>
            <a:r>
              <a:rPr lang="en-US" dirty="0" err="1" smtClean="0"/>
              <a:t>ebeveynlere</a:t>
            </a:r>
            <a:r>
              <a:rPr lang="en-US" dirty="0" smtClean="0"/>
              <a:t> </a:t>
            </a:r>
            <a:r>
              <a:rPr lang="en-US" dirty="0" err="1" smtClean="0"/>
              <a:t>benzediği</a:t>
            </a:r>
            <a:r>
              <a:rPr lang="en-US" dirty="0" smtClean="0"/>
              <a:t> </a:t>
            </a:r>
            <a:r>
              <a:rPr lang="en-US" dirty="0" err="1" smtClean="0"/>
              <a:t>argümanı</a:t>
            </a:r>
            <a:r>
              <a:rPr lang="en-US" dirty="0" smtClean="0"/>
              <a:t>. </a:t>
            </a:r>
            <a:r>
              <a:rPr lang="en-US" i="1" dirty="0" smtClean="0"/>
              <a:t>Jackie </a:t>
            </a:r>
            <a:r>
              <a:rPr lang="en-US" i="1" dirty="0" err="1" smtClean="0"/>
              <a:t>ve</a:t>
            </a:r>
            <a:r>
              <a:rPr lang="en-US" i="1" dirty="0" smtClean="0"/>
              <a:t> </a:t>
            </a:r>
            <a:r>
              <a:rPr lang="en-US" i="1" dirty="0" err="1" smtClean="0"/>
              <a:t>Selma’daki</a:t>
            </a:r>
            <a:r>
              <a:rPr lang="en-US" i="1" dirty="0" smtClean="0"/>
              <a:t> </a:t>
            </a:r>
            <a:r>
              <a:rPr lang="en-US" i="1" dirty="0" err="1" smtClean="0"/>
              <a:t>benzerlik</a:t>
            </a:r>
            <a:r>
              <a:rPr lang="en-US" dirty="0" smtClean="0"/>
              <a:t>.</a:t>
            </a:r>
          </a:p>
          <a:p>
            <a:pPr marL="0" indent="0">
              <a:buNone/>
            </a:pPr>
            <a:endParaRPr lang="en-US" dirty="0" smtClean="0"/>
          </a:p>
          <a:p>
            <a:pPr marL="0" indent="0">
              <a:buNone/>
            </a:pPr>
            <a:r>
              <a:rPr lang="en-US" dirty="0" smtClean="0"/>
              <a:t>2</a:t>
            </a:r>
            <a:r>
              <a:rPr lang="en-US" dirty="0"/>
              <a:t>- </a:t>
            </a:r>
            <a:r>
              <a:rPr lang="en-US" dirty="0" err="1" smtClean="0"/>
              <a:t>kalıtım</a:t>
            </a:r>
            <a:r>
              <a:rPr lang="en-US" dirty="0" smtClean="0"/>
              <a:t> </a:t>
            </a:r>
            <a:r>
              <a:rPr lang="en-US" dirty="0" err="1" smtClean="0"/>
              <a:t>ile</a:t>
            </a:r>
            <a:r>
              <a:rPr lang="en-US" dirty="0" smtClean="0"/>
              <a:t> </a:t>
            </a:r>
            <a:r>
              <a:rPr lang="en-US" dirty="0" err="1" smtClean="0"/>
              <a:t>ilgili</a:t>
            </a:r>
            <a:r>
              <a:rPr lang="en-US" dirty="0" smtClean="0"/>
              <a:t> </a:t>
            </a:r>
            <a:r>
              <a:rPr lang="en-US" dirty="0" err="1" smtClean="0"/>
              <a:t>faktörlerin</a:t>
            </a:r>
            <a:r>
              <a:rPr lang="en-US" dirty="0" smtClean="0"/>
              <a:t> </a:t>
            </a:r>
            <a:r>
              <a:rPr lang="en-US" dirty="0" err="1" smtClean="0"/>
              <a:t>yerleştikleri</a:t>
            </a:r>
            <a:r>
              <a:rPr lang="en-US" dirty="0" smtClean="0"/>
              <a:t> </a:t>
            </a:r>
            <a:r>
              <a:rPr lang="en-US" dirty="0" err="1" smtClean="0"/>
              <a:t>yerlerle</a:t>
            </a:r>
            <a:r>
              <a:rPr lang="en-US" dirty="0" smtClean="0"/>
              <a:t> </a:t>
            </a:r>
            <a:r>
              <a:rPr lang="en-US" dirty="0" err="1" smtClean="0"/>
              <a:t>ilgili</a:t>
            </a:r>
            <a:r>
              <a:rPr lang="en-US" dirty="0" smtClean="0"/>
              <a:t> </a:t>
            </a:r>
            <a:r>
              <a:rPr lang="en-US" dirty="0" err="1" smtClean="0"/>
              <a:t>argümanlar</a:t>
            </a:r>
            <a:r>
              <a:rPr lang="en-US" dirty="0" smtClean="0"/>
              <a:t>. </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6734" r="52640" b="30581"/>
          <a:stretch/>
        </p:blipFill>
        <p:spPr>
          <a:xfrm>
            <a:off x="143555" y="1749245"/>
            <a:ext cx="2309195" cy="3925690"/>
          </a:xfrm>
          <a:prstGeom prst="rect">
            <a:avLst/>
          </a:prstGeom>
        </p:spPr>
      </p:pic>
    </p:spTree>
    <p:extLst>
      <p:ext uri="{BB962C8B-B14F-4D97-AF65-F5344CB8AC3E}">
        <p14:creationId xmlns:p14="http://schemas.microsoft.com/office/powerpoint/2010/main" val="365517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6 at 12.39.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9870" y="4464575"/>
            <a:ext cx="2434130" cy="2393425"/>
          </a:xfrm>
          <a:prstGeom prst="rect">
            <a:avLst/>
          </a:prstGeom>
        </p:spPr>
      </p:pic>
      <p:sp>
        <p:nvSpPr>
          <p:cNvPr id="3" name="Content Placeholder 2"/>
          <p:cNvSpPr>
            <a:spLocks noGrp="1"/>
          </p:cNvSpPr>
          <p:nvPr>
            <p:ph idx="1"/>
          </p:nvPr>
        </p:nvSpPr>
        <p:spPr>
          <a:xfrm>
            <a:off x="448964" y="1749245"/>
            <a:ext cx="8398775" cy="4275740"/>
          </a:xfrm>
        </p:spPr>
        <p:txBody>
          <a:bodyPr>
            <a:normAutofit/>
          </a:bodyPr>
          <a:lstStyle/>
          <a:p>
            <a:r>
              <a:rPr lang="en-US" dirty="0" smtClean="0"/>
              <a:t>Mendel  </a:t>
            </a:r>
            <a:r>
              <a:rPr lang="en-US" dirty="0" err="1" smtClean="0"/>
              <a:t>parça</a:t>
            </a:r>
            <a:r>
              <a:rPr lang="en-US" dirty="0" smtClean="0"/>
              <a:t> </a:t>
            </a:r>
            <a:r>
              <a:rPr lang="en-US" dirty="0" err="1" smtClean="0"/>
              <a:t>kalıtım</a:t>
            </a:r>
            <a:r>
              <a:rPr lang="en-US" dirty="0" smtClean="0"/>
              <a:t> </a:t>
            </a:r>
            <a:r>
              <a:rPr lang="en-US" dirty="0" err="1" smtClean="0"/>
              <a:t>teorisini</a:t>
            </a:r>
            <a:r>
              <a:rPr lang="en-US" dirty="0" smtClean="0"/>
              <a:t> </a:t>
            </a:r>
            <a:r>
              <a:rPr lang="en-US" dirty="0" err="1" smtClean="0"/>
              <a:t>sundu</a:t>
            </a:r>
            <a:r>
              <a:rPr lang="en-US" dirty="0" smtClean="0"/>
              <a:t>. </a:t>
            </a:r>
          </a:p>
          <a:p>
            <a:pPr lvl="1"/>
            <a:r>
              <a:rPr lang="en-US" b="1" dirty="0" err="1" smtClean="0"/>
              <a:t>Karakterlerin</a:t>
            </a:r>
            <a:r>
              <a:rPr lang="en-US" b="1" dirty="0" smtClean="0"/>
              <a:t> </a:t>
            </a:r>
            <a:r>
              <a:rPr lang="en-US" b="1" dirty="0" err="1" smtClean="0"/>
              <a:t>ünite</a:t>
            </a:r>
            <a:r>
              <a:rPr lang="en-US" b="1" dirty="0" smtClean="0"/>
              <a:t> </a:t>
            </a:r>
            <a:r>
              <a:rPr lang="en-US" b="1" dirty="0" err="1" smtClean="0"/>
              <a:t>adını</a:t>
            </a:r>
            <a:r>
              <a:rPr lang="en-US" b="1" dirty="0" smtClean="0"/>
              <a:t> </a:t>
            </a:r>
            <a:r>
              <a:rPr lang="en-US" b="1" dirty="0" err="1" smtClean="0"/>
              <a:t>verdiği</a:t>
            </a:r>
            <a:r>
              <a:rPr lang="en-US" b="1" dirty="0" smtClean="0"/>
              <a:t> </a:t>
            </a:r>
            <a:r>
              <a:rPr lang="en-US" b="1" dirty="0" err="1" smtClean="0"/>
              <a:t>parçalar</a:t>
            </a:r>
            <a:r>
              <a:rPr lang="en-US" b="1" dirty="0" smtClean="0"/>
              <a:t> </a:t>
            </a:r>
            <a:r>
              <a:rPr lang="en-US" b="1" dirty="0" err="1" smtClean="0"/>
              <a:t>tarafından</a:t>
            </a:r>
            <a:r>
              <a:rPr lang="en-US" b="1" dirty="0" smtClean="0"/>
              <a:t> </a:t>
            </a:r>
            <a:r>
              <a:rPr lang="en-US" b="1" dirty="0" err="1" smtClean="0"/>
              <a:t>belirlendiğini</a:t>
            </a:r>
            <a:r>
              <a:rPr lang="en-US" b="1" dirty="0" smtClean="0"/>
              <a:t> </a:t>
            </a:r>
            <a:r>
              <a:rPr lang="en-US" b="1" dirty="0" err="1" smtClean="0"/>
              <a:t>ve</a:t>
            </a:r>
            <a:r>
              <a:rPr lang="en-US" b="1" dirty="0" smtClean="0"/>
              <a:t> </a:t>
            </a:r>
            <a:r>
              <a:rPr lang="en-US" b="1" dirty="0" err="1" smtClean="0"/>
              <a:t>bu</a:t>
            </a:r>
            <a:r>
              <a:rPr lang="en-US" b="1" dirty="0" smtClean="0"/>
              <a:t> </a:t>
            </a:r>
            <a:r>
              <a:rPr lang="en-US" b="1" dirty="0" err="1" smtClean="0"/>
              <a:t>ünitelerin</a:t>
            </a:r>
            <a:r>
              <a:rPr lang="en-US" b="1" dirty="0" smtClean="0"/>
              <a:t> </a:t>
            </a:r>
            <a:r>
              <a:rPr lang="en-US" b="1" dirty="0" err="1" smtClean="0"/>
              <a:t>jenerasyonlarda</a:t>
            </a:r>
            <a:r>
              <a:rPr lang="en-US" b="1" dirty="0" smtClean="0"/>
              <a:t> </a:t>
            </a:r>
            <a:r>
              <a:rPr lang="en-US" b="1" dirty="0" err="1" smtClean="0"/>
              <a:t>taşındğını</a:t>
            </a:r>
            <a:r>
              <a:rPr lang="en-US" b="1" dirty="0" smtClean="0"/>
              <a:t> </a:t>
            </a:r>
            <a:r>
              <a:rPr lang="en-US" b="1" dirty="0" err="1" smtClean="0"/>
              <a:t>söyledi</a:t>
            </a:r>
            <a:r>
              <a:rPr lang="en-US" b="1" dirty="0" smtClean="0"/>
              <a:t>. </a:t>
            </a:r>
          </a:p>
          <a:p>
            <a:pPr lvl="1"/>
            <a:r>
              <a:rPr lang="en-US" b="1" dirty="0" smtClean="0"/>
              <a:t>Bu </a:t>
            </a:r>
            <a:r>
              <a:rPr lang="en-US" b="1" dirty="0" err="1" smtClean="0"/>
              <a:t>teori</a:t>
            </a:r>
            <a:r>
              <a:rPr lang="en-US" b="1" dirty="0" smtClean="0"/>
              <a:t> </a:t>
            </a:r>
            <a:r>
              <a:rPr lang="en-US" b="1" dirty="0" err="1" smtClean="0"/>
              <a:t>bir</a:t>
            </a:r>
            <a:r>
              <a:rPr lang="en-US" b="1" dirty="0" smtClean="0"/>
              <a:t> </a:t>
            </a:r>
            <a:r>
              <a:rPr lang="en-US" b="1" dirty="0" err="1" smtClean="0"/>
              <a:t>çok</a:t>
            </a:r>
            <a:r>
              <a:rPr lang="en-US" b="1" dirty="0" smtClean="0"/>
              <a:t> </a:t>
            </a:r>
            <a:r>
              <a:rPr lang="en-US" b="1" dirty="0" err="1" smtClean="0"/>
              <a:t>fenotipi</a:t>
            </a:r>
            <a:r>
              <a:rPr lang="en-US" b="1" dirty="0" smtClean="0"/>
              <a:t> </a:t>
            </a:r>
            <a:r>
              <a:rPr lang="en-US" b="1" dirty="0" err="1" smtClean="0"/>
              <a:t>açıkladı</a:t>
            </a:r>
            <a:r>
              <a:rPr lang="en-US" b="1" dirty="0" smtClean="0"/>
              <a:t>. </a:t>
            </a:r>
          </a:p>
          <a:p>
            <a:r>
              <a:rPr lang="en-US" dirty="0" smtClean="0"/>
              <a:t>1860’lı </a:t>
            </a:r>
            <a:r>
              <a:rPr lang="en-US" dirty="0" err="1" smtClean="0"/>
              <a:t>yıllarda</a:t>
            </a:r>
            <a:r>
              <a:rPr lang="en-US" dirty="0" smtClean="0"/>
              <a:t> </a:t>
            </a:r>
            <a:r>
              <a:rPr lang="en-US" dirty="0" err="1" smtClean="0"/>
              <a:t>ünite</a:t>
            </a:r>
            <a:r>
              <a:rPr lang="en-US" dirty="0" smtClean="0"/>
              <a:t> </a:t>
            </a:r>
            <a:r>
              <a:rPr lang="en-US" dirty="0" err="1" smtClean="0"/>
              <a:t>adını</a:t>
            </a:r>
            <a:r>
              <a:rPr lang="en-US" dirty="0" smtClean="0"/>
              <a:t> </a:t>
            </a:r>
            <a:r>
              <a:rPr lang="en-US" dirty="0" err="1" smtClean="0"/>
              <a:t>verdiği</a:t>
            </a:r>
            <a:r>
              <a:rPr lang="en-US" dirty="0" smtClean="0"/>
              <a:t> </a:t>
            </a:r>
            <a:r>
              <a:rPr lang="en-US" dirty="0" err="1" smtClean="0"/>
              <a:t>bu</a:t>
            </a:r>
            <a:r>
              <a:rPr lang="en-US" dirty="0" smtClean="0"/>
              <a:t> </a:t>
            </a:r>
            <a:r>
              <a:rPr lang="en-US" dirty="0" err="1" smtClean="0"/>
              <a:t>parçaların</a:t>
            </a:r>
            <a:r>
              <a:rPr lang="en-US" dirty="0" smtClean="0"/>
              <a:t> </a:t>
            </a:r>
            <a:r>
              <a:rPr lang="en-US" dirty="0" err="1" smtClean="0"/>
              <a:t>kalıtımdaki</a:t>
            </a:r>
            <a:r>
              <a:rPr lang="en-US" dirty="0" smtClean="0"/>
              <a:t> </a:t>
            </a:r>
            <a:r>
              <a:rPr lang="en-US" dirty="0" err="1" smtClean="0"/>
              <a:t>önemini</a:t>
            </a:r>
            <a:r>
              <a:rPr lang="en-US" dirty="0" smtClean="0"/>
              <a:t> </a:t>
            </a:r>
            <a:r>
              <a:rPr lang="en-US" dirty="0" err="1" smtClean="0"/>
              <a:t>tanımladı</a:t>
            </a:r>
            <a:r>
              <a:rPr lang="en-US" dirty="0" smtClean="0"/>
              <a:t>.</a:t>
            </a:r>
          </a:p>
          <a:p>
            <a:pPr marL="457200" lvl="1" indent="0">
              <a:buNone/>
            </a:pPr>
            <a:endParaRPr lang="en-US" dirty="0" smtClean="0"/>
          </a:p>
        </p:txBody>
      </p:sp>
      <p:sp>
        <p:nvSpPr>
          <p:cNvPr id="4" name="Title 1"/>
          <p:cNvSpPr>
            <a:spLocks noGrp="1"/>
          </p:cNvSpPr>
          <p:nvPr>
            <p:ph type="title"/>
          </p:nvPr>
        </p:nvSpPr>
        <p:spPr>
          <a:xfrm>
            <a:off x="296260" y="374900"/>
            <a:ext cx="8229600" cy="458115"/>
          </a:xfrm>
        </p:spPr>
        <p:txBody>
          <a:bodyPr>
            <a:noAutofit/>
          </a:bodyPr>
          <a:lstStyle/>
          <a:p>
            <a:r>
              <a:rPr lang="en-US" dirty="0" smtClean="0"/>
              <a:t>Mendel </a:t>
            </a:r>
            <a:r>
              <a:rPr lang="en-US" smtClean="0"/>
              <a:t>kalıtımı</a:t>
            </a:r>
            <a:endParaRPr lang="en-US" b="1" dirty="0">
              <a:solidFill>
                <a:srgbClr val="D9D9D9"/>
              </a:solidFill>
            </a:endParaRPr>
          </a:p>
        </p:txBody>
      </p:sp>
    </p:spTree>
    <p:extLst>
      <p:ext uri="{BB962C8B-B14F-4D97-AF65-F5344CB8AC3E}">
        <p14:creationId xmlns:p14="http://schemas.microsoft.com/office/powerpoint/2010/main" val="346328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04813"/>
            <a:ext cx="8229600" cy="711200"/>
          </a:xfrm>
        </p:spPr>
        <p:txBody>
          <a:bodyPr/>
          <a:lstStyle/>
          <a:p>
            <a:pPr eaLnBrk="1" hangingPunct="1"/>
            <a:r>
              <a:rPr lang="tr-TR" dirty="0" err="1" smtClean="0">
                <a:latin typeface="Arial" charset="0"/>
                <a:cs typeface="Arial" charset="0"/>
              </a:rPr>
              <a:t>Epigenezis</a:t>
            </a:r>
            <a:endParaRPr lang="en-US" dirty="0">
              <a:latin typeface="Arial" charset="0"/>
              <a:cs typeface="Arial" charset="0"/>
            </a:endParaRPr>
          </a:p>
        </p:txBody>
      </p:sp>
      <p:sp>
        <p:nvSpPr>
          <p:cNvPr id="6147" name="Rectangle 3"/>
          <p:cNvSpPr>
            <a:spLocks noGrp="1" noChangeArrowheads="1"/>
          </p:cNvSpPr>
          <p:nvPr>
            <p:ph type="body" idx="1"/>
          </p:nvPr>
        </p:nvSpPr>
        <p:spPr>
          <a:xfrm>
            <a:off x="468313" y="1749245"/>
            <a:ext cx="8229600" cy="4559480"/>
          </a:xfrm>
        </p:spPr>
        <p:txBody>
          <a:bodyPr/>
          <a:lstStyle/>
          <a:p>
            <a:pPr eaLnBrk="1" hangingPunct="1"/>
            <a:r>
              <a:rPr lang="tr-TR" dirty="0" err="1" smtClean="0">
                <a:latin typeface="Arial" charset="0"/>
                <a:cs typeface="Arial" charset="0"/>
              </a:rPr>
              <a:t>Epigenetik</a:t>
            </a:r>
            <a:r>
              <a:rPr lang="tr-TR" dirty="0" smtClean="0">
                <a:latin typeface="Arial" charset="0"/>
                <a:cs typeface="Arial" charset="0"/>
              </a:rPr>
              <a:t> </a:t>
            </a:r>
            <a:r>
              <a:rPr lang="tr-TR" dirty="0" err="1" smtClean="0">
                <a:latin typeface="Arial" charset="0"/>
                <a:cs typeface="Arial" charset="0"/>
              </a:rPr>
              <a:t>Conrad</a:t>
            </a:r>
            <a:r>
              <a:rPr lang="tr-TR" dirty="0" smtClean="0">
                <a:latin typeface="Arial" charset="0"/>
                <a:cs typeface="Arial" charset="0"/>
              </a:rPr>
              <a:t> </a:t>
            </a:r>
            <a:r>
              <a:rPr lang="tr-TR" dirty="0">
                <a:latin typeface="Arial" charset="0"/>
                <a:cs typeface="Arial" charset="0"/>
              </a:rPr>
              <a:t>Hal </a:t>
            </a:r>
            <a:r>
              <a:rPr lang="tr-TR" dirty="0" err="1" smtClean="0">
                <a:latin typeface="Arial" charset="0"/>
                <a:cs typeface="Arial" charset="0"/>
              </a:rPr>
              <a:t>Waddington</a:t>
            </a:r>
            <a:r>
              <a:rPr lang="tr-TR" dirty="0" smtClean="0">
                <a:latin typeface="Arial" charset="0"/>
                <a:cs typeface="Arial" charset="0"/>
              </a:rPr>
              <a:t> </a:t>
            </a:r>
            <a:br>
              <a:rPr lang="tr-TR" dirty="0" smtClean="0">
                <a:latin typeface="Arial" charset="0"/>
                <a:cs typeface="Arial" charset="0"/>
              </a:rPr>
            </a:br>
            <a:r>
              <a:rPr lang="tr-TR" dirty="0" smtClean="0">
                <a:latin typeface="Arial" charset="0"/>
                <a:cs typeface="Arial" charset="0"/>
              </a:rPr>
              <a:t>tarafından sunulmuştur.</a:t>
            </a:r>
            <a:endParaRPr lang="tr-TR" dirty="0">
              <a:latin typeface="Arial" charset="0"/>
              <a:cs typeface="Arial" charset="0"/>
            </a:endParaRPr>
          </a:p>
          <a:p>
            <a:pPr eaLnBrk="1" hangingPunct="1"/>
            <a:r>
              <a:rPr lang="en-US" dirty="0" smtClean="0">
                <a:latin typeface="Arial" charset="0"/>
                <a:cs typeface="Arial" charset="0"/>
              </a:rPr>
              <a:t>B</a:t>
            </a:r>
            <a:r>
              <a:rPr lang="tr-TR" dirty="0" smtClean="0">
                <a:latin typeface="Arial" charset="0"/>
                <a:cs typeface="Arial" charset="0"/>
              </a:rPr>
              <a:t>u terimin ortaya çıkmasında;</a:t>
            </a:r>
            <a:endParaRPr lang="tr-TR" dirty="0">
              <a:latin typeface="Arial" charset="0"/>
              <a:cs typeface="Arial" charset="0"/>
            </a:endParaRPr>
          </a:p>
          <a:p>
            <a:pPr lvl="1" eaLnBrk="1" hangingPunct="1"/>
            <a:r>
              <a:rPr lang="tr-TR" dirty="0" err="1">
                <a:latin typeface="Arial" charset="0"/>
                <a:cs typeface="Arial" charset="0"/>
              </a:rPr>
              <a:t>Non-Mendelian</a:t>
            </a:r>
            <a:r>
              <a:rPr lang="tr-TR" dirty="0">
                <a:latin typeface="Arial" charset="0"/>
                <a:cs typeface="Arial" charset="0"/>
              </a:rPr>
              <a:t> </a:t>
            </a:r>
            <a:r>
              <a:rPr lang="tr-TR" dirty="0" smtClean="0">
                <a:latin typeface="Arial" charset="0"/>
                <a:cs typeface="Arial" charset="0"/>
              </a:rPr>
              <a:t>kalıtım,</a:t>
            </a:r>
            <a:endParaRPr lang="tr-TR" dirty="0">
              <a:latin typeface="Arial" charset="0"/>
              <a:cs typeface="Arial" charset="0"/>
            </a:endParaRPr>
          </a:p>
          <a:p>
            <a:pPr lvl="1" eaLnBrk="1" hangingPunct="1"/>
            <a:r>
              <a:rPr lang="en-US" dirty="0" err="1" smtClean="0">
                <a:latin typeface="Arial" charset="0"/>
                <a:cs typeface="Arial" charset="0"/>
              </a:rPr>
              <a:t>Bir</a:t>
            </a:r>
            <a:r>
              <a:rPr lang="en-US" dirty="0" smtClean="0">
                <a:latin typeface="Arial" charset="0"/>
                <a:cs typeface="Arial" charset="0"/>
              </a:rPr>
              <a:t> </a:t>
            </a:r>
            <a:r>
              <a:rPr lang="en-US" dirty="0" err="1" smtClean="0">
                <a:latin typeface="Arial" charset="0"/>
                <a:cs typeface="Arial" charset="0"/>
              </a:rPr>
              <a:t>zigottan</a:t>
            </a:r>
            <a:r>
              <a:rPr lang="en-US" dirty="0" smtClean="0">
                <a:latin typeface="Arial" charset="0"/>
                <a:cs typeface="Arial" charset="0"/>
              </a:rPr>
              <a:t> </a:t>
            </a:r>
            <a:r>
              <a:rPr lang="en-US" dirty="0" err="1" smtClean="0">
                <a:latin typeface="Arial" charset="0"/>
                <a:cs typeface="Arial" charset="0"/>
              </a:rPr>
              <a:t>farklı</a:t>
            </a:r>
            <a:r>
              <a:rPr lang="en-US" dirty="0" smtClean="0">
                <a:latin typeface="Arial" charset="0"/>
                <a:cs typeface="Arial" charset="0"/>
              </a:rPr>
              <a:t> </a:t>
            </a:r>
            <a:r>
              <a:rPr lang="en-US" dirty="0" err="1" smtClean="0">
                <a:latin typeface="Arial" charset="0"/>
                <a:cs typeface="Arial" charset="0"/>
              </a:rPr>
              <a:t>hücrelerin</a:t>
            </a:r>
            <a:r>
              <a:rPr lang="en-US" dirty="0" smtClean="0">
                <a:latin typeface="Arial" charset="0"/>
                <a:cs typeface="Arial" charset="0"/>
              </a:rPr>
              <a:t> </a:t>
            </a:r>
            <a:br>
              <a:rPr lang="en-US" dirty="0" smtClean="0">
                <a:latin typeface="Arial" charset="0"/>
                <a:cs typeface="Arial" charset="0"/>
              </a:rPr>
            </a:br>
            <a:r>
              <a:rPr lang="en-US" dirty="0" err="1" smtClean="0">
                <a:latin typeface="Arial" charset="0"/>
                <a:cs typeface="Arial" charset="0"/>
              </a:rPr>
              <a:t>oluşması</a:t>
            </a:r>
            <a:r>
              <a:rPr lang="tr-TR" dirty="0" smtClean="0">
                <a:latin typeface="Arial" charset="0"/>
                <a:cs typeface="Arial" charset="0"/>
              </a:rPr>
              <a:t>,</a:t>
            </a:r>
            <a:endParaRPr lang="en-US" dirty="0">
              <a:latin typeface="Arial" charset="0"/>
              <a:cs typeface="Arial" charset="0"/>
            </a:endParaRPr>
          </a:p>
        </p:txBody>
      </p:sp>
      <p:pic>
        <p:nvPicPr>
          <p:cNvPr id="6148"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1628775"/>
            <a:ext cx="169545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ağ Ok 4"/>
          <p:cNvSpPr/>
          <p:nvPr/>
        </p:nvSpPr>
        <p:spPr>
          <a:xfrm rot="501993">
            <a:off x="5837238" y="1768475"/>
            <a:ext cx="1135062" cy="2889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Metin kutusu 1"/>
          <p:cNvSpPr txBox="1">
            <a:spLocks noChangeArrowheads="1"/>
          </p:cNvSpPr>
          <p:nvPr/>
        </p:nvSpPr>
        <p:spPr bwMode="auto">
          <a:xfrm>
            <a:off x="4716463" y="6308725"/>
            <a:ext cx="4159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Bef>
                <a:spcPct val="20000"/>
              </a:spcBef>
              <a:spcAft>
                <a:spcPct val="0"/>
              </a:spcAft>
              <a:buChar char="»"/>
              <a:defRPr sz="2000">
                <a:solidFill>
                  <a:schemeClr val="tx1"/>
                </a:solidFill>
                <a:latin typeface="Arial" charset="0"/>
                <a:ea typeface="Arial" charset="0"/>
                <a:cs typeface="Arial" charset="0"/>
              </a:defRPr>
            </a:lvl6pPr>
            <a:lvl7pPr eaLnBrk="0" fontAlgn="base" hangingPunct="0">
              <a:spcBef>
                <a:spcPct val="20000"/>
              </a:spcBef>
              <a:spcAft>
                <a:spcPct val="0"/>
              </a:spcAft>
              <a:buChar char="»"/>
              <a:defRPr sz="2000">
                <a:solidFill>
                  <a:schemeClr val="tx1"/>
                </a:solidFill>
                <a:latin typeface="Arial" charset="0"/>
                <a:ea typeface="Arial" charset="0"/>
                <a:cs typeface="Arial" charset="0"/>
              </a:defRPr>
            </a:lvl7pPr>
            <a:lvl8pPr eaLnBrk="0" fontAlgn="base" hangingPunct="0">
              <a:spcBef>
                <a:spcPct val="20000"/>
              </a:spcBef>
              <a:spcAft>
                <a:spcPct val="0"/>
              </a:spcAft>
              <a:buChar char="»"/>
              <a:defRPr sz="2000">
                <a:solidFill>
                  <a:schemeClr val="tx1"/>
                </a:solidFill>
                <a:latin typeface="Arial" charset="0"/>
                <a:ea typeface="Arial" charset="0"/>
                <a:cs typeface="Arial" charset="0"/>
              </a:defRPr>
            </a:lvl8pPr>
            <a:lvl9pPr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r>
              <a:rPr lang="tr-TR" sz="1800">
                <a:hlinkClick r:id="rId4"/>
              </a:rPr>
              <a:t>https://www.nature.com/articles/nrg933</a:t>
            </a:r>
          </a:p>
          <a:p>
            <a:endParaRPr lang="en-US" sz="1800"/>
          </a:p>
        </p:txBody>
      </p:sp>
      <p:sp>
        <p:nvSpPr>
          <p:cNvPr id="2" name="Metin kutusu 1"/>
          <p:cNvSpPr txBox="1"/>
          <p:nvPr/>
        </p:nvSpPr>
        <p:spPr>
          <a:xfrm rot="572512">
            <a:off x="4633913" y="5396597"/>
            <a:ext cx="4802187" cy="646331"/>
          </a:xfrm>
          <a:prstGeom prst="rect">
            <a:avLst/>
          </a:prstGeom>
          <a:noFill/>
          <a:ln>
            <a:solidFill>
              <a:schemeClr val="accent1">
                <a:lumMod val="50000"/>
              </a:schemeClr>
            </a:solidFill>
          </a:ln>
        </p:spPr>
        <p:txBody>
          <a:bodyPr>
            <a:spAutoFit/>
          </a:bodyPr>
          <a:lstStyle/>
          <a:p>
            <a:pPr>
              <a:defRPr/>
            </a:pPr>
            <a:r>
              <a:rPr lang="en-US" dirty="0" err="1" smtClean="0">
                <a:latin typeface="Arial" panose="020B0604020202020204" pitchFamily="34" charset="0"/>
                <a:cs typeface="Arial" panose="020B0604020202020204" pitchFamily="34" charset="0"/>
              </a:rPr>
              <a:t>Gelişim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biyolojisi</a:t>
            </a:r>
            <a:r>
              <a:rPr lang="en-US" dirty="0" smtClean="0">
                <a:latin typeface="Arial" panose="020B0604020202020204" pitchFamily="34" charset="0"/>
                <a:ea typeface="+mn-ea"/>
                <a:cs typeface="Arial" panose="020B0604020202020204" pitchFamily="34" charset="0"/>
              </a:rPr>
              <a:t>, </a:t>
            </a:r>
            <a:r>
              <a:rPr lang="en-US" dirty="0" err="1" smtClean="0">
                <a:latin typeface="Arial" panose="020B0604020202020204" pitchFamily="34" charset="0"/>
                <a:ea typeface="+mn-ea"/>
                <a:cs typeface="Arial" panose="020B0604020202020204" pitchFamily="34" charset="0"/>
              </a:rPr>
              <a:t>paleantolog</a:t>
            </a:r>
            <a:r>
              <a:rPr lang="en-US" dirty="0" smtClean="0">
                <a:latin typeface="Arial" panose="020B0604020202020204" pitchFamily="34" charset="0"/>
                <a:ea typeface="+mn-ea"/>
                <a:cs typeface="Arial" panose="020B0604020202020204" pitchFamily="34" charset="0"/>
              </a:rPr>
              <a:t>, </a:t>
            </a:r>
            <a:r>
              <a:rPr lang="en-US" dirty="0" err="1" smtClean="0">
                <a:latin typeface="Arial" panose="020B0604020202020204" pitchFamily="34" charset="0"/>
                <a:ea typeface="+mn-ea"/>
                <a:cs typeface="Arial" panose="020B0604020202020204" pitchFamily="34" charset="0"/>
              </a:rPr>
              <a:t>genetikçi</a:t>
            </a:r>
            <a:r>
              <a:rPr lang="en-US" dirty="0" smtClean="0">
                <a:latin typeface="Arial" panose="020B0604020202020204" pitchFamily="34" charset="0"/>
                <a:ea typeface="+mn-ea"/>
                <a:cs typeface="Arial" panose="020B0604020202020204" pitchFamily="34" charset="0"/>
              </a:rPr>
              <a:t>, </a:t>
            </a:r>
            <a:r>
              <a:rPr lang="en-US" dirty="0" err="1" smtClean="0">
                <a:latin typeface="Arial" panose="020B0604020202020204" pitchFamily="34" charset="0"/>
                <a:ea typeface="+mn-ea"/>
                <a:cs typeface="Arial" panose="020B0604020202020204" pitchFamily="34" charset="0"/>
              </a:rPr>
              <a:t>embriyolog</a:t>
            </a:r>
            <a:r>
              <a:rPr lang="en-US" dirty="0" smtClean="0">
                <a:latin typeface="Arial" panose="020B0604020202020204" pitchFamily="34" charset="0"/>
                <a:ea typeface="+mn-ea"/>
                <a:cs typeface="Arial" panose="020B0604020202020204" pitchFamily="34" charset="0"/>
              </a:rPr>
              <a:t> </a:t>
            </a:r>
            <a:r>
              <a:rPr lang="en-US" dirty="0" err="1" smtClean="0">
                <a:latin typeface="Arial" panose="020B0604020202020204" pitchFamily="34" charset="0"/>
                <a:ea typeface="+mn-ea"/>
                <a:cs typeface="Arial" panose="020B0604020202020204" pitchFamily="34" charset="0"/>
              </a:rPr>
              <a:t>ve</a:t>
            </a:r>
            <a:r>
              <a:rPr lang="en-US" dirty="0" smtClean="0">
                <a:latin typeface="Arial" panose="020B0604020202020204" pitchFamily="34" charset="0"/>
                <a:ea typeface="+mn-ea"/>
                <a:cs typeface="Arial" panose="020B0604020202020204" pitchFamily="34" charset="0"/>
              </a:rPr>
              <a:t> </a:t>
            </a:r>
            <a:r>
              <a:rPr lang="en-US" dirty="0" err="1" smtClean="0">
                <a:latin typeface="Arial" panose="020B0604020202020204" pitchFamily="34" charset="0"/>
                <a:ea typeface="+mn-ea"/>
                <a:cs typeface="Arial" panose="020B0604020202020204" pitchFamily="34" charset="0"/>
              </a:rPr>
              <a:t>fizyolog</a:t>
            </a:r>
            <a:r>
              <a:rPr lang="en-US" dirty="0" smtClean="0">
                <a:latin typeface="Arial" panose="020B0604020202020204" pitchFamily="34" charset="0"/>
                <a:ea typeface="+mn-ea"/>
                <a:cs typeface="Arial" panose="020B0604020202020204" pitchFamily="34" charset="0"/>
              </a:rPr>
              <a:t>. </a:t>
            </a:r>
            <a:endParaRPr lang="en-US" dirty="0">
              <a:latin typeface="Arial" panose="020B0604020202020204" pitchFamily="34" charset="0"/>
              <a:ea typeface="+mn-ea"/>
              <a:cs typeface="Arial" panose="020B0604020202020204" pitchFamily="34" charset="0"/>
            </a:endParaRPr>
          </a:p>
        </p:txBody>
      </p:sp>
      <p:cxnSp>
        <p:nvCxnSpPr>
          <p:cNvPr id="4" name="Düz Ok Bağlayıcısı 3"/>
          <p:cNvCxnSpPr>
            <a:stCxn id="6148" idx="2"/>
            <a:endCxn id="2" idx="0"/>
          </p:cNvCxnSpPr>
          <p:nvPr/>
        </p:nvCxnSpPr>
        <p:spPr>
          <a:xfrm flipH="1">
            <a:off x="7088578" y="4487863"/>
            <a:ext cx="761610" cy="91320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858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250"/>
            <a:ext cx="8686800" cy="5649913"/>
          </a:xfrm>
        </p:spPr>
        <p:txBody>
          <a:bodyPr/>
          <a:lstStyle/>
          <a:p>
            <a:pPr marL="342900" lvl="1" indent="-342900">
              <a:buFontTx/>
              <a:buChar char="•"/>
              <a:defRPr/>
            </a:pPr>
            <a:r>
              <a:rPr lang="tr-TR" altLang="en-US" dirty="0" err="1" smtClean="0">
                <a:solidFill>
                  <a:schemeClr val="bg1"/>
                </a:solidFill>
                <a:ea typeface="+mn-ea"/>
              </a:rPr>
              <a:t>Non-Mendelian</a:t>
            </a:r>
            <a:r>
              <a:rPr lang="tr-TR" altLang="en-US" dirty="0" smtClean="0">
                <a:solidFill>
                  <a:schemeClr val="bg1"/>
                </a:solidFill>
                <a:ea typeface="+mn-ea"/>
              </a:rPr>
              <a:t> kalıtım</a:t>
            </a:r>
            <a:r>
              <a:rPr lang="tr-TR" altLang="en-US" dirty="0" smtClean="0">
                <a:solidFill>
                  <a:schemeClr val="bg1"/>
                </a:solidFill>
                <a:ea typeface="+mn-ea"/>
                <a:sym typeface="Wingdings" panose="05000000000000000000" pitchFamily="2" charset="2"/>
              </a:rPr>
              <a:t> </a:t>
            </a:r>
            <a:br>
              <a:rPr lang="tr-TR" altLang="en-US" dirty="0" smtClean="0">
                <a:solidFill>
                  <a:schemeClr val="bg1"/>
                </a:solidFill>
                <a:ea typeface="+mn-ea"/>
                <a:sym typeface="Wingdings" panose="05000000000000000000" pitchFamily="2" charset="2"/>
              </a:rPr>
            </a:br>
            <a:r>
              <a:rPr lang="tr-TR" altLang="en-US" dirty="0" smtClean="0">
                <a:solidFill>
                  <a:schemeClr val="tx1"/>
                </a:solidFill>
                <a:ea typeface="+mn-ea"/>
                <a:sym typeface="Wingdings" panose="05000000000000000000" pitchFamily="2" charset="2"/>
              </a:rPr>
              <a:t>aynı </a:t>
            </a:r>
            <a:r>
              <a:rPr lang="tr-TR" altLang="en-US" dirty="0" err="1" smtClean="0">
                <a:solidFill>
                  <a:schemeClr val="tx1"/>
                </a:solidFill>
                <a:ea typeface="+mn-ea"/>
                <a:sym typeface="Wingdings" panose="05000000000000000000" pitchFamily="2" charset="2"/>
              </a:rPr>
              <a:t>genotip</a:t>
            </a:r>
            <a:r>
              <a:rPr lang="tr-TR" altLang="en-US" dirty="0" smtClean="0">
                <a:solidFill>
                  <a:schemeClr val="tx1"/>
                </a:solidFill>
                <a:ea typeface="+mn-ea"/>
                <a:sym typeface="Wingdings" panose="05000000000000000000" pitchFamily="2" charset="2"/>
              </a:rPr>
              <a:t> ama farklı </a:t>
            </a:r>
            <a:r>
              <a:rPr lang="tr-TR" altLang="en-US" dirty="0" err="1" smtClean="0">
                <a:solidFill>
                  <a:schemeClr val="tx1"/>
                </a:solidFill>
                <a:ea typeface="+mn-ea"/>
                <a:sym typeface="Wingdings" panose="05000000000000000000" pitchFamily="2" charset="2"/>
              </a:rPr>
              <a:t>fenotip</a:t>
            </a:r>
            <a:r>
              <a:rPr lang="tr-TR" altLang="en-US" dirty="0" smtClean="0">
                <a:ea typeface="+mn-ea"/>
                <a:sym typeface="Wingdings" panose="05000000000000000000" pitchFamily="2" charset="2"/>
              </a:rPr>
              <a:t/>
            </a:r>
            <a:br>
              <a:rPr lang="tr-TR" altLang="en-US" dirty="0" smtClean="0">
                <a:ea typeface="+mn-ea"/>
                <a:sym typeface="Wingdings" panose="05000000000000000000" pitchFamily="2" charset="2"/>
              </a:rPr>
            </a:br>
            <a:r>
              <a:rPr lang="tr-TR" altLang="en-US" dirty="0" smtClean="0">
                <a:ea typeface="+mn-ea"/>
                <a:sym typeface="Wingdings" panose="05000000000000000000" pitchFamily="2" charset="2"/>
              </a:rPr>
              <a:t>	</a:t>
            </a:r>
            <a:r>
              <a:rPr lang="tr-TR" altLang="en-US" dirty="0">
                <a:ea typeface="+mn-ea"/>
                <a:sym typeface="Wingdings" panose="05000000000000000000" pitchFamily="2" charset="2"/>
              </a:rPr>
              <a:t>	</a:t>
            </a:r>
            <a:r>
              <a:rPr lang="en-US" altLang="tr-TR" dirty="0" smtClean="0">
                <a:solidFill>
                  <a:srgbClr val="C00000"/>
                </a:solidFill>
                <a:ea typeface="+mn-ea"/>
              </a:rPr>
              <a:t>Penetrance</a:t>
            </a:r>
            <a:r>
              <a:rPr lang="tr-TR" altLang="tr-TR" dirty="0" smtClean="0">
                <a:solidFill>
                  <a:srgbClr val="C00000"/>
                </a:solidFill>
                <a:ea typeface="+mn-ea"/>
              </a:rPr>
              <a:t>, </a:t>
            </a:r>
            <a:r>
              <a:rPr lang="en-US" altLang="tr-TR" dirty="0" smtClean="0">
                <a:solidFill>
                  <a:srgbClr val="C00000"/>
                </a:solidFill>
                <a:ea typeface="+mn-ea"/>
              </a:rPr>
              <a:t>Expressivity</a:t>
            </a:r>
            <a:endParaRPr lang="tr-TR" altLang="tr-TR" dirty="0" smtClean="0">
              <a:solidFill>
                <a:srgbClr val="C00000"/>
              </a:solidFill>
              <a:ea typeface="+mn-ea"/>
            </a:endParaRPr>
          </a:p>
          <a:p>
            <a:pPr marL="342900" lvl="1" indent="-342900">
              <a:buFontTx/>
              <a:buChar char="•"/>
              <a:defRPr/>
            </a:pPr>
            <a:endParaRPr lang="tr-TR" altLang="en-US" dirty="0">
              <a:solidFill>
                <a:srgbClr val="C00000"/>
              </a:solidFill>
              <a:ea typeface="+mn-ea"/>
              <a:sym typeface="Wingdings" panose="05000000000000000000" pitchFamily="2" charset="2"/>
            </a:endParaRPr>
          </a:p>
          <a:p>
            <a:pPr marL="342900" lvl="1" indent="-342900">
              <a:buFontTx/>
              <a:buChar char="•"/>
              <a:defRPr/>
            </a:pPr>
            <a:endParaRPr lang="tr-TR" altLang="en-US" dirty="0" smtClean="0">
              <a:solidFill>
                <a:srgbClr val="C00000"/>
              </a:solidFill>
              <a:ea typeface="+mn-ea"/>
              <a:sym typeface="Wingdings" panose="05000000000000000000" pitchFamily="2" charset="2"/>
            </a:endParaRPr>
          </a:p>
          <a:p>
            <a:pPr marL="0" lvl="1" indent="0">
              <a:buFontTx/>
              <a:buNone/>
              <a:defRPr/>
            </a:pPr>
            <a:endParaRPr lang="tr-TR" altLang="en-US" dirty="0" smtClean="0">
              <a:ea typeface="+mn-ea"/>
            </a:endParaRPr>
          </a:p>
          <a:p>
            <a:pPr marL="0" lvl="1" indent="0">
              <a:buFontTx/>
              <a:buNone/>
              <a:defRPr/>
            </a:pPr>
            <a:endParaRPr lang="en-US" altLang="en-US" dirty="0" smtClean="0">
              <a:ea typeface="+mn-ea"/>
            </a:endParaRPr>
          </a:p>
          <a:p>
            <a:pPr marL="342900" lvl="1" indent="-342900">
              <a:buFontTx/>
              <a:buChar char="•"/>
              <a:defRPr/>
            </a:pPr>
            <a:r>
              <a:rPr lang="tr-TR" altLang="en-US" dirty="0" err="1" smtClean="0">
                <a:ea typeface="+mn-ea"/>
              </a:rPr>
              <a:t>Zygote</a:t>
            </a:r>
            <a:r>
              <a:rPr lang="tr-TR" altLang="en-US" dirty="0" smtClean="0">
                <a:ea typeface="+mn-ea"/>
              </a:rPr>
              <a:t> gelişimi</a:t>
            </a:r>
            <a:r>
              <a:rPr lang="tr-TR" altLang="en-US" dirty="0" smtClean="0">
                <a:ea typeface="+mn-ea"/>
                <a:sym typeface="Wingdings" panose="05000000000000000000" pitchFamily="2" charset="2"/>
              </a:rPr>
              <a:t> bir hücreden kocaman organizmaya</a:t>
            </a:r>
            <a:endParaRPr lang="tr-TR" altLang="en-US" dirty="0" smtClean="0">
              <a:ea typeface="+mn-ea"/>
            </a:endParaRPr>
          </a:p>
          <a:p>
            <a:pPr>
              <a:defRPr/>
            </a:pPr>
            <a:endParaRPr lang="en-US" dirty="0">
              <a:ea typeface="+mn-ea"/>
            </a:endParaRPr>
          </a:p>
        </p:txBody>
      </p:sp>
      <p:pic>
        <p:nvPicPr>
          <p:cNvPr id="8195" name="Picture 2" descr="zygote developmen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t="21490" b="5981"/>
          <a:stretch>
            <a:fillRect/>
          </a:stretch>
        </p:blipFill>
        <p:spPr bwMode="auto">
          <a:xfrm>
            <a:off x="338138" y="4818063"/>
            <a:ext cx="54959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rbest Form 4"/>
          <p:cNvSpPr/>
          <p:nvPr/>
        </p:nvSpPr>
        <p:spPr>
          <a:xfrm>
            <a:off x="5834063" y="5006975"/>
            <a:ext cx="1481137" cy="784225"/>
          </a:xfrm>
          <a:custGeom>
            <a:avLst/>
            <a:gdLst>
              <a:gd name="connsiteX0" fmla="*/ 29890 w 1423262"/>
              <a:gd name="connsiteY0" fmla="*/ 537028 h 783771"/>
              <a:gd name="connsiteX1" fmla="*/ 15376 w 1423262"/>
              <a:gd name="connsiteY1" fmla="*/ 464457 h 783771"/>
              <a:gd name="connsiteX2" fmla="*/ 862 w 1423262"/>
              <a:gd name="connsiteY2" fmla="*/ 420914 h 783771"/>
              <a:gd name="connsiteX3" fmla="*/ 29890 w 1423262"/>
              <a:gd name="connsiteY3" fmla="*/ 130628 h 783771"/>
              <a:gd name="connsiteX4" fmla="*/ 58919 w 1423262"/>
              <a:gd name="connsiteY4" fmla="*/ 87085 h 783771"/>
              <a:gd name="connsiteX5" fmla="*/ 102462 w 1423262"/>
              <a:gd name="connsiteY5" fmla="*/ 43542 h 783771"/>
              <a:gd name="connsiteX6" fmla="*/ 189548 w 1423262"/>
              <a:gd name="connsiteY6" fmla="*/ 0 h 783771"/>
              <a:gd name="connsiteX7" fmla="*/ 218576 w 1423262"/>
              <a:gd name="connsiteY7" fmla="*/ 43542 h 783771"/>
              <a:gd name="connsiteX8" fmla="*/ 204062 w 1423262"/>
              <a:gd name="connsiteY8" fmla="*/ 261257 h 783771"/>
              <a:gd name="connsiteX9" fmla="*/ 175033 w 1423262"/>
              <a:gd name="connsiteY9" fmla="*/ 348342 h 783771"/>
              <a:gd name="connsiteX10" fmla="*/ 160519 w 1423262"/>
              <a:gd name="connsiteY10" fmla="*/ 406400 h 783771"/>
              <a:gd name="connsiteX11" fmla="*/ 131490 w 1423262"/>
              <a:gd name="connsiteY11" fmla="*/ 493485 h 783771"/>
              <a:gd name="connsiteX12" fmla="*/ 116976 w 1423262"/>
              <a:gd name="connsiteY12" fmla="*/ 537028 h 783771"/>
              <a:gd name="connsiteX13" fmla="*/ 102462 w 1423262"/>
              <a:gd name="connsiteY13" fmla="*/ 580571 h 783771"/>
              <a:gd name="connsiteX14" fmla="*/ 116976 w 1423262"/>
              <a:gd name="connsiteY14" fmla="*/ 682171 h 783771"/>
              <a:gd name="connsiteX15" fmla="*/ 189548 w 1423262"/>
              <a:gd name="connsiteY15" fmla="*/ 769257 h 783771"/>
              <a:gd name="connsiteX16" fmla="*/ 233090 w 1423262"/>
              <a:gd name="connsiteY16" fmla="*/ 783771 h 783771"/>
              <a:gd name="connsiteX17" fmla="*/ 276633 w 1423262"/>
              <a:gd name="connsiteY17" fmla="*/ 769257 h 783771"/>
              <a:gd name="connsiteX18" fmla="*/ 363719 w 1423262"/>
              <a:gd name="connsiteY18" fmla="*/ 711200 h 783771"/>
              <a:gd name="connsiteX19" fmla="*/ 407262 w 1423262"/>
              <a:gd name="connsiteY19" fmla="*/ 624114 h 783771"/>
              <a:gd name="connsiteX20" fmla="*/ 421776 w 1423262"/>
              <a:gd name="connsiteY20" fmla="*/ 580571 h 783771"/>
              <a:gd name="connsiteX21" fmla="*/ 407262 w 1423262"/>
              <a:gd name="connsiteY21" fmla="*/ 435428 h 783771"/>
              <a:gd name="connsiteX22" fmla="*/ 378233 w 1423262"/>
              <a:gd name="connsiteY22" fmla="*/ 391885 h 783771"/>
              <a:gd name="connsiteX23" fmla="*/ 349205 w 1423262"/>
              <a:gd name="connsiteY23" fmla="*/ 304800 h 783771"/>
              <a:gd name="connsiteX24" fmla="*/ 334690 w 1423262"/>
              <a:gd name="connsiteY24" fmla="*/ 261257 h 783771"/>
              <a:gd name="connsiteX25" fmla="*/ 349205 w 1423262"/>
              <a:gd name="connsiteY25" fmla="*/ 130628 h 783771"/>
              <a:gd name="connsiteX26" fmla="*/ 363719 w 1423262"/>
              <a:gd name="connsiteY26" fmla="*/ 87085 h 783771"/>
              <a:gd name="connsiteX27" fmla="*/ 407262 w 1423262"/>
              <a:gd name="connsiteY27" fmla="*/ 72571 h 783771"/>
              <a:gd name="connsiteX28" fmla="*/ 494348 w 1423262"/>
              <a:gd name="connsiteY28" fmla="*/ 72571 h 783771"/>
              <a:gd name="connsiteX29" fmla="*/ 552405 w 1423262"/>
              <a:gd name="connsiteY29" fmla="*/ 159657 h 783771"/>
              <a:gd name="connsiteX30" fmla="*/ 581433 w 1423262"/>
              <a:gd name="connsiteY30" fmla="*/ 261257 h 783771"/>
              <a:gd name="connsiteX31" fmla="*/ 610462 w 1423262"/>
              <a:gd name="connsiteY31" fmla="*/ 362857 h 783771"/>
              <a:gd name="connsiteX32" fmla="*/ 595948 w 1423262"/>
              <a:gd name="connsiteY32" fmla="*/ 551542 h 783771"/>
              <a:gd name="connsiteX33" fmla="*/ 566919 w 1423262"/>
              <a:gd name="connsiteY33" fmla="*/ 638628 h 783771"/>
              <a:gd name="connsiteX34" fmla="*/ 581433 w 1423262"/>
              <a:gd name="connsiteY34" fmla="*/ 711200 h 783771"/>
              <a:gd name="connsiteX35" fmla="*/ 741090 w 1423262"/>
              <a:gd name="connsiteY35" fmla="*/ 711200 h 783771"/>
              <a:gd name="connsiteX36" fmla="*/ 813662 w 1423262"/>
              <a:gd name="connsiteY36" fmla="*/ 638628 h 783771"/>
              <a:gd name="connsiteX37" fmla="*/ 842690 w 1423262"/>
              <a:gd name="connsiteY37" fmla="*/ 551542 h 783771"/>
              <a:gd name="connsiteX38" fmla="*/ 799148 w 1423262"/>
              <a:gd name="connsiteY38" fmla="*/ 319314 h 783771"/>
              <a:gd name="connsiteX39" fmla="*/ 770119 w 1423262"/>
              <a:gd name="connsiteY39" fmla="*/ 275771 h 783771"/>
              <a:gd name="connsiteX40" fmla="*/ 755605 w 1423262"/>
              <a:gd name="connsiteY40" fmla="*/ 101600 h 783771"/>
              <a:gd name="connsiteX41" fmla="*/ 842690 w 1423262"/>
              <a:gd name="connsiteY41" fmla="*/ 72571 h 783771"/>
              <a:gd name="connsiteX42" fmla="*/ 958805 w 1423262"/>
              <a:gd name="connsiteY42" fmla="*/ 87085 h 783771"/>
              <a:gd name="connsiteX43" fmla="*/ 1045890 w 1423262"/>
              <a:gd name="connsiteY43" fmla="*/ 145142 h 783771"/>
              <a:gd name="connsiteX44" fmla="*/ 1132976 w 1423262"/>
              <a:gd name="connsiteY44" fmla="*/ 188685 h 783771"/>
              <a:gd name="connsiteX45" fmla="*/ 1263605 w 1423262"/>
              <a:gd name="connsiteY45" fmla="*/ 232228 h 783771"/>
              <a:gd name="connsiteX46" fmla="*/ 1307148 w 1423262"/>
              <a:gd name="connsiteY46" fmla="*/ 246742 h 783771"/>
              <a:gd name="connsiteX47" fmla="*/ 1394233 w 1423262"/>
              <a:gd name="connsiteY47" fmla="*/ 232228 h 783771"/>
              <a:gd name="connsiteX48" fmla="*/ 1350690 w 1423262"/>
              <a:gd name="connsiteY48" fmla="*/ 188685 h 783771"/>
              <a:gd name="connsiteX49" fmla="*/ 1394233 w 1423262"/>
              <a:gd name="connsiteY49" fmla="*/ 217714 h 783771"/>
              <a:gd name="connsiteX50" fmla="*/ 1423262 w 1423262"/>
              <a:gd name="connsiteY50" fmla="*/ 261257 h 783771"/>
              <a:gd name="connsiteX51" fmla="*/ 1350690 w 1423262"/>
              <a:gd name="connsiteY51" fmla="*/ 319314 h 783771"/>
              <a:gd name="connsiteX52" fmla="*/ 1292633 w 1423262"/>
              <a:gd name="connsiteY52" fmla="*/ 362857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23262" h="783771">
                <a:moveTo>
                  <a:pt x="29890" y="537028"/>
                </a:moveTo>
                <a:cubicBezTo>
                  <a:pt x="25052" y="512838"/>
                  <a:pt x="21359" y="488390"/>
                  <a:pt x="15376" y="464457"/>
                </a:cubicBezTo>
                <a:cubicBezTo>
                  <a:pt x="11665" y="449614"/>
                  <a:pt x="862" y="436213"/>
                  <a:pt x="862" y="420914"/>
                </a:cubicBezTo>
                <a:cubicBezTo>
                  <a:pt x="862" y="408200"/>
                  <a:pt x="-7815" y="206039"/>
                  <a:pt x="29890" y="130628"/>
                </a:cubicBezTo>
                <a:cubicBezTo>
                  <a:pt x="37691" y="115026"/>
                  <a:pt x="47752" y="100486"/>
                  <a:pt x="58919" y="87085"/>
                </a:cubicBezTo>
                <a:cubicBezTo>
                  <a:pt x="72060" y="71316"/>
                  <a:pt x="86693" y="56683"/>
                  <a:pt x="102462" y="43542"/>
                </a:cubicBezTo>
                <a:cubicBezTo>
                  <a:pt x="139976" y="12280"/>
                  <a:pt x="145909" y="14546"/>
                  <a:pt x="189548" y="0"/>
                </a:cubicBezTo>
                <a:cubicBezTo>
                  <a:pt x="199224" y="14514"/>
                  <a:pt x="217608" y="26125"/>
                  <a:pt x="218576" y="43542"/>
                </a:cubicBezTo>
                <a:cubicBezTo>
                  <a:pt x="222610" y="116163"/>
                  <a:pt x="214348" y="189255"/>
                  <a:pt x="204062" y="261257"/>
                </a:cubicBezTo>
                <a:cubicBezTo>
                  <a:pt x="199735" y="291548"/>
                  <a:pt x="182454" y="318657"/>
                  <a:pt x="175033" y="348342"/>
                </a:cubicBezTo>
                <a:cubicBezTo>
                  <a:pt x="170195" y="367695"/>
                  <a:pt x="166251" y="387293"/>
                  <a:pt x="160519" y="406400"/>
                </a:cubicBezTo>
                <a:cubicBezTo>
                  <a:pt x="151727" y="435708"/>
                  <a:pt x="141166" y="464457"/>
                  <a:pt x="131490" y="493485"/>
                </a:cubicBezTo>
                <a:lnTo>
                  <a:pt x="116976" y="537028"/>
                </a:lnTo>
                <a:lnTo>
                  <a:pt x="102462" y="580571"/>
                </a:lnTo>
                <a:cubicBezTo>
                  <a:pt x="107300" y="614438"/>
                  <a:pt x="107146" y="649403"/>
                  <a:pt x="116976" y="682171"/>
                </a:cubicBezTo>
                <a:cubicBezTo>
                  <a:pt x="123670" y="704483"/>
                  <a:pt x="173350" y="758458"/>
                  <a:pt x="189548" y="769257"/>
                </a:cubicBezTo>
                <a:cubicBezTo>
                  <a:pt x="202278" y="777743"/>
                  <a:pt x="218576" y="778933"/>
                  <a:pt x="233090" y="783771"/>
                </a:cubicBezTo>
                <a:cubicBezTo>
                  <a:pt x="247604" y="778933"/>
                  <a:pt x="263259" y="776687"/>
                  <a:pt x="276633" y="769257"/>
                </a:cubicBezTo>
                <a:cubicBezTo>
                  <a:pt x="307131" y="752314"/>
                  <a:pt x="363719" y="711200"/>
                  <a:pt x="363719" y="711200"/>
                </a:cubicBezTo>
                <a:cubicBezTo>
                  <a:pt x="400200" y="601754"/>
                  <a:pt x="350989" y="736660"/>
                  <a:pt x="407262" y="624114"/>
                </a:cubicBezTo>
                <a:cubicBezTo>
                  <a:pt x="414104" y="610430"/>
                  <a:pt x="416938" y="595085"/>
                  <a:pt x="421776" y="580571"/>
                </a:cubicBezTo>
                <a:cubicBezTo>
                  <a:pt x="416938" y="532190"/>
                  <a:pt x="418195" y="482805"/>
                  <a:pt x="407262" y="435428"/>
                </a:cubicBezTo>
                <a:cubicBezTo>
                  <a:pt x="403340" y="418431"/>
                  <a:pt x="385318" y="407826"/>
                  <a:pt x="378233" y="391885"/>
                </a:cubicBezTo>
                <a:cubicBezTo>
                  <a:pt x="365806" y="363924"/>
                  <a:pt x="358881" y="333828"/>
                  <a:pt x="349205" y="304800"/>
                </a:cubicBezTo>
                <a:lnTo>
                  <a:pt x="334690" y="261257"/>
                </a:lnTo>
                <a:cubicBezTo>
                  <a:pt x="339528" y="217714"/>
                  <a:pt x="342002" y="173843"/>
                  <a:pt x="349205" y="130628"/>
                </a:cubicBezTo>
                <a:cubicBezTo>
                  <a:pt x="351720" y="115537"/>
                  <a:pt x="352901" y="97903"/>
                  <a:pt x="363719" y="87085"/>
                </a:cubicBezTo>
                <a:cubicBezTo>
                  <a:pt x="374537" y="76267"/>
                  <a:pt x="392748" y="77409"/>
                  <a:pt x="407262" y="72571"/>
                </a:cubicBezTo>
                <a:cubicBezTo>
                  <a:pt x="450041" y="44051"/>
                  <a:pt x="451569" y="23680"/>
                  <a:pt x="494348" y="72571"/>
                </a:cubicBezTo>
                <a:cubicBezTo>
                  <a:pt x="517322" y="98827"/>
                  <a:pt x="552405" y="159657"/>
                  <a:pt x="552405" y="159657"/>
                </a:cubicBezTo>
                <a:cubicBezTo>
                  <a:pt x="597765" y="341100"/>
                  <a:pt x="539799" y="115541"/>
                  <a:pt x="581433" y="261257"/>
                </a:cubicBezTo>
                <a:cubicBezTo>
                  <a:pt x="617883" y="388832"/>
                  <a:pt x="575662" y="258456"/>
                  <a:pt x="610462" y="362857"/>
                </a:cubicBezTo>
                <a:cubicBezTo>
                  <a:pt x="605624" y="425752"/>
                  <a:pt x="605786" y="489233"/>
                  <a:pt x="595948" y="551542"/>
                </a:cubicBezTo>
                <a:cubicBezTo>
                  <a:pt x="591176" y="581766"/>
                  <a:pt x="566919" y="638628"/>
                  <a:pt x="566919" y="638628"/>
                </a:cubicBezTo>
                <a:cubicBezTo>
                  <a:pt x="571757" y="662819"/>
                  <a:pt x="565640" y="692248"/>
                  <a:pt x="581433" y="711200"/>
                </a:cubicBezTo>
                <a:cubicBezTo>
                  <a:pt x="608127" y="743233"/>
                  <a:pt x="730449" y="712720"/>
                  <a:pt x="741090" y="711200"/>
                </a:cubicBezTo>
                <a:cubicBezTo>
                  <a:pt x="780813" y="684718"/>
                  <a:pt x="793291" y="684462"/>
                  <a:pt x="813662" y="638628"/>
                </a:cubicBezTo>
                <a:cubicBezTo>
                  <a:pt x="826089" y="610666"/>
                  <a:pt x="842690" y="551542"/>
                  <a:pt x="842690" y="551542"/>
                </a:cubicBezTo>
                <a:cubicBezTo>
                  <a:pt x="837583" y="500473"/>
                  <a:pt x="835715" y="374164"/>
                  <a:pt x="799148" y="319314"/>
                </a:cubicBezTo>
                <a:lnTo>
                  <a:pt x="770119" y="275771"/>
                </a:lnTo>
                <a:cubicBezTo>
                  <a:pt x="755609" y="232242"/>
                  <a:pt x="713145" y="150126"/>
                  <a:pt x="755605" y="101600"/>
                </a:cubicBezTo>
                <a:cubicBezTo>
                  <a:pt x="775754" y="78572"/>
                  <a:pt x="842690" y="72571"/>
                  <a:pt x="842690" y="72571"/>
                </a:cubicBezTo>
                <a:cubicBezTo>
                  <a:pt x="881395" y="77409"/>
                  <a:pt x="922071" y="73966"/>
                  <a:pt x="958805" y="87085"/>
                </a:cubicBezTo>
                <a:cubicBezTo>
                  <a:pt x="991660" y="98819"/>
                  <a:pt x="1012793" y="134109"/>
                  <a:pt x="1045890" y="145142"/>
                </a:cubicBezTo>
                <a:cubicBezTo>
                  <a:pt x="1204703" y="198082"/>
                  <a:pt x="964145" y="113650"/>
                  <a:pt x="1132976" y="188685"/>
                </a:cubicBezTo>
                <a:cubicBezTo>
                  <a:pt x="1132986" y="188690"/>
                  <a:pt x="1241828" y="224969"/>
                  <a:pt x="1263605" y="232228"/>
                </a:cubicBezTo>
                <a:lnTo>
                  <a:pt x="1307148" y="246742"/>
                </a:lnTo>
                <a:cubicBezTo>
                  <a:pt x="1336176" y="241904"/>
                  <a:pt x="1376576" y="255771"/>
                  <a:pt x="1394233" y="232228"/>
                </a:cubicBezTo>
                <a:cubicBezTo>
                  <a:pt x="1406549" y="215807"/>
                  <a:pt x="1333611" y="177299"/>
                  <a:pt x="1350690" y="188685"/>
                </a:cubicBezTo>
                <a:lnTo>
                  <a:pt x="1394233" y="217714"/>
                </a:lnTo>
                <a:cubicBezTo>
                  <a:pt x="1403909" y="232228"/>
                  <a:pt x="1423262" y="243813"/>
                  <a:pt x="1423262" y="261257"/>
                </a:cubicBezTo>
                <a:cubicBezTo>
                  <a:pt x="1423262" y="305025"/>
                  <a:pt x="1377879" y="310251"/>
                  <a:pt x="1350690" y="319314"/>
                </a:cubicBezTo>
                <a:cubicBezTo>
                  <a:pt x="1301455" y="352138"/>
                  <a:pt x="1319483" y="336007"/>
                  <a:pt x="1292633" y="36285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7" name="Picture 4" descr="fetü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508500"/>
            <a:ext cx="14922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polydactyly in animal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16113"/>
            <a:ext cx="31702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6" descr="belted galloway cattle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263" y="1916113"/>
            <a:ext cx="30575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867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r="49916"/>
          <a:stretch>
            <a:fillRect/>
          </a:stretch>
        </p:blipFill>
        <p:spPr bwMode="auto">
          <a:xfrm>
            <a:off x="4433888" y="1778000"/>
            <a:ext cx="2268537"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3" name="Picture 16" descr="cattle.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2540000"/>
            <a:ext cx="32162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Unvan 1"/>
          <p:cNvSpPr>
            <a:spLocks noGrp="1"/>
          </p:cNvSpPr>
          <p:nvPr>
            <p:ph type="title"/>
          </p:nvPr>
        </p:nvSpPr>
        <p:spPr>
          <a:xfrm>
            <a:off x="250825" y="274638"/>
            <a:ext cx="8893175" cy="1143000"/>
          </a:xfrm>
        </p:spPr>
        <p:txBody>
          <a:bodyPr>
            <a:normAutofit fontScale="90000"/>
          </a:bodyPr>
          <a:lstStyle/>
          <a:p>
            <a:r>
              <a:rPr lang="tr-TR" dirty="0" err="1">
                <a:latin typeface="Arial" charset="0"/>
                <a:cs typeface="Arial" charset="0"/>
              </a:rPr>
              <a:t>Zygote</a:t>
            </a:r>
            <a:r>
              <a:rPr lang="tr-TR" dirty="0">
                <a:latin typeface="Arial" charset="0"/>
                <a:cs typeface="Arial" charset="0"/>
              </a:rPr>
              <a:t> </a:t>
            </a:r>
            <a:r>
              <a:rPr lang="tr-TR" dirty="0" err="1">
                <a:latin typeface="Arial" charset="0"/>
                <a:cs typeface="Arial" charset="0"/>
              </a:rPr>
              <a:t>development</a:t>
            </a:r>
            <a:r>
              <a:rPr lang="tr-TR" dirty="0">
                <a:latin typeface="Arial" charset="0"/>
                <a:cs typeface="Arial" charset="0"/>
                <a:sym typeface="Wingdings" charset="0"/>
              </a:rPr>
              <a:t/>
            </a:r>
            <a:br>
              <a:rPr lang="tr-TR" dirty="0">
                <a:latin typeface="Arial" charset="0"/>
                <a:cs typeface="Arial" charset="0"/>
                <a:sym typeface="Wingdings" charset="0"/>
              </a:rPr>
            </a:br>
            <a:r>
              <a:rPr lang="tr-TR" dirty="0" err="1">
                <a:latin typeface="Arial" charset="0"/>
                <a:cs typeface="Arial" charset="0"/>
                <a:sym typeface="Wingdings" charset="0"/>
              </a:rPr>
              <a:t>from</a:t>
            </a:r>
            <a:r>
              <a:rPr lang="tr-TR" dirty="0">
                <a:latin typeface="Arial" charset="0"/>
                <a:cs typeface="Arial" charset="0"/>
                <a:sym typeface="Wingdings" charset="0"/>
              </a:rPr>
              <a:t> </a:t>
            </a:r>
            <a:r>
              <a:rPr lang="tr-TR" dirty="0" err="1">
                <a:latin typeface="Arial" charset="0"/>
                <a:cs typeface="Arial" charset="0"/>
              </a:rPr>
              <a:t>one</a:t>
            </a:r>
            <a:r>
              <a:rPr lang="tr-TR" dirty="0">
                <a:latin typeface="Arial" charset="0"/>
                <a:cs typeface="Arial" charset="0"/>
              </a:rPr>
              <a:t> </a:t>
            </a:r>
            <a:r>
              <a:rPr lang="tr-TR" dirty="0" err="1">
                <a:latin typeface="Arial" charset="0"/>
                <a:cs typeface="Arial" charset="0"/>
              </a:rPr>
              <a:t>cell</a:t>
            </a:r>
            <a:r>
              <a:rPr lang="tr-TR" dirty="0">
                <a:latin typeface="Arial" charset="0"/>
                <a:cs typeface="Arial" charset="0"/>
              </a:rPr>
              <a:t> </a:t>
            </a:r>
            <a:r>
              <a:rPr lang="tr-TR" dirty="0" err="1">
                <a:latin typeface="Arial" charset="0"/>
                <a:cs typeface="Arial" charset="0"/>
              </a:rPr>
              <a:t>to</a:t>
            </a:r>
            <a:r>
              <a:rPr lang="tr-TR" dirty="0">
                <a:latin typeface="Arial" charset="0"/>
                <a:cs typeface="Arial" charset="0"/>
              </a:rPr>
              <a:t> an </a:t>
            </a:r>
            <a:r>
              <a:rPr lang="tr-TR" dirty="0" err="1">
                <a:latin typeface="Arial" charset="0"/>
                <a:cs typeface="Arial" charset="0"/>
              </a:rPr>
              <a:t>organism</a:t>
            </a:r>
            <a:endParaRPr lang="en-US" dirty="0">
              <a:latin typeface="Arial" charset="0"/>
              <a:cs typeface="Arial" charset="0"/>
            </a:endParaRPr>
          </a:p>
        </p:txBody>
      </p:sp>
      <p:pic>
        <p:nvPicPr>
          <p:cNvPr id="10245"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2187575"/>
            <a:ext cx="16779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liver cell histology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63" y="3687763"/>
            <a:ext cx="1860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intestinal cell histology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5938" y="4932363"/>
            <a:ext cx="20208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906588"/>
            <a:ext cx="45291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Akış Çizelgesi: Bağlayıcı 9"/>
          <p:cNvSpPr/>
          <p:nvPr/>
        </p:nvSpPr>
        <p:spPr>
          <a:xfrm>
            <a:off x="1308100" y="3554413"/>
            <a:ext cx="1295400" cy="12303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B0F0"/>
                </a:solidFill>
              </a:rPr>
              <a:t>Zygote</a:t>
            </a:r>
            <a:endParaRPr lang="en-US" dirty="0">
              <a:solidFill>
                <a:srgbClr val="00B0F0"/>
              </a:solidFill>
            </a:endParaRPr>
          </a:p>
        </p:txBody>
      </p:sp>
    </p:spTree>
    <p:extLst>
      <p:ext uri="{BB962C8B-B14F-4D97-AF65-F5344CB8AC3E}">
        <p14:creationId xmlns:p14="http://schemas.microsoft.com/office/powerpoint/2010/main" val="16895489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a:xfrm>
            <a:off x="448965" y="527605"/>
            <a:ext cx="8229600" cy="458115"/>
          </a:xfrm>
        </p:spPr>
        <p:txBody>
          <a:bodyPr>
            <a:normAutofit fontScale="90000"/>
          </a:bodyPr>
          <a:lstStyle/>
          <a:p>
            <a:r>
              <a:rPr lang="en-US" dirty="0" smtClean="0">
                <a:latin typeface="Arial" charset="0"/>
                <a:cs typeface="Arial" charset="0"/>
              </a:rPr>
              <a:t>P</a:t>
            </a:r>
            <a:r>
              <a:rPr lang="tr-TR" dirty="0" smtClean="0">
                <a:latin typeface="Arial" charset="0"/>
                <a:cs typeface="Arial" charset="0"/>
              </a:rPr>
              <a:t>eki bu nasıl olur? </a:t>
            </a:r>
            <a:br>
              <a:rPr lang="tr-TR" dirty="0" smtClean="0">
                <a:latin typeface="Arial" charset="0"/>
                <a:cs typeface="Arial" charset="0"/>
              </a:rPr>
            </a:br>
            <a:r>
              <a:rPr lang="en-US" dirty="0" smtClean="0">
                <a:latin typeface="Arial" charset="0"/>
                <a:cs typeface="Arial" charset="0"/>
              </a:rPr>
              <a:t>S</a:t>
            </a:r>
            <a:r>
              <a:rPr lang="tr-TR" dirty="0" err="1" smtClean="0">
                <a:latin typeface="Arial" charset="0"/>
                <a:cs typeface="Arial" charset="0"/>
              </a:rPr>
              <a:t>orusunun</a:t>
            </a:r>
            <a:r>
              <a:rPr lang="tr-TR" dirty="0" smtClean="0">
                <a:latin typeface="Arial" charset="0"/>
                <a:cs typeface="Arial" charset="0"/>
              </a:rPr>
              <a:t> cevabı </a:t>
            </a:r>
            <a:endParaRPr lang="en-US" dirty="0">
              <a:latin typeface="Arial" charset="0"/>
              <a:cs typeface="Arial" charset="0"/>
            </a:endParaRPr>
          </a:p>
        </p:txBody>
      </p:sp>
      <p:sp>
        <p:nvSpPr>
          <p:cNvPr id="3" name="İçerik Yer Tutucusu 2"/>
          <p:cNvSpPr>
            <a:spLocks noGrp="1"/>
          </p:cNvSpPr>
          <p:nvPr>
            <p:ph idx="1"/>
          </p:nvPr>
        </p:nvSpPr>
        <p:spPr>
          <a:xfrm>
            <a:off x="457200" y="1600200"/>
            <a:ext cx="8435975" cy="4525963"/>
          </a:xfrm>
        </p:spPr>
        <p:txBody>
          <a:bodyPr/>
          <a:lstStyle/>
          <a:p>
            <a:pPr>
              <a:defRPr/>
            </a:pPr>
            <a:r>
              <a:rPr lang="tr-TR" dirty="0" smtClean="0"/>
              <a:t>Hücrelerimiz nasıl farklılaşır</a:t>
            </a:r>
            <a:r>
              <a:rPr lang="tr-TR" dirty="0" smtClean="0">
                <a:ea typeface="+mn-ea"/>
              </a:rPr>
              <a:t>?</a:t>
            </a:r>
          </a:p>
          <a:p>
            <a:pPr>
              <a:defRPr/>
            </a:pPr>
            <a:r>
              <a:rPr lang="tr-TR" dirty="0" smtClean="0">
                <a:ea typeface="+mn-ea"/>
              </a:rPr>
              <a:t>Neden identik ikizler aslında identik değil?</a:t>
            </a:r>
          </a:p>
          <a:p>
            <a:pPr>
              <a:defRPr/>
            </a:pPr>
            <a:endParaRPr lang="tr-TR" dirty="0">
              <a:ea typeface="+mn-ea"/>
            </a:endParaRPr>
          </a:p>
          <a:p>
            <a:pPr marL="0" indent="0">
              <a:buFontTx/>
              <a:buNone/>
              <a:defRPr/>
            </a:pPr>
            <a:endParaRPr lang="tr-TR" dirty="0" smtClean="0">
              <a:ea typeface="+mn-ea"/>
            </a:endParaRPr>
          </a:p>
        </p:txBody>
      </p:sp>
      <p:pic>
        <p:nvPicPr>
          <p:cNvPr id="12292"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5067300"/>
            <a:ext cx="5702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static.neatorama.com/images/2012-11/twin-ctrl-c-ctrl-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820988"/>
            <a:ext cx="26130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4190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a:xfrm>
            <a:off x="448965" y="1596540"/>
            <a:ext cx="8229600" cy="458115"/>
          </a:xfrm>
        </p:spPr>
        <p:txBody>
          <a:bodyPr>
            <a:normAutofit fontScale="90000"/>
          </a:bodyPr>
          <a:lstStyle/>
          <a:p>
            <a:pPr algn="l"/>
            <a:r>
              <a:rPr lang="tr-TR" b="1" dirty="0" err="1" smtClean="0">
                <a:solidFill>
                  <a:srgbClr val="7030A0"/>
                </a:solidFill>
                <a:latin typeface="Arial" charset="0"/>
                <a:cs typeface="Arial" charset="0"/>
              </a:rPr>
              <a:t>Epi</a:t>
            </a:r>
            <a:r>
              <a:rPr lang="tr-TR" b="1" dirty="0" err="1" smtClean="0">
                <a:solidFill>
                  <a:srgbClr val="0C788E"/>
                </a:solidFill>
                <a:latin typeface="Arial" charset="0"/>
                <a:cs typeface="Arial" charset="0"/>
              </a:rPr>
              <a:t>genetik</a:t>
            </a:r>
            <a:r>
              <a:rPr lang="tr-TR" b="1" dirty="0">
                <a:solidFill>
                  <a:srgbClr val="0C788E"/>
                </a:solidFill>
                <a:latin typeface="Arial" charset="0"/>
                <a:cs typeface="Arial" charset="0"/>
              </a:rPr>
              <a:t/>
            </a:r>
            <a:br>
              <a:rPr lang="tr-TR" b="1" dirty="0">
                <a:solidFill>
                  <a:srgbClr val="0C788E"/>
                </a:solidFill>
                <a:latin typeface="Arial" charset="0"/>
                <a:cs typeface="Arial" charset="0"/>
              </a:rPr>
            </a:br>
            <a:r>
              <a:rPr lang="tr-TR" sz="2400" b="1" i="1" dirty="0" smtClean="0">
                <a:solidFill>
                  <a:srgbClr val="00B0F0"/>
                </a:solidFill>
                <a:latin typeface="Arial" charset="0"/>
                <a:cs typeface="Arial" charset="0"/>
              </a:rPr>
              <a:t>Yunanca ön ek </a:t>
            </a:r>
            <a:r>
              <a:rPr lang="tr-TR" sz="2400" b="1" i="1" dirty="0" err="1">
                <a:solidFill>
                  <a:srgbClr val="7030A0"/>
                </a:solidFill>
                <a:latin typeface="Arial" charset="0"/>
                <a:cs typeface="Arial" charset="0"/>
              </a:rPr>
              <a:t>epi</a:t>
            </a:r>
            <a:r>
              <a:rPr lang="tr-TR" sz="2400" b="1" i="1" dirty="0">
                <a:solidFill>
                  <a:srgbClr val="00B0F0"/>
                </a:solidFill>
                <a:latin typeface="Arial" charset="0"/>
                <a:cs typeface="Arial" charset="0"/>
                <a:sym typeface="Wingdings" charset="0"/>
              </a:rPr>
              <a:t> </a:t>
            </a:r>
            <a:r>
              <a:rPr lang="tr-TR" sz="2400" b="1" i="1" dirty="0" smtClean="0">
                <a:solidFill>
                  <a:srgbClr val="00B0F0"/>
                </a:solidFill>
                <a:latin typeface="Arial" charset="0"/>
                <a:cs typeface="Arial" charset="0"/>
                <a:sym typeface="Wingdings" charset="0"/>
              </a:rPr>
              <a:t>üstünde, yukarısında </a:t>
            </a:r>
            <a:endParaRPr lang="en-US" b="1" i="1" dirty="0">
              <a:solidFill>
                <a:srgbClr val="00B0F0"/>
              </a:solidFill>
              <a:latin typeface="Arial" charset="0"/>
              <a:cs typeface="Arial" charset="0"/>
            </a:endParaRPr>
          </a:p>
        </p:txBody>
      </p:sp>
      <p:sp>
        <p:nvSpPr>
          <p:cNvPr id="13315" name="İçerik Yer Tutucusu 2"/>
          <p:cNvSpPr>
            <a:spLocks noGrp="1"/>
          </p:cNvSpPr>
          <p:nvPr>
            <p:ph idx="1"/>
          </p:nvPr>
        </p:nvSpPr>
        <p:spPr>
          <a:xfrm>
            <a:off x="448965" y="2512770"/>
            <a:ext cx="8229600" cy="3918803"/>
          </a:xfrm>
        </p:spPr>
        <p:txBody>
          <a:bodyPr>
            <a:normAutofit/>
          </a:bodyPr>
          <a:lstStyle/>
          <a:p>
            <a:pPr marL="0" indent="0">
              <a:buFontTx/>
              <a:buNone/>
            </a:pPr>
            <a:r>
              <a:rPr lang="en-US" dirty="0" err="1" smtClean="0">
                <a:latin typeface="Arial" charset="0"/>
                <a:cs typeface="Arial" charset="0"/>
              </a:rPr>
              <a:t>Ortaya</a:t>
            </a:r>
            <a:r>
              <a:rPr lang="en-US" dirty="0" smtClean="0">
                <a:latin typeface="Arial" charset="0"/>
                <a:cs typeface="Arial" charset="0"/>
              </a:rPr>
              <a:t> </a:t>
            </a:r>
            <a:r>
              <a:rPr lang="en-US" dirty="0" err="1" smtClean="0">
                <a:latin typeface="Arial" charset="0"/>
                <a:cs typeface="Arial" charset="0"/>
              </a:rPr>
              <a:t>çıkan</a:t>
            </a:r>
            <a:r>
              <a:rPr lang="en-US" dirty="0" smtClean="0">
                <a:latin typeface="Arial" charset="0"/>
                <a:cs typeface="Arial" charset="0"/>
              </a:rPr>
              <a:t> </a:t>
            </a:r>
            <a:r>
              <a:rPr lang="en-US" dirty="0" err="1" smtClean="0">
                <a:latin typeface="Arial" charset="0"/>
                <a:cs typeface="Arial" charset="0"/>
              </a:rPr>
              <a:t>fenotipin</a:t>
            </a:r>
            <a:r>
              <a:rPr lang="en-US" dirty="0" smtClean="0">
                <a:latin typeface="Arial" charset="0"/>
                <a:cs typeface="Arial" charset="0"/>
              </a:rPr>
              <a:t> </a:t>
            </a:r>
            <a:r>
              <a:rPr lang="en-US" dirty="0" err="1" smtClean="0">
                <a:latin typeface="Arial" charset="0"/>
                <a:cs typeface="Arial" charset="0"/>
              </a:rPr>
              <a:t>ya</a:t>
            </a:r>
            <a:r>
              <a:rPr lang="en-US" dirty="0" smtClean="0">
                <a:latin typeface="Arial" charset="0"/>
                <a:cs typeface="Arial" charset="0"/>
              </a:rPr>
              <a:t> da gen </a:t>
            </a:r>
            <a:r>
              <a:rPr lang="en-US" dirty="0" err="1" smtClean="0">
                <a:latin typeface="Arial" charset="0"/>
                <a:cs typeface="Arial" charset="0"/>
              </a:rPr>
              <a:t>ifadesi</a:t>
            </a:r>
            <a:r>
              <a:rPr lang="en-US" dirty="0" smtClean="0">
                <a:latin typeface="Arial" charset="0"/>
                <a:cs typeface="Arial" charset="0"/>
              </a:rPr>
              <a:t> </a:t>
            </a:r>
            <a:r>
              <a:rPr lang="en-US" dirty="0" err="1" smtClean="0">
                <a:latin typeface="Arial" charset="0"/>
                <a:cs typeface="Arial" charset="0"/>
              </a:rPr>
              <a:t>değişikliklerinin</a:t>
            </a:r>
            <a:r>
              <a:rPr lang="en-US" dirty="0" smtClean="0">
                <a:latin typeface="Arial" charset="0"/>
                <a:cs typeface="Arial" charset="0"/>
              </a:rPr>
              <a:t> DNA </a:t>
            </a:r>
            <a:r>
              <a:rPr lang="en-US" dirty="0" err="1" smtClean="0">
                <a:latin typeface="Arial" charset="0"/>
                <a:cs typeface="Arial" charset="0"/>
              </a:rPr>
              <a:t>dizisindeki</a:t>
            </a:r>
            <a:r>
              <a:rPr lang="en-US" dirty="0" smtClean="0">
                <a:latin typeface="Arial" charset="0"/>
                <a:cs typeface="Arial" charset="0"/>
              </a:rPr>
              <a:t> </a:t>
            </a:r>
            <a:r>
              <a:rPr lang="en-US" dirty="0" err="1" smtClean="0">
                <a:latin typeface="Arial" charset="0"/>
                <a:cs typeface="Arial" charset="0"/>
              </a:rPr>
              <a:t>değişiklikler</a:t>
            </a:r>
            <a:r>
              <a:rPr lang="en-US" dirty="0" smtClean="0">
                <a:latin typeface="Arial" charset="0"/>
                <a:cs typeface="Arial" charset="0"/>
              </a:rPr>
              <a:t> </a:t>
            </a:r>
            <a:r>
              <a:rPr lang="en-US" dirty="0" err="1" smtClean="0">
                <a:latin typeface="Arial" charset="0"/>
                <a:cs typeface="Arial" charset="0"/>
              </a:rPr>
              <a:t>nedeniyle</a:t>
            </a:r>
            <a:r>
              <a:rPr lang="en-US" dirty="0" smtClean="0">
                <a:latin typeface="Arial" charset="0"/>
                <a:cs typeface="Arial" charset="0"/>
              </a:rPr>
              <a:t> </a:t>
            </a:r>
            <a:r>
              <a:rPr lang="en-US" dirty="0" err="1" smtClean="0">
                <a:latin typeface="Arial" charset="0"/>
                <a:cs typeface="Arial" charset="0"/>
              </a:rPr>
              <a:t>oluşmaması</a:t>
            </a:r>
            <a:r>
              <a:rPr lang="en-US" dirty="0" smtClean="0">
                <a:latin typeface="Arial" charset="0"/>
                <a:cs typeface="Arial" charset="0"/>
              </a:rPr>
              <a:t> </a:t>
            </a:r>
            <a:r>
              <a:rPr lang="en-US" dirty="0" err="1" smtClean="0">
                <a:latin typeface="Arial" charset="0"/>
                <a:cs typeface="Arial" charset="0"/>
              </a:rPr>
              <a:t>durumudur</a:t>
            </a:r>
            <a:r>
              <a:rPr lang="tr-TR" dirty="0" smtClean="0">
                <a:latin typeface="Arial" charset="0"/>
                <a:cs typeface="Arial" charset="0"/>
              </a:rPr>
              <a:t>; </a:t>
            </a:r>
          </a:p>
          <a:p>
            <a:pPr lvl="1">
              <a:buFont typeface="Wingdings" charset="0"/>
              <a:buChar char="ü"/>
            </a:pPr>
            <a:r>
              <a:rPr lang="tr-TR" dirty="0" smtClean="0">
                <a:latin typeface="Arial" charset="0"/>
                <a:cs typeface="Arial" charset="0"/>
              </a:rPr>
              <a:t>DNA </a:t>
            </a:r>
            <a:r>
              <a:rPr lang="tr-TR" dirty="0" err="1" smtClean="0">
                <a:latin typeface="Arial" charset="0"/>
                <a:cs typeface="Arial" charset="0"/>
              </a:rPr>
              <a:t>metilasyonu</a:t>
            </a:r>
            <a:r>
              <a:rPr lang="tr-TR" dirty="0" smtClean="0">
                <a:latin typeface="Arial" charset="0"/>
                <a:cs typeface="Arial" charset="0"/>
              </a:rPr>
              <a:t>, </a:t>
            </a:r>
          </a:p>
          <a:p>
            <a:pPr lvl="1">
              <a:buFont typeface="Wingdings" charset="0"/>
              <a:buChar char="ü"/>
            </a:pPr>
            <a:r>
              <a:rPr lang="en-US" dirty="0" smtClean="0">
                <a:latin typeface="Arial" charset="0"/>
                <a:cs typeface="Arial" charset="0"/>
              </a:rPr>
              <a:t>H</a:t>
            </a:r>
            <a:r>
              <a:rPr lang="tr-TR" dirty="0" err="1" smtClean="0">
                <a:latin typeface="Arial" charset="0"/>
                <a:cs typeface="Arial" charset="0"/>
              </a:rPr>
              <a:t>iston</a:t>
            </a:r>
            <a:r>
              <a:rPr lang="tr-TR" dirty="0" smtClean="0">
                <a:latin typeface="Arial" charset="0"/>
                <a:cs typeface="Arial" charset="0"/>
              </a:rPr>
              <a:t> modifikasyonu, </a:t>
            </a:r>
            <a:endParaRPr lang="tr-TR" dirty="0">
              <a:latin typeface="Arial" charset="0"/>
              <a:cs typeface="Arial" charset="0"/>
            </a:endParaRPr>
          </a:p>
          <a:p>
            <a:pPr lvl="1">
              <a:buFont typeface="Wingdings" charset="0"/>
              <a:buChar char="ü"/>
            </a:pPr>
            <a:r>
              <a:rPr lang="en-US" dirty="0" smtClean="0">
                <a:latin typeface="Arial" charset="0"/>
                <a:cs typeface="Arial" charset="0"/>
              </a:rPr>
              <a:t>B</a:t>
            </a:r>
            <a:r>
              <a:rPr lang="tr-TR" dirty="0" smtClean="0">
                <a:latin typeface="Arial" charset="0"/>
                <a:cs typeface="Arial" charset="0"/>
              </a:rPr>
              <a:t>azı kodlanmayan RNA’lar</a:t>
            </a:r>
            <a:endParaRPr lang="tr-TR" dirty="0">
              <a:latin typeface="Arial" charset="0"/>
              <a:cs typeface="Arial" charset="0"/>
            </a:endParaRPr>
          </a:p>
        </p:txBody>
      </p:sp>
      <p:sp>
        <p:nvSpPr>
          <p:cNvPr id="4" name="Metin kutusu 3"/>
          <p:cNvSpPr txBox="1"/>
          <p:nvPr/>
        </p:nvSpPr>
        <p:spPr>
          <a:xfrm>
            <a:off x="6011863" y="3856038"/>
            <a:ext cx="2203450" cy="1231900"/>
          </a:xfrm>
          <a:prstGeom prst="rect">
            <a:avLst/>
          </a:prstGeom>
          <a:noFill/>
        </p:spPr>
        <p:txBody>
          <a:bodyPr wrap="none">
            <a:spAutoFit/>
          </a:bodyPr>
          <a:lstStyle/>
          <a:p>
            <a:pPr>
              <a:defRPr/>
            </a:pPr>
            <a:r>
              <a:rPr lang="tr-TR" sz="2800" b="1" dirty="0" err="1">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Epigenetics</a:t>
            </a: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a:defRPr/>
            </a:pP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a:defRPr/>
            </a:pPr>
            <a:r>
              <a:rPr lang="tr-TR" b="1" dirty="0" err="1">
                <a:solidFill>
                  <a:srgbClr val="0C788E"/>
                </a:solidFill>
                <a:latin typeface="Arial" panose="020B0604020202020204" pitchFamily="34" charset="0"/>
                <a:ea typeface="+mn-ea"/>
                <a:cs typeface="Arial" panose="020B0604020202020204" pitchFamily="34" charset="0"/>
              </a:rPr>
              <a:t>genetics</a:t>
            </a:r>
            <a:endParaRPr lang="en-US"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5" name="Yukarı Ok 4"/>
          <p:cNvSpPr/>
          <p:nvPr/>
        </p:nvSpPr>
        <p:spPr>
          <a:xfrm>
            <a:off x="6372225" y="4400550"/>
            <a:ext cx="360363" cy="2524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240577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569" r="-2846"/>
          <a:stretch/>
        </p:blipFill>
        <p:spPr>
          <a:xfrm>
            <a:off x="-161855" y="1138425"/>
            <a:ext cx="8551480" cy="5655033"/>
          </a:xfrm>
          <a:prstGeom prst="rect">
            <a:avLst/>
          </a:prstGeom>
        </p:spPr>
      </p:pic>
    </p:spTree>
    <p:extLst>
      <p:ext uri="{BB962C8B-B14F-4D97-AF65-F5344CB8AC3E}">
        <p14:creationId xmlns:p14="http://schemas.microsoft.com/office/powerpoint/2010/main" val="196253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26 at 20.05.2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3385" y="1901951"/>
            <a:ext cx="4337658" cy="3664919"/>
          </a:xfrm>
          <a:prstGeom prst="rect">
            <a:avLst/>
          </a:prstGeom>
        </p:spPr>
      </p:pic>
      <p:sp>
        <p:nvSpPr>
          <p:cNvPr id="3" name="Content Placeholder 2"/>
          <p:cNvSpPr>
            <a:spLocks noGrp="1"/>
          </p:cNvSpPr>
          <p:nvPr>
            <p:ph idx="1"/>
          </p:nvPr>
        </p:nvSpPr>
        <p:spPr>
          <a:xfrm>
            <a:off x="64794" y="1901951"/>
            <a:ext cx="5497380" cy="4376918"/>
          </a:xfrm>
        </p:spPr>
        <p:txBody>
          <a:bodyPr/>
          <a:lstStyle/>
          <a:p>
            <a:r>
              <a:rPr lang="en-US" dirty="0" smtClean="0"/>
              <a:t>1953 </a:t>
            </a:r>
            <a:r>
              <a:rPr lang="en-US" dirty="0" err="1" smtClean="0"/>
              <a:t>DNA’nın</a:t>
            </a:r>
            <a:r>
              <a:rPr lang="en-US" dirty="0" smtClean="0"/>
              <a:t> </a:t>
            </a:r>
            <a:r>
              <a:rPr lang="en-US" dirty="0" err="1" smtClean="0"/>
              <a:t>yapısı</a:t>
            </a:r>
            <a:r>
              <a:rPr lang="mr-IN" dirty="0" smtClean="0"/>
              <a:t>…</a:t>
            </a:r>
            <a:endParaRPr lang="en-US" dirty="0"/>
          </a:p>
        </p:txBody>
      </p:sp>
      <p:sp>
        <p:nvSpPr>
          <p:cNvPr id="5" name="Title 1"/>
          <p:cNvSpPr>
            <a:spLocks noGrp="1"/>
          </p:cNvSpPr>
          <p:nvPr>
            <p:ph type="title"/>
          </p:nvPr>
        </p:nvSpPr>
        <p:spPr>
          <a:xfrm>
            <a:off x="296260" y="374900"/>
            <a:ext cx="8229600" cy="458115"/>
          </a:xfrm>
        </p:spPr>
        <p:txBody>
          <a:bodyPr>
            <a:noAutofit/>
          </a:bodyPr>
          <a:lstStyle/>
          <a:p>
            <a:r>
              <a:rPr lang="en-US" dirty="0" err="1" smtClean="0">
                <a:solidFill>
                  <a:srgbClr val="D9D9D9"/>
                </a:solidFill>
              </a:rPr>
              <a:t>Genetik</a:t>
            </a:r>
            <a:r>
              <a:rPr lang="en-US" dirty="0" smtClean="0">
                <a:solidFill>
                  <a:srgbClr val="D9D9D9"/>
                </a:solidFill>
              </a:rPr>
              <a:t> </a:t>
            </a:r>
            <a:r>
              <a:rPr lang="en-US" dirty="0" err="1" smtClean="0">
                <a:solidFill>
                  <a:srgbClr val="D9D9D9"/>
                </a:solidFill>
              </a:rPr>
              <a:t>kavramının</a:t>
            </a:r>
            <a:r>
              <a:rPr lang="en-US" dirty="0" smtClean="0">
                <a:solidFill>
                  <a:srgbClr val="D9D9D9"/>
                </a:solidFill>
              </a:rPr>
              <a:t> </a:t>
            </a:r>
            <a:r>
              <a:rPr lang="en-US" dirty="0" err="1" smtClean="0">
                <a:solidFill>
                  <a:srgbClr val="D9D9D9"/>
                </a:solidFill>
              </a:rPr>
              <a:t>tanımı</a:t>
            </a:r>
            <a:r>
              <a:rPr lang="en-US" dirty="0" smtClean="0">
                <a:solidFill>
                  <a:srgbClr val="D9D9D9"/>
                </a:solidFill>
              </a:rPr>
              <a:t> </a:t>
            </a:r>
            <a:r>
              <a:rPr lang="en-US" dirty="0" err="1" smtClean="0">
                <a:solidFill>
                  <a:srgbClr val="D9D9D9"/>
                </a:solidFill>
              </a:rPr>
              <a:t>ve</a:t>
            </a:r>
            <a:r>
              <a:rPr lang="en-US" dirty="0" smtClean="0">
                <a:solidFill>
                  <a:srgbClr val="D9D9D9"/>
                </a:solidFill>
              </a:rPr>
              <a:t/>
            </a:r>
            <a:br>
              <a:rPr lang="en-US" dirty="0" smtClean="0">
                <a:solidFill>
                  <a:srgbClr val="D9D9D9"/>
                </a:solidFill>
              </a:rPr>
            </a:br>
            <a:r>
              <a:rPr lang="en-US" b="1" dirty="0" err="1" smtClean="0">
                <a:solidFill>
                  <a:srgbClr val="D9D9D9"/>
                </a:solidFill>
              </a:rPr>
              <a:t>Tarihçe</a:t>
            </a:r>
            <a:endParaRPr lang="en-US" b="1" dirty="0">
              <a:solidFill>
                <a:srgbClr val="D9D9D9"/>
              </a:solidFill>
            </a:endParaRPr>
          </a:p>
        </p:txBody>
      </p:sp>
      <p:pic>
        <p:nvPicPr>
          <p:cNvPr id="6" name="Picture 5" descr="Screen Shot 2017-09-26 at 20.06.4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4460" y="17979"/>
            <a:ext cx="2133600" cy="2057400"/>
          </a:xfrm>
          <a:prstGeom prst="rect">
            <a:avLst/>
          </a:prstGeom>
        </p:spPr>
      </p:pic>
    </p:spTree>
    <p:extLst>
      <p:ext uri="{BB962C8B-B14F-4D97-AF65-F5344CB8AC3E}">
        <p14:creationId xmlns:p14="http://schemas.microsoft.com/office/powerpoint/2010/main" val="28574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Kalıtım</a:t>
            </a:r>
            <a:r>
              <a:rPr lang="en-US" dirty="0" smtClean="0"/>
              <a:t> </a:t>
            </a:r>
            <a:r>
              <a:rPr lang="en-US" dirty="0" err="1" smtClean="0"/>
              <a:t>ile</a:t>
            </a:r>
            <a:r>
              <a:rPr lang="en-US" dirty="0" smtClean="0"/>
              <a:t> </a:t>
            </a:r>
            <a:r>
              <a:rPr lang="en-US" dirty="0" err="1" smtClean="0"/>
              <a:t>ilgili</a:t>
            </a:r>
            <a:r>
              <a:rPr lang="en-US" dirty="0" smtClean="0"/>
              <a:t> ilk </a:t>
            </a:r>
            <a:r>
              <a:rPr lang="en-US" dirty="0" err="1" smtClean="0"/>
              <a:t>kurgular</a:t>
            </a:r>
            <a:endParaRPr lang="en-US" dirty="0"/>
          </a:p>
        </p:txBody>
      </p:sp>
      <p:sp>
        <p:nvSpPr>
          <p:cNvPr id="3" name="Content Placeholder 2"/>
          <p:cNvSpPr>
            <a:spLocks noGrp="1"/>
          </p:cNvSpPr>
          <p:nvPr>
            <p:ph idx="1"/>
          </p:nvPr>
        </p:nvSpPr>
        <p:spPr/>
        <p:txBody>
          <a:bodyPr/>
          <a:lstStyle/>
          <a:p>
            <a:r>
              <a:rPr lang="en-US" b="1" dirty="0" err="1" smtClean="0"/>
              <a:t>Pitagor</a:t>
            </a:r>
            <a:r>
              <a:rPr lang="en-US" dirty="0" smtClean="0"/>
              <a:t>: M.Ö. 500 </a:t>
            </a:r>
            <a:r>
              <a:rPr lang="en-US" dirty="0" err="1" smtClean="0"/>
              <a:t>yıllarda</a:t>
            </a:r>
            <a:r>
              <a:rPr lang="en-US" dirty="0" smtClean="0"/>
              <a:t> </a:t>
            </a:r>
            <a:r>
              <a:rPr lang="en-US" dirty="0" err="1" smtClean="0"/>
              <a:t>sunulmuştur</a:t>
            </a:r>
            <a:r>
              <a:rPr lang="en-US" dirty="0" smtClean="0"/>
              <a:t>. </a:t>
            </a:r>
            <a:r>
              <a:rPr lang="en-US" dirty="0" err="1" smtClean="0"/>
              <a:t>Çocukların</a:t>
            </a:r>
            <a:r>
              <a:rPr lang="en-US" dirty="0" smtClean="0"/>
              <a:t> </a:t>
            </a:r>
            <a:r>
              <a:rPr lang="en-US" dirty="0" err="1" smtClean="0"/>
              <a:t>babalarına</a:t>
            </a:r>
            <a:r>
              <a:rPr lang="en-US" dirty="0" smtClean="0"/>
              <a:t> </a:t>
            </a:r>
            <a:r>
              <a:rPr lang="en-US" dirty="0" err="1" smtClean="0"/>
              <a:t>benzemelerini</a:t>
            </a:r>
            <a:r>
              <a:rPr lang="en-US" dirty="0" smtClean="0"/>
              <a:t> </a:t>
            </a:r>
            <a:r>
              <a:rPr lang="en-US" dirty="0" err="1" smtClean="0"/>
              <a:t>açıklamak</a:t>
            </a:r>
            <a:r>
              <a:rPr lang="en-US" dirty="0" smtClean="0"/>
              <a:t> </a:t>
            </a:r>
            <a:r>
              <a:rPr lang="en-US" dirty="0" err="1" smtClean="0"/>
              <a:t>için</a:t>
            </a:r>
            <a:r>
              <a:rPr lang="en-US" dirty="0" smtClean="0"/>
              <a:t> </a:t>
            </a:r>
            <a:r>
              <a:rPr lang="en-US" dirty="0" err="1" smtClean="0"/>
              <a:t>eşeyli</a:t>
            </a:r>
            <a:r>
              <a:rPr lang="en-US" dirty="0" smtClean="0"/>
              <a:t> </a:t>
            </a:r>
            <a:r>
              <a:rPr lang="en-US" dirty="0" err="1" smtClean="0"/>
              <a:t>üreme</a:t>
            </a:r>
            <a:r>
              <a:rPr lang="en-US" dirty="0" smtClean="0"/>
              <a:t> </a:t>
            </a:r>
            <a:r>
              <a:rPr lang="en-US" dirty="0" err="1" smtClean="0"/>
              <a:t>sırasında</a:t>
            </a:r>
            <a:r>
              <a:rPr lang="en-US" dirty="0" smtClean="0"/>
              <a:t> </a:t>
            </a:r>
            <a:r>
              <a:rPr lang="en-US" dirty="0" err="1" smtClean="0"/>
              <a:t>vücudun</a:t>
            </a:r>
            <a:r>
              <a:rPr lang="en-US" dirty="0" smtClean="0"/>
              <a:t> </a:t>
            </a:r>
            <a:r>
              <a:rPr lang="en-US" dirty="0" err="1" smtClean="0"/>
              <a:t>değişik</a:t>
            </a:r>
            <a:r>
              <a:rPr lang="en-US" dirty="0" smtClean="0"/>
              <a:t> </a:t>
            </a:r>
            <a:r>
              <a:rPr lang="en-US" dirty="0" err="1" smtClean="0"/>
              <a:t>bölgelerinden</a:t>
            </a:r>
            <a:r>
              <a:rPr lang="en-US" dirty="0" smtClean="0"/>
              <a:t> </a:t>
            </a:r>
            <a:r>
              <a:rPr lang="en-US" dirty="0" err="1" smtClean="0"/>
              <a:t>süzülerek</a:t>
            </a:r>
            <a:r>
              <a:rPr lang="en-US" dirty="0" smtClean="0"/>
              <a:t> </a:t>
            </a:r>
            <a:r>
              <a:rPr lang="en-US" dirty="0" err="1" smtClean="0"/>
              <a:t>gelen</a:t>
            </a:r>
            <a:r>
              <a:rPr lang="en-US" dirty="0" smtClean="0"/>
              <a:t> </a:t>
            </a:r>
            <a:r>
              <a:rPr lang="en-US" dirty="0" err="1" smtClean="0"/>
              <a:t>ıslak</a:t>
            </a:r>
            <a:r>
              <a:rPr lang="en-US" dirty="0" smtClean="0"/>
              <a:t> </a:t>
            </a:r>
            <a:r>
              <a:rPr lang="en-US" dirty="0" err="1" smtClean="0"/>
              <a:t>buharın</a:t>
            </a:r>
            <a:r>
              <a:rPr lang="en-US" dirty="0" smtClean="0"/>
              <a:t> </a:t>
            </a:r>
            <a:r>
              <a:rPr lang="en-US" dirty="0" err="1" smtClean="0"/>
              <a:t>eşey</a:t>
            </a:r>
            <a:r>
              <a:rPr lang="en-US" dirty="0" smtClean="0"/>
              <a:t> </a:t>
            </a:r>
            <a:r>
              <a:rPr lang="en-US" dirty="0" err="1" smtClean="0"/>
              <a:t>organlarında</a:t>
            </a:r>
            <a:r>
              <a:rPr lang="en-US" dirty="0" smtClean="0"/>
              <a:t> </a:t>
            </a:r>
            <a:r>
              <a:rPr lang="en-US" dirty="0" err="1" smtClean="0"/>
              <a:t>yoğunlaştığı</a:t>
            </a:r>
            <a:r>
              <a:rPr lang="en-US" dirty="0" smtClean="0"/>
              <a:t> </a:t>
            </a:r>
            <a:r>
              <a:rPr lang="en-US" dirty="0" err="1" smtClean="0"/>
              <a:t>ve</a:t>
            </a:r>
            <a:r>
              <a:rPr lang="en-US" dirty="0" smtClean="0"/>
              <a:t> </a:t>
            </a:r>
            <a:r>
              <a:rPr lang="en-US" dirty="0" err="1" smtClean="0"/>
              <a:t>tohumu</a:t>
            </a:r>
            <a:r>
              <a:rPr lang="en-US" dirty="0" smtClean="0"/>
              <a:t> </a:t>
            </a:r>
            <a:r>
              <a:rPr lang="en-US" dirty="0" err="1" smtClean="0"/>
              <a:t>meydana</a:t>
            </a:r>
            <a:r>
              <a:rPr lang="en-US" dirty="0" smtClean="0"/>
              <a:t> </a:t>
            </a:r>
            <a:r>
              <a:rPr lang="en-US" dirty="0" err="1" smtClean="0"/>
              <a:t>getirdiği</a:t>
            </a:r>
            <a:r>
              <a:rPr lang="en-US" dirty="0" smtClean="0"/>
              <a:t> </a:t>
            </a:r>
            <a:r>
              <a:rPr lang="en-US" dirty="0" err="1" smtClean="0"/>
              <a:t>öne</a:t>
            </a:r>
            <a:r>
              <a:rPr lang="en-US" dirty="0" smtClean="0"/>
              <a:t> </a:t>
            </a:r>
            <a:r>
              <a:rPr lang="en-US" dirty="0" err="1" smtClean="0"/>
              <a:t>sürülmüştür</a:t>
            </a:r>
            <a:r>
              <a:rPr lang="en-US" dirty="0" smtClean="0"/>
              <a:t>. </a:t>
            </a:r>
          </a:p>
          <a:p>
            <a:r>
              <a:rPr lang="en-US" dirty="0" smtClean="0"/>
              <a:t>Bu </a:t>
            </a:r>
            <a:r>
              <a:rPr lang="en-US" dirty="0" err="1" smtClean="0"/>
              <a:t>buharın</a:t>
            </a:r>
            <a:r>
              <a:rPr lang="en-US" dirty="0" smtClean="0"/>
              <a:t> </a:t>
            </a:r>
            <a:r>
              <a:rPr lang="en-US" dirty="0" err="1" smtClean="0"/>
              <a:t>yeni</a:t>
            </a:r>
            <a:r>
              <a:rPr lang="en-US" dirty="0" smtClean="0"/>
              <a:t> </a:t>
            </a:r>
            <a:r>
              <a:rPr lang="en-US" dirty="0" err="1" smtClean="0"/>
              <a:t>canlı</a:t>
            </a:r>
            <a:r>
              <a:rPr lang="en-US" dirty="0" smtClean="0"/>
              <a:t> </a:t>
            </a:r>
            <a:r>
              <a:rPr lang="en-US" dirty="0" err="1" smtClean="0"/>
              <a:t>oluşturma</a:t>
            </a:r>
            <a:r>
              <a:rPr lang="en-US" dirty="0" smtClean="0"/>
              <a:t> </a:t>
            </a:r>
            <a:r>
              <a:rPr lang="en-US" dirty="0" err="1" smtClean="0"/>
              <a:t>özelliği</a:t>
            </a:r>
            <a:r>
              <a:rPr lang="en-US" dirty="0" smtClean="0"/>
              <a:t> </a:t>
            </a:r>
            <a:r>
              <a:rPr lang="en-US" dirty="0" err="1" smtClean="0"/>
              <a:t>vardır</a:t>
            </a:r>
            <a:r>
              <a:rPr lang="en-US" dirty="0" smtClean="0"/>
              <a:t>. </a:t>
            </a:r>
          </a:p>
          <a:p>
            <a:r>
              <a:rPr lang="en-US" dirty="0" err="1" smtClean="0"/>
              <a:t>Anneye</a:t>
            </a:r>
            <a:r>
              <a:rPr lang="en-US" dirty="0" smtClean="0"/>
              <a:t> </a:t>
            </a:r>
            <a:r>
              <a:rPr lang="en-US" dirty="0" err="1" smtClean="0"/>
              <a:t>benzerlik</a:t>
            </a:r>
            <a:r>
              <a:rPr lang="en-US" dirty="0" smtClean="0"/>
              <a:t> </a:t>
            </a:r>
            <a:r>
              <a:rPr lang="en-US" dirty="0" err="1" smtClean="0"/>
              <a:t>anne</a:t>
            </a:r>
            <a:r>
              <a:rPr lang="en-US" dirty="0" smtClean="0"/>
              <a:t> </a:t>
            </a:r>
            <a:r>
              <a:rPr lang="en-US" dirty="0" err="1" smtClean="0"/>
              <a:t>vücudunda</a:t>
            </a:r>
            <a:r>
              <a:rPr lang="en-US" dirty="0" smtClean="0"/>
              <a:t> </a:t>
            </a:r>
            <a:r>
              <a:rPr lang="en-US" dirty="0" err="1" smtClean="0"/>
              <a:t>gelişim</a:t>
            </a:r>
            <a:r>
              <a:rPr lang="en-US" dirty="0" smtClean="0"/>
              <a:t> </a:t>
            </a:r>
            <a:r>
              <a:rPr lang="en-US" dirty="0" err="1" smtClean="0"/>
              <a:t>sırasında</a:t>
            </a:r>
            <a:r>
              <a:rPr lang="en-US" dirty="0" smtClean="0"/>
              <a:t> </a:t>
            </a:r>
            <a:r>
              <a:rPr lang="en-US" dirty="0" err="1" smtClean="0"/>
              <a:t>oluşmaktadır</a:t>
            </a:r>
            <a:r>
              <a:rPr lang="en-US" dirty="0" smtClean="0"/>
              <a:t>.  </a:t>
            </a:r>
            <a:endParaRPr lang="en-US" dirty="0"/>
          </a:p>
        </p:txBody>
      </p:sp>
    </p:spTree>
    <p:extLst>
      <p:ext uri="{BB962C8B-B14F-4D97-AF65-F5344CB8AC3E}">
        <p14:creationId xmlns:p14="http://schemas.microsoft.com/office/powerpoint/2010/main" val="311138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overyDN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143500" cy="6858000"/>
          </a:xfrm>
          <a:prstGeom prst="rect">
            <a:avLst/>
          </a:prstGeom>
        </p:spPr>
      </p:pic>
      <p:pic>
        <p:nvPicPr>
          <p:cNvPr id="5" name="Picture 4" descr="Screen Shot 2017-09-28 at 09.43.0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8616" y="1596540"/>
            <a:ext cx="4215384" cy="3429000"/>
          </a:xfrm>
          <a:prstGeom prst="rect">
            <a:avLst/>
          </a:prstGeom>
        </p:spPr>
      </p:pic>
    </p:spTree>
    <p:extLst>
      <p:ext uri="{BB962C8B-B14F-4D97-AF65-F5344CB8AC3E}">
        <p14:creationId xmlns:p14="http://schemas.microsoft.com/office/powerpoint/2010/main" val="327293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overydnank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5" name="Picture 4" descr="dnabir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85077" y="2512770"/>
            <a:ext cx="3258922" cy="4345229"/>
          </a:xfrm>
          <a:prstGeom prst="rect">
            <a:avLst/>
          </a:prstGeom>
        </p:spPr>
      </p:pic>
    </p:spTree>
    <p:extLst>
      <p:ext uri="{BB962C8B-B14F-4D97-AF65-F5344CB8AC3E}">
        <p14:creationId xmlns:p14="http://schemas.microsoft.com/office/powerpoint/2010/main" val="31964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p:txBody>
          <a:bodyPr/>
          <a:lstStyle/>
          <a:p>
            <a:r>
              <a:rPr lang="en-US" b="1" dirty="0" smtClean="0"/>
              <a:t>Empedocles</a:t>
            </a:r>
            <a:r>
              <a:rPr lang="en-US" dirty="0" smtClean="0"/>
              <a:t>: </a:t>
            </a:r>
            <a:r>
              <a:rPr lang="en-US" dirty="0" err="1" smtClean="0"/>
              <a:t>Pitagorun</a:t>
            </a:r>
            <a:r>
              <a:rPr lang="en-US" dirty="0" smtClean="0"/>
              <a:t> </a:t>
            </a:r>
            <a:r>
              <a:rPr lang="en-US" dirty="0" err="1" smtClean="0"/>
              <a:t>varsayımı</a:t>
            </a:r>
            <a:r>
              <a:rPr lang="en-US" dirty="0" smtClean="0"/>
              <a:t> </a:t>
            </a:r>
            <a:r>
              <a:rPr lang="en-US" dirty="0" err="1" smtClean="0"/>
              <a:t>ile</a:t>
            </a:r>
            <a:r>
              <a:rPr lang="en-US" dirty="0" smtClean="0"/>
              <a:t> </a:t>
            </a:r>
            <a:r>
              <a:rPr lang="en-US" dirty="0" err="1" smtClean="0"/>
              <a:t>açıklanamayan</a:t>
            </a:r>
            <a:r>
              <a:rPr lang="en-US" dirty="0" smtClean="0"/>
              <a:t> “tam </a:t>
            </a:r>
            <a:r>
              <a:rPr lang="en-US" dirty="0" err="1" smtClean="0"/>
              <a:t>olarak</a:t>
            </a:r>
            <a:r>
              <a:rPr lang="en-US" dirty="0" smtClean="0"/>
              <a:t> </a:t>
            </a:r>
            <a:r>
              <a:rPr lang="en-US" dirty="0" err="1" smtClean="0"/>
              <a:t>benzememe</a:t>
            </a:r>
            <a:r>
              <a:rPr lang="en-US" dirty="0" smtClean="0"/>
              <a:t> </a:t>
            </a:r>
            <a:r>
              <a:rPr lang="en-US" dirty="0" err="1" smtClean="0"/>
              <a:t>durumu”nu</a:t>
            </a:r>
            <a:r>
              <a:rPr lang="en-US" dirty="0" smtClean="0"/>
              <a:t> </a:t>
            </a:r>
            <a:r>
              <a:rPr lang="en-US" dirty="0" err="1" smtClean="0"/>
              <a:t>vücudun</a:t>
            </a:r>
            <a:r>
              <a:rPr lang="en-US" dirty="0" smtClean="0"/>
              <a:t> her </a:t>
            </a:r>
            <a:r>
              <a:rPr lang="en-US" dirty="0" err="1" smtClean="0"/>
              <a:t>parçasının</a:t>
            </a:r>
            <a:r>
              <a:rPr lang="en-US" dirty="0" smtClean="0"/>
              <a:t> </a:t>
            </a:r>
            <a:r>
              <a:rPr lang="en-US" dirty="0" err="1" smtClean="0"/>
              <a:t>tohuma</a:t>
            </a:r>
            <a:r>
              <a:rPr lang="en-US" dirty="0" smtClean="0"/>
              <a:t> </a:t>
            </a:r>
            <a:r>
              <a:rPr lang="en-US" dirty="0" err="1" smtClean="0"/>
              <a:t>katılmaması</a:t>
            </a:r>
            <a:r>
              <a:rPr lang="en-US" dirty="0" smtClean="0"/>
              <a:t>, </a:t>
            </a:r>
            <a:r>
              <a:rPr lang="en-US" dirty="0" err="1" smtClean="0"/>
              <a:t>farklı</a:t>
            </a:r>
            <a:r>
              <a:rPr lang="en-US" dirty="0" smtClean="0"/>
              <a:t> </a:t>
            </a:r>
            <a:r>
              <a:rPr lang="en-US" dirty="0" err="1" smtClean="0"/>
              <a:t>zamanlarda</a:t>
            </a:r>
            <a:r>
              <a:rPr lang="en-US" dirty="0" smtClean="0"/>
              <a:t> </a:t>
            </a:r>
            <a:r>
              <a:rPr lang="en-US" dirty="0" err="1" smtClean="0"/>
              <a:t>olan</a:t>
            </a:r>
            <a:r>
              <a:rPr lang="en-US" dirty="0" smtClean="0"/>
              <a:t> </a:t>
            </a:r>
            <a:r>
              <a:rPr lang="en-US" dirty="0" err="1" smtClean="0"/>
              <a:t>eşeyli</a:t>
            </a:r>
            <a:r>
              <a:rPr lang="en-US" dirty="0" smtClean="0"/>
              <a:t> </a:t>
            </a:r>
            <a:r>
              <a:rPr lang="en-US" dirty="0" err="1" smtClean="0"/>
              <a:t>üremelerde</a:t>
            </a:r>
            <a:r>
              <a:rPr lang="en-US" dirty="0" smtClean="0"/>
              <a:t> </a:t>
            </a:r>
            <a:r>
              <a:rPr lang="en-US" dirty="0" err="1" smtClean="0"/>
              <a:t>doku</a:t>
            </a:r>
            <a:r>
              <a:rPr lang="en-US" dirty="0" smtClean="0"/>
              <a:t> </a:t>
            </a:r>
            <a:r>
              <a:rPr lang="en-US" dirty="0" err="1" smtClean="0"/>
              <a:t>ve</a:t>
            </a:r>
            <a:r>
              <a:rPr lang="en-US" dirty="0" smtClean="0"/>
              <a:t> </a:t>
            </a:r>
            <a:r>
              <a:rPr lang="en-US" dirty="0" err="1" smtClean="0"/>
              <a:t>organlardan</a:t>
            </a:r>
            <a:r>
              <a:rPr lang="en-US" dirty="0" smtClean="0"/>
              <a:t> </a:t>
            </a:r>
            <a:r>
              <a:rPr lang="en-US" dirty="0" err="1" smtClean="0"/>
              <a:t>değşen</a:t>
            </a:r>
            <a:r>
              <a:rPr lang="en-US" dirty="0" smtClean="0"/>
              <a:t> </a:t>
            </a:r>
            <a:r>
              <a:rPr lang="en-US" dirty="0" err="1" smtClean="0"/>
              <a:t>ve</a:t>
            </a:r>
            <a:r>
              <a:rPr lang="en-US" dirty="0" smtClean="0"/>
              <a:t> </a:t>
            </a:r>
            <a:r>
              <a:rPr lang="en-US" dirty="0" err="1" smtClean="0"/>
              <a:t>farklı</a:t>
            </a:r>
            <a:r>
              <a:rPr lang="en-US" dirty="0" smtClean="0"/>
              <a:t> </a:t>
            </a:r>
            <a:r>
              <a:rPr lang="en-US" dirty="0" err="1" smtClean="0"/>
              <a:t>oranlarda</a:t>
            </a:r>
            <a:r>
              <a:rPr lang="en-US" dirty="0" smtClean="0"/>
              <a:t> </a:t>
            </a:r>
            <a:r>
              <a:rPr lang="en-US" dirty="0" err="1" smtClean="0"/>
              <a:t>katkı</a:t>
            </a:r>
            <a:r>
              <a:rPr lang="en-US" dirty="0" smtClean="0"/>
              <a:t> </a:t>
            </a:r>
            <a:r>
              <a:rPr lang="en-US" dirty="0" err="1" smtClean="0"/>
              <a:t>olduğunu</a:t>
            </a:r>
            <a:r>
              <a:rPr lang="en-US" dirty="0" smtClean="0"/>
              <a:t> </a:t>
            </a:r>
            <a:r>
              <a:rPr lang="en-US" dirty="0" err="1" smtClean="0"/>
              <a:t>ileri</a:t>
            </a:r>
            <a:r>
              <a:rPr lang="en-US" dirty="0" smtClean="0"/>
              <a:t> </a:t>
            </a:r>
            <a:r>
              <a:rPr lang="en-US" dirty="0" err="1" smtClean="0"/>
              <a:t>sürmüştür</a:t>
            </a:r>
            <a:r>
              <a:rPr lang="en-US" dirty="0" smtClean="0"/>
              <a:t>.</a:t>
            </a:r>
          </a:p>
          <a:p>
            <a:endParaRPr lang="en-US" dirty="0"/>
          </a:p>
        </p:txBody>
      </p:sp>
    </p:spTree>
    <p:extLst>
      <p:ext uri="{BB962C8B-B14F-4D97-AF65-F5344CB8AC3E}">
        <p14:creationId xmlns:p14="http://schemas.microsoft.com/office/powerpoint/2010/main" val="256987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p:txBody>
          <a:bodyPr>
            <a:normAutofit lnSpcReduction="10000"/>
          </a:bodyPr>
          <a:lstStyle/>
          <a:p>
            <a:r>
              <a:rPr lang="en-US" dirty="0" err="1" smtClean="0"/>
              <a:t>Aristo’dan</a:t>
            </a:r>
            <a:r>
              <a:rPr lang="en-US" dirty="0"/>
              <a:t> </a:t>
            </a:r>
            <a:r>
              <a:rPr lang="en-US" dirty="0" err="1" smtClean="0"/>
              <a:t>beri</a:t>
            </a:r>
            <a:r>
              <a:rPr lang="en-US" dirty="0" smtClean="0"/>
              <a:t> </a:t>
            </a:r>
            <a:r>
              <a:rPr lang="en-US" dirty="0" err="1" smtClean="0"/>
              <a:t>gelen</a:t>
            </a:r>
            <a:r>
              <a:rPr lang="en-US" dirty="0" smtClean="0"/>
              <a:t> </a:t>
            </a:r>
            <a:r>
              <a:rPr lang="en-US" dirty="0" err="1" smtClean="0"/>
              <a:t>bozuk</a:t>
            </a:r>
            <a:r>
              <a:rPr lang="en-US" dirty="0" smtClean="0"/>
              <a:t> </a:t>
            </a:r>
            <a:r>
              <a:rPr lang="en-US" dirty="0" err="1" smtClean="0"/>
              <a:t>kan</a:t>
            </a:r>
            <a:r>
              <a:rPr lang="en-US" dirty="0" smtClean="0"/>
              <a:t> </a:t>
            </a:r>
            <a:r>
              <a:rPr lang="en-US" dirty="0" err="1" smtClean="0"/>
              <a:t>ve</a:t>
            </a:r>
            <a:r>
              <a:rPr lang="en-US" dirty="0" smtClean="0"/>
              <a:t> </a:t>
            </a:r>
            <a:r>
              <a:rPr lang="en-US" dirty="0" err="1" smtClean="0"/>
              <a:t>asil</a:t>
            </a:r>
            <a:r>
              <a:rPr lang="en-US" dirty="0" smtClean="0"/>
              <a:t> </a:t>
            </a:r>
            <a:r>
              <a:rPr lang="en-US" dirty="0" err="1" smtClean="0"/>
              <a:t>kan</a:t>
            </a:r>
            <a:r>
              <a:rPr lang="en-US" dirty="0" smtClean="0"/>
              <a:t> </a:t>
            </a:r>
            <a:r>
              <a:rPr lang="en-US" dirty="0" err="1" smtClean="0"/>
              <a:t>yorumları</a:t>
            </a:r>
            <a:r>
              <a:rPr lang="en-US" dirty="0" smtClean="0"/>
              <a:t>.</a:t>
            </a:r>
          </a:p>
          <a:p>
            <a:r>
              <a:rPr lang="en-US" dirty="0" err="1" smtClean="0"/>
              <a:t>Erkekte</a:t>
            </a:r>
            <a:r>
              <a:rPr lang="en-US" dirty="0" smtClean="0"/>
              <a:t> </a:t>
            </a:r>
            <a:r>
              <a:rPr lang="en-US" dirty="0" err="1" smtClean="0"/>
              <a:t>tohumun</a:t>
            </a:r>
            <a:r>
              <a:rPr lang="en-US" dirty="0" smtClean="0"/>
              <a:t> </a:t>
            </a:r>
            <a:r>
              <a:rPr lang="en-US" dirty="0" err="1" smtClean="0"/>
              <a:t>kanda</a:t>
            </a:r>
            <a:r>
              <a:rPr lang="en-US" dirty="0" smtClean="0"/>
              <a:t> </a:t>
            </a:r>
            <a:r>
              <a:rPr lang="en-US" dirty="0" err="1" smtClean="0"/>
              <a:t>dolaştığını</a:t>
            </a:r>
            <a:r>
              <a:rPr lang="en-US" dirty="0" smtClean="0"/>
              <a:t> </a:t>
            </a:r>
            <a:r>
              <a:rPr lang="en-US" dirty="0" err="1" smtClean="0"/>
              <a:t>ve</a:t>
            </a:r>
            <a:r>
              <a:rPr lang="en-US" dirty="0" smtClean="0"/>
              <a:t> her </a:t>
            </a:r>
            <a:r>
              <a:rPr lang="en-US" dirty="0" err="1" smtClean="0"/>
              <a:t>organa</a:t>
            </a:r>
            <a:r>
              <a:rPr lang="en-US" dirty="0" smtClean="0"/>
              <a:t> </a:t>
            </a:r>
            <a:r>
              <a:rPr lang="en-US" dirty="0" err="1" smtClean="0"/>
              <a:t>dağıldığını</a:t>
            </a:r>
            <a:r>
              <a:rPr lang="en-US" dirty="0" smtClean="0"/>
              <a:t> </a:t>
            </a:r>
            <a:r>
              <a:rPr lang="en-US" dirty="0" err="1" smtClean="0"/>
              <a:t>söylemiştir</a:t>
            </a:r>
            <a:r>
              <a:rPr lang="en-US" dirty="0" smtClean="0"/>
              <a:t>.</a:t>
            </a:r>
          </a:p>
          <a:p>
            <a:r>
              <a:rPr lang="en-US" dirty="0" err="1" smtClean="0"/>
              <a:t>Kadında</a:t>
            </a:r>
            <a:r>
              <a:rPr lang="en-US" dirty="0" smtClean="0"/>
              <a:t> da </a:t>
            </a:r>
            <a:r>
              <a:rPr lang="en-US" dirty="0" err="1" smtClean="0"/>
              <a:t>tohum</a:t>
            </a:r>
            <a:r>
              <a:rPr lang="en-US" dirty="0" smtClean="0"/>
              <a:t> </a:t>
            </a:r>
            <a:r>
              <a:rPr lang="en-US" dirty="0" err="1" smtClean="0"/>
              <a:t>olduğunu</a:t>
            </a:r>
            <a:r>
              <a:rPr lang="en-US" dirty="0" smtClean="0"/>
              <a:t> </a:t>
            </a:r>
            <a:r>
              <a:rPr lang="en-US" dirty="0" err="1" smtClean="0"/>
              <a:t>söylemiş</a:t>
            </a:r>
            <a:r>
              <a:rPr lang="en-US" dirty="0" smtClean="0"/>
              <a:t> </a:t>
            </a:r>
            <a:r>
              <a:rPr lang="en-US" dirty="0" err="1" smtClean="0"/>
              <a:t>ancak</a:t>
            </a:r>
            <a:r>
              <a:rPr lang="en-US" dirty="0" smtClean="0"/>
              <a:t> </a:t>
            </a:r>
            <a:r>
              <a:rPr lang="en-US" dirty="0" err="1" smtClean="0"/>
              <a:t>bunun</a:t>
            </a:r>
            <a:r>
              <a:rPr lang="en-US" dirty="0" smtClean="0"/>
              <a:t> </a:t>
            </a:r>
            <a:r>
              <a:rPr lang="en-US" dirty="0" err="1" smtClean="0"/>
              <a:t>erkekteki</a:t>
            </a:r>
            <a:r>
              <a:rPr lang="en-US" dirty="0" smtClean="0"/>
              <a:t> </a:t>
            </a:r>
            <a:r>
              <a:rPr lang="en-US" dirty="0" err="1" smtClean="0"/>
              <a:t>gibi</a:t>
            </a:r>
            <a:r>
              <a:rPr lang="en-US" dirty="0" smtClean="0"/>
              <a:t> </a:t>
            </a:r>
            <a:r>
              <a:rPr lang="en-US" dirty="0" err="1" smtClean="0"/>
              <a:t>saflaştırılamadığını</a:t>
            </a:r>
            <a:r>
              <a:rPr lang="en-US" dirty="0" smtClean="0"/>
              <a:t> </a:t>
            </a:r>
            <a:r>
              <a:rPr lang="en-US" dirty="0" err="1" smtClean="0"/>
              <a:t>ve</a:t>
            </a:r>
            <a:r>
              <a:rPr lang="en-US" dirty="0" smtClean="0"/>
              <a:t> ay </a:t>
            </a:r>
            <a:r>
              <a:rPr lang="en-US" dirty="0" err="1" smtClean="0"/>
              <a:t>başlarında</a:t>
            </a:r>
            <a:r>
              <a:rPr lang="en-US" dirty="0" smtClean="0"/>
              <a:t> </a:t>
            </a:r>
            <a:r>
              <a:rPr lang="en-US" dirty="0" err="1" smtClean="0"/>
              <a:t>kanla</a:t>
            </a:r>
            <a:r>
              <a:rPr lang="en-US" dirty="0" smtClean="0"/>
              <a:t> </a:t>
            </a:r>
            <a:r>
              <a:rPr lang="en-US" dirty="0" err="1" smtClean="0"/>
              <a:t>atıldığını</a:t>
            </a:r>
            <a:r>
              <a:rPr lang="en-US" dirty="0" smtClean="0"/>
              <a:t> </a:t>
            </a:r>
            <a:r>
              <a:rPr lang="en-US" dirty="0" err="1" smtClean="0"/>
              <a:t>ileri</a:t>
            </a:r>
            <a:r>
              <a:rPr lang="en-US" dirty="0" smtClean="0"/>
              <a:t> </a:t>
            </a:r>
            <a:r>
              <a:rPr lang="en-US" dirty="0" err="1" smtClean="0"/>
              <a:t>sürmüştür</a:t>
            </a:r>
            <a:r>
              <a:rPr lang="en-US" dirty="0" smtClean="0"/>
              <a:t>. </a:t>
            </a:r>
          </a:p>
          <a:p>
            <a:r>
              <a:rPr lang="en-US" dirty="0" err="1" smtClean="0"/>
              <a:t>Kanın</a:t>
            </a:r>
            <a:r>
              <a:rPr lang="en-US" dirty="0" smtClean="0"/>
              <a:t> </a:t>
            </a:r>
            <a:r>
              <a:rPr lang="en-US" dirty="0" err="1" smtClean="0"/>
              <a:t>kalıtımdaki</a:t>
            </a:r>
            <a:r>
              <a:rPr lang="en-US" dirty="0" smtClean="0"/>
              <a:t> </a:t>
            </a:r>
            <a:r>
              <a:rPr lang="en-US" dirty="0" err="1" smtClean="0"/>
              <a:t>etkisi</a:t>
            </a:r>
            <a:r>
              <a:rPr lang="en-US" dirty="0" smtClean="0"/>
              <a:t> 2000 </a:t>
            </a:r>
            <a:r>
              <a:rPr lang="en-US" dirty="0" err="1" smtClean="0"/>
              <a:t>yıl</a:t>
            </a:r>
            <a:r>
              <a:rPr lang="en-US" dirty="0" smtClean="0"/>
              <a:t> </a:t>
            </a:r>
            <a:r>
              <a:rPr lang="en-US" dirty="0" err="1" smtClean="0"/>
              <a:t>kadar</a:t>
            </a:r>
            <a:r>
              <a:rPr lang="en-US" dirty="0" smtClean="0"/>
              <a:t> </a:t>
            </a:r>
            <a:r>
              <a:rPr lang="en-US" dirty="0" err="1" smtClean="0"/>
              <a:t>kabul</a:t>
            </a:r>
            <a:r>
              <a:rPr lang="en-US" dirty="0" smtClean="0"/>
              <a:t> </a:t>
            </a:r>
            <a:r>
              <a:rPr lang="en-US" dirty="0" err="1" smtClean="0"/>
              <a:t>edilmiştir</a:t>
            </a:r>
            <a:r>
              <a:rPr lang="en-US" dirty="0" smtClean="0"/>
              <a:t>.</a:t>
            </a:r>
          </a:p>
          <a:p>
            <a:r>
              <a:rPr lang="en-US" dirty="0" err="1" smtClean="0"/>
              <a:t>Hala</a:t>
            </a:r>
            <a:r>
              <a:rPr lang="en-US" dirty="0" smtClean="0"/>
              <a:t> </a:t>
            </a:r>
            <a:r>
              <a:rPr lang="en-US" dirty="0" err="1" smtClean="0"/>
              <a:t>etkileri</a:t>
            </a:r>
            <a:r>
              <a:rPr lang="en-US" dirty="0" smtClean="0"/>
              <a:t> </a:t>
            </a:r>
            <a:r>
              <a:rPr lang="en-US" dirty="0" err="1" smtClean="0"/>
              <a:t>sürmektedir</a:t>
            </a:r>
            <a:r>
              <a:rPr lang="mr-IN" dirty="0" smtClean="0"/>
              <a:t>…</a:t>
            </a:r>
            <a:r>
              <a:rPr lang="tr-TR" dirty="0" smtClean="0"/>
              <a:t>.</a:t>
            </a:r>
            <a:endParaRPr lang="en-US" dirty="0"/>
          </a:p>
        </p:txBody>
      </p:sp>
    </p:spTree>
    <p:extLst>
      <p:ext uri="{BB962C8B-B14F-4D97-AF65-F5344CB8AC3E}">
        <p14:creationId xmlns:p14="http://schemas.microsoft.com/office/powerpoint/2010/main" val="11785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p:txBody>
          <a:bodyPr/>
          <a:lstStyle/>
          <a:p>
            <a:r>
              <a:rPr lang="en-US" dirty="0" err="1" smtClean="0"/>
              <a:t>Damızlık</a:t>
            </a:r>
            <a:r>
              <a:rPr lang="en-US" dirty="0" smtClean="0"/>
              <a:t> </a:t>
            </a:r>
            <a:r>
              <a:rPr lang="en-US" dirty="0" err="1" smtClean="0"/>
              <a:t>dişilerin</a:t>
            </a:r>
            <a:r>
              <a:rPr lang="en-US" dirty="0" smtClean="0"/>
              <a:t> </a:t>
            </a:r>
            <a:r>
              <a:rPr lang="en-US" dirty="0" err="1" smtClean="0"/>
              <a:t>bir</a:t>
            </a:r>
            <a:r>
              <a:rPr lang="en-US" dirty="0" smtClean="0"/>
              <a:t> </a:t>
            </a:r>
            <a:r>
              <a:rPr lang="en-US" dirty="0" err="1" smtClean="0"/>
              <a:t>kere</a:t>
            </a:r>
            <a:r>
              <a:rPr lang="en-US" dirty="0" smtClean="0"/>
              <a:t> </a:t>
            </a:r>
            <a:r>
              <a:rPr lang="en-US" dirty="0" err="1" smtClean="0"/>
              <a:t>bozuk</a:t>
            </a:r>
            <a:r>
              <a:rPr lang="en-US" dirty="0" smtClean="0"/>
              <a:t> </a:t>
            </a:r>
            <a:r>
              <a:rPr lang="en-US" dirty="0" err="1" smtClean="0"/>
              <a:t>bir</a:t>
            </a:r>
            <a:r>
              <a:rPr lang="en-US" dirty="0" smtClean="0"/>
              <a:t> </a:t>
            </a:r>
            <a:r>
              <a:rPr lang="en-US" dirty="0" err="1" smtClean="0"/>
              <a:t>soyla</a:t>
            </a:r>
            <a:r>
              <a:rPr lang="en-US" dirty="0" smtClean="0"/>
              <a:t> </a:t>
            </a:r>
            <a:r>
              <a:rPr lang="en-US" dirty="0" err="1" smtClean="0"/>
              <a:t>çiftleşmesinin</a:t>
            </a:r>
            <a:r>
              <a:rPr lang="en-US" dirty="0" smtClean="0"/>
              <a:t> o </a:t>
            </a:r>
            <a:r>
              <a:rPr lang="en-US" dirty="0" err="1" smtClean="0"/>
              <a:t>dişiyi</a:t>
            </a:r>
            <a:r>
              <a:rPr lang="en-US" dirty="0" smtClean="0"/>
              <a:t> </a:t>
            </a:r>
            <a:r>
              <a:rPr lang="en-US" dirty="0" err="1" smtClean="0"/>
              <a:t>bozacağına</a:t>
            </a:r>
            <a:r>
              <a:rPr lang="en-US" dirty="0" smtClean="0"/>
              <a:t> </a:t>
            </a:r>
            <a:r>
              <a:rPr lang="en-US" dirty="0" err="1" smtClean="0"/>
              <a:t>olan</a:t>
            </a:r>
            <a:r>
              <a:rPr lang="en-US" dirty="0" smtClean="0"/>
              <a:t> </a:t>
            </a:r>
            <a:r>
              <a:rPr lang="en-US" dirty="0" err="1" smtClean="0"/>
              <a:t>inanış</a:t>
            </a:r>
            <a:r>
              <a:rPr lang="en-US" dirty="0" smtClean="0"/>
              <a:t>,</a:t>
            </a:r>
          </a:p>
          <a:p>
            <a:r>
              <a:rPr lang="en-US" dirty="0" err="1" smtClean="0"/>
              <a:t>Kan</a:t>
            </a:r>
            <a:r>
              <a:rPr lang="en-US" dirty="0" smtClean="0"/>
              <a:t> </a:t>
            </a:r>
            <a:r>
              <a:rPr lang="en-US" dirty="0" err="1" smtClean="0"/>
              <a:t>akrabalığı</a:t>
            </a:r>
            <a:r>
              <a:rPr lang="en-US" dirty="0" smtClean="0"/>
              <a:t> </a:t>
            </a:r>
            <a:r>
              <a:rPr lang="en-US" dirty="0" err="1" smtClean="0"/>
              <a:t>olan</a:t>
            </a:r>
            <a:r>
              <a:rPr lang="en-US" dirty="0" smtClean="0"/>
              <a:t> </a:t>
            </a:r>
            <a:r>
              <a:rPr lang="en-US" dirty="0" err="1" smtClean="0"/>
              <a:t>bireylerin</a:t>
            </a:r>
            <a:r>
              <a:rPr lang="en-US" dirty="0" smtClean="0"/>
              <a:t> </a:t>
            </a:r>
            <a:r>
              <a:rPr lang="en-US" dirty="0" err="1" smtClean="0"/>
              <a:t>evlendirilmemesi</a:t>
            </a:r>
            <a:r>
              <a:rPr lang="en-US" dirty="0" smtClean="0"/>
              <a:t>,</a:t>
            </a:r>
          </a:p>
          <a:p>
            <a:r>
              <a:rPr lang="en-US" dirty="0" err="1" smtClean="0"/>
              <a:t>Bozuk</a:t>
            </a:r>
            <a:r>
              <a:rPr lang="en-US" dirty="0" smtClean="0"/>
              <a:t> </a:t>
            </a:r>
            <a:r>
              <a:rPr lang="en-US" dirty="0" err="1" smtClean="0"/>
              <a:t>kan</a:t>
            </a:r>
            <a:r>
              <a:rPr lang="en-US" dirty="0" smtClean="0"/>
              <a:t> </a:t>
            </a:r>
            <a:r>
              <a:rPr lang="mr-IN" dirty="0" smtClean="0"/>
              <a:t>–</a:t>
            </a:r>
            <a:r>
              <a:rPr lang="en-US" dirty="0" smtClean="0"/>
              <a:t> </a:t>
            </a:r>
            <a:r>
              <a:rPr lang="en-US" dirty="0" err="1" smtClean="0"/>
              <a:t>asil</a:t>
            </a:r>
            <a:r>
              <a:rPr lang="en-US" dirty="0" smtClean="0"/>
              <a:t> </a:t>
            </a:r>
            <a:r>
              <a:rPr lang="en-US" dirty="0" err="1" smtClean="0"/>
              <a:t>kan</a:t>
            </a:r>
            <a:r>
              <a:rPr lang="en-US" dirty="0" smtClean="0"/>
              <a:t> </a:t>
            </a:r>
            <a:r>
              <a:rPr lang="en-US" dirty="0" err="1" smtClean="0"/>
              <a:t>sözcüklerinin</a:t>
            </a:r>
            <a:r>
              <a:rPr lang="en-US" dirty="0" smtClean="0"/>
              <a:t> soy </a:t>
            </a:r>
            <a:r>
              <a:rPr lang="en-US" dirty="0" err="1" smtClean="0"/>
              <a:t>tanımlamalarında</a:t>
            </a:r>
            <a:r>
              <a:rPr lang="en-US" dirty="0" smtClean="0"/>
              <a:t> </a:t>
            </a:r>
            <a:r>
              <a:rPr lang="en-US" dirty="0" err="1" smtClean="0"/>
              <a:t>kullanılması</a:t>
            </a:r>
            <a:r>
              <a:rPr lang="en-US" dirty="0"/>
              <a:t> </a:t>
            </a:r>
            <a:r>
              <a:rPr lang="en-US" dirty="0" err="1" smtClean="0"/>
              <a:t>gibi</a:t>
            </a:r>
            <a:r>
              <a:rPr lang="en-US" dirty="0" smtClean="0"/>
              <a:t>.</a:t>
            </a:r>
            <a:endParaRPr lang="en-US" dirty="0"/>
          </a:p>
        </p:txBody>
      </p:sp>
    </p:spTree>
    <p:extLst>
      <p:ext uri="{BB962C8B-B14F-4D97-AF65-F5344CB8AC3E}">
        <p14:creationId xmlns:p14="http://schemas.microsoft.com/office/powerpoint/2010/main" val="308124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a:xfrm>
            <a:off x="3503065" y="1596540"/>
            <a:ext cx="5175500" cy="3918803"/>
          </a:xfrm>
        </p:spPr>
        <p:txBody>
          <a:bodyPr>
            <a:normAutofit/>
          </a:bodyPr>
          <a:lstStyle/>
          <a:p>
            <a:r>
              <a:rPr lang="en-US" dirty="0" err="1" smtClean="0"/>
              <a:t>Ön</a:t>
            </a:r>
            <a:r>
              <a:rPr lang="en-US" dirty="0" smtClean="0"/>
              <a:t> </a:t>
            </a:r>
            <a:r>
              <a:rPr lang="en-US" dirty="0" err="1" smtClean="0"/>
              <a:t>oluşum</a:t>
            </a:r>
            <a:r>
              <a:rPr lang="en-US" dirty="0" smtClean="0"/>
              <a:t> </a:t>
            </a:r>
            <a:r>
              <a:rPr lang="en-US" dirty="0" err="1" smtClean="0"/>
              <a:t>hipotezi</a:t>
            </a:r>
            <a:r>
              <a:rPr lang="en-US" dirty="0" smtClean="0"/>
              <a:t> (Preformation hypothesis)</a:t>
            </a:r>
          </a:p>
          <a:p>
            <a:r>
              <a:rPr lang="en-US" dirty="0" smtClean="0"/>
              <a:t>Sperm </a:t>
            </a:r>
            <a:r>
              <a:rPr lang="en-US" dirty="0" err="1" smtClean="0"/>
              <a:t>ve</a:t>
            </a:r>
            <a:r>
              <a:rPr lang="en-US" dirty="0" smtClean="0"/>
              <a:t> </a:t>
            </a:r>
            <a:r>
              <a:rPr lang="en-US" dirty="0" err="1" smtClean="0"/>
              <a:t>yumurta</a:t>
            </a:r>
            <a:r>
              <a:rPr lang="en-US" dirty="0" smtClean="0"/>
              <a:t> </a:t>
            </a:r>
            <a:r>
              <a:rPr lang="en-US" dirty="0" err="1" smtClean="0"/>
              <a:t>içindeki</a:t>
            </a:r>
            <a:r>
              <a:rPr lang="en-US" dirty="0" smtClean="0"/>
              <a:t> </a:t>
            </a:r>
            <a:r>
              <a:rPr lang="en-US" dirty="0" err="1" smtClean="0"/>
              <a:t>minyatür</a:t>
            </a:r>
            <a:r>
              <a:rPr lang="en-US" dirty="0" smtClean="0"/>
              <a:t> </a:t>
            </a:r>
            <a:r>
              <a:rPr lang="en-US" dirty="0" err="1" smtClean="0"/>
              <a:t>insancıklar</a:t>
            </a:r>
            <a:r>
              <a:rPr lang="mr-IN" dirty="0" smtClean="0"/>
              <a:t>…</a:t>
            </a:r>
            <a:endParaRPr lang="tr-TR" dirty="0" smtClean="0"/>
          </a:p>
        </p:txBody>
      </p:sp>
      <p:pic>
        <p:nvPicPr>
          <p:cNvPr id="4" name="Picture 3" descr="Prefor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6540"/>
            <a:ext cx="3315375" cy="4345478"/>
          </a:xfrm>
          <a:prstGeom prst="rect">
            <a:avLst/>
          </a:prstGeom>
        </p:spPr>
      </p:pic>
      <p:sp>
        <p:nvSpPr>
          <p:cNvPr id="5" name="TextBox 4"/>
          <p:cNvSpPr txBox="1"/>
          <p:nvPr/>
        </p:nvSpPr>
        <p:spPr>
          <a:xfrm>
            <a:off x="143555" y="6024984"/>
            <a:ext cx="4428445" cy="646331"/>
          </a:xfrm>
          <a:prstGeom prst="rect">
            <a:avLst/>
          </a:prstGeom>
          <a:noFill/>
        </p:spPr>
        <p:txBody>
          <a:bodyPr wrap="square" rtlCol="0">
            <a:spAutoFit/>
          </a:bodyPr>
          <a:lstStyle/>
          <a:p>
            <a:r>
              <a:rPr lang="en-US" dirty="0"/>
              <a:t>A tiny person inside a sperm, as drawn by </a:t>
            </a:r>
            <a:r>
              <a:rPr lang="en-US" dirty="0" err="1"/>
              <a:t>Nicolaas</a:t>
            </a:r>
            <a:r>
              <a:rPr lang="en-US" dirty="0"/>
              <a:t> </a:t>
            </a:r>
            <a:r>
              <a:rPr lang="en-US" dirty="0" err="1"/>
              <a:t>Hartsoeker</a:t>
            </a:r>
            <a:r>
              <a:rPr lang="en-US" dirty="0"/>
              <a:t> in 1695</a:t>
            </a:r>
          </a:p>
        </p:txBody>
      </p:sp>
    </p:spTree>
    <p:extLst>
      <p:ext uri="{BB962C8B-B14F-4D97-AF65-F5344CB8AC3E}">
        <p14:creationId xmlns:p14="http://schemas.microsoft.com/office/powerpoint/2010/main" val="254000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p:txBody>
          <a:bodyPr/>
          <a:lstStyle/>
          <a:p>
            <a:r>
              <a:rPr lang="tr-TR" dirty="0" smtClean="0"/>
              <a:t>William </a:t>
            </a:r>
            <a:r>
              <a:rPr lang="tr-TR" dirty="0" err="1" smtClean="0"/>
              <a:t>Harvey</a:t>
            </a:r>
            <a:r>
              <a:rPr lang="tr-TR" dirty="0" smtClean="0"/>
              <a:t> (1620) yeni </a:t>
            </a:r>
            <a:r>
              <a:rPr lang="tr-TR" dirty="0"/>
              <a:t>çiftleşmiş geyikleri kesip rahmine baktı ve içinde </a:t>
            </a:r>
            <a:r>
              <a:rPr lang="tr-TR" dirty="0" err="1"/>
              <a:t>geyikçik</a:t>
            </a:r>
            <a:r>
              <a:rPr lang="tr-TR" dirty="0"/>
              <a:t> olan bir oluşum göremedi. </a:t>
            </a:r>
            <a:r>
              <a:rPr lang="en-US" dirty="0"/>
              <a:t>A</a:t>
            </a:r>
            <a:r>
              <a:rPr lang="tr-TR" dirty="0" err="1"/>
              <a:t>ncak</a:t>
            </a:r>
            <a:r>
              <a:rPr lang="tr-TR" dirty="0"/>
              <a:t> bir süre sonra embriyo taslağına rastlandığını gördü</a:t>
            </a:r>
            <a:r>
              <a:rPr lang="tr-TR" dirty="0" smtClean="0"/>
              <a:t>.</a:t>
            </a:r>
          </a:p>
          <a:p>
            <a:endParaRPr lang="en-US" dirty="0"/>
          </a:p>
          <a:p>
            <a:r>
              <a:rPr lang="en-US" dirty="0" err="1" smtClean="0"/>
              <a:t>Mikroskobun</a:t>
            </a:r>
            <a:r>
              <a:rPr lang="en-US" dirty="0" smtClean="0"/>
              <a:t> </a:t>
            </a:r>
            <a:r>
              <a:rPr lang="en-US" dirty="0" err="1" smtClean="0"/>
              <a:t>keşfedilmesinden</a:t>
            </a:r>
            <a:r>
              <a:rPr lang="en-US" dirty="0" smtClean="0"/>
              <a:t> </a:t>
            </a:r>
            <a:r>
              <a:rPr lang="en-US" dirty="0" err="1" smtClean="0"/>
              <a:t>sonra</a:t>
            </a:r>
            <a:r>
              <a:rPr lang="en-US" dirty="0" smtClean="0"/>
              <a:t> sperm </a:t>
            </a:r>
            <a:r>
              <a:rPr lang="en-US" dirty="0" err="1" smtClean="0"/>
              <a:t>ve</a:t>
            </a:r>
            <a:r>
              <a:rPr lang="en-US" dirty="0" smtClean="0"/>
              <a:t> </a:t>
            </a:r>
            <a:r>
              <a:rPr lang="en-US" dirty="0" err="1" smtClean="0"/>
              <a:t>yumurta</a:t>
            </a:r>
            <a:r>
              <a:rPr lang="en-US" dirty="0" smtClean="0"/>
              <a:t> </a:t>
            </a:r>
            <a:r>
              <a:rPr lang="en-US" dirty="0" err="1" smtClean="0"/>
              <a:t>hücreleri</a:t>
            </a:r>
            <a:r>
              <a:rPr lang="en-US" dirty="0" smtClean="0"/>
              <a:t> </a:t>
            </a:r>
            <a:r>
              <a:rPr lang="en-US" dirty="0" err="1" smtClean="0"/>
              <a:t>olduğu</a:t>
            </a:r>
            <a:r>
              <a:rPr lang="en-US" dirty="0" smtClean="0"/>
              <a:t> </a:t>
            </a:r>
            <a:r>
              <a:rPr lang="en-US" dirty="0" err="1" smtClean="0"/>
              <a:t>anlaşıldı</a:t>
            </a:r>
            <a:r>
              <a:rPr lang="en-US" dirty="0" smtClean="0"/>
              <a:t>. </a:t>
            </a:r>
            <a:endParaRPr lang="en-US" dirty="0"/>
          </a:p>
        </p:txBody>
      </p:sp>
    </p:spTree>
    <p:extLst>
      <p:ext uri="{BB962C8B-B14F-4D97-AF65-F5344CB8AC3E}">
        <p14:creationId xmlns:p14="http://schemas.microsoft.com/office/powerpoint/2010/main" val="55442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5497380" cy="458115"/>
          </a:xfrm>
        </p:spPr>
        <p:txBody>
          <a:bodyPr>
            <a:normAutofit fontScale="90000"/>
          </a:bodyPr>
          <a:lstStyle/>
          <a:p>
            <a:r>
              <a:rPr lang="en-US" dirty="0" err="1"/>
              <a:t>Kalıtım</a:t>
            </a:r>
            <a:r>
              <a:rPr lang="en-US" dirty="0"/>
              <a:t> </a:t>
            </a:r>
            <a:r>
              <a:rPr lang="en-US" dirty="0" err="1"/>
              <a:t>ile</a:t>
            </a:r>
            <a:r>
              <a:rPr lang="en-US" dirty="0"/>
              <a:t> </a:t>
            </a:r>
            <a:r>
              <a:rPr lang="en-US" dirty="0" err="1"/>
              <a:t>ilgili</a:t>
            </a:r>
            <a:r>
              <a:rPr lang="en-US" dirty="0"/>
              <a:t> ilk </a:t>
            </a:r>
            <a:r>
              <a:rPr lang="en-US" dirty="0" err="1"/>
              <a:t>kurgular</a:t>
            </a:r>
            <a:endParaRPr lang="en-US" dirty="0"/>
          </a:p>
        </p:txBody>
      </p:sp>
      <p:sp>
        <p:nvSpPr>
          <p:cNvPr id="3" name="Content Placeholder 2"/>
          <p:cNvSpPr>
            <a:spLocks noGrp="1"/>
          </p:cNvSpPr>
          <p:nvPr>
            <p:ph idx="1"/>
          </p:nvPr>
        </p:nvSpPr>
        <p:spPr>
          <a:xfrm>
            <a:off x="448965" y="1596540"/>
            <a:ext cx="8229600" cy="4733855"/>
          </a:xfrm>
        </p:spPr>
        <p:txBody>
          <a:bodyPr>
            <a:normAutofit fontScale="92500" lnSpcReduction="10000"/>
          </a:bodyPr>
          <a:lstStyle/>
          <a:p>
            <a:r>
              <a:rPr lang="en-GB" b="1" dirty="0" smtClean="0"/>
              <a:t>Pangenesis</a:t>
            </a:r>
            <a:r>
              <a:rPr lang="en-GB" dirty="0" smtClean="0"/>
              <a:t> </a:t>
            </a:r>
            <a:r>
              <a:rPr lang="en-GB" dirty="0" err="1" smtClean="0"/>
              <a:t>kalıtım</a:t>
            </a:r>
            <a:r>
              <a:rPr lang="en-GB" dirty="0" smtClean="0"/>
              <a:t> </a:t>
            </a:r>
            <a:r>
              <a:rPr lang="en-GB" dirty="0" err="1" smtClean="0"/>
              <a:t>için</a:t>
            </a:r>
            <a:r>
              <a:rPr lang="en-GB" dirty="0" smtClean="0"/>
              <a:t> </a:t>
            </a:r>
            <a:r>
              <a:rPr lang="en-GB" dirty="0" err="1" smtClean="0"/>
              <a:t>ortaya</a:t>
            </a:r>
            <a:r>
              <a:rPr lang="en-GB" dirty="0" smtClean="0"/>
              <a:t> </a:t>
            </a:r>
            <a:r>
              <a:rPr lang="en-GB" dirty="0" err="1" smtClean="0"/>
              <a:t>atılan</a:t>
            </a:r>
            <a:r>
              <a:rPr lang="en-GB" dirty="0" smtClean="0"/>
              <a:t> </a:t>
            </a:r>
            <a:r>
              <a:rPr lang="en-GB" dirty="0" err="1" smtClean="0"/>
              <a:t>hipotezlerden</a:t>
            </a:r>
            <a:r>
              <a:rPr lang="en-GB" dirty="0" smtClean="0"/>
              <a:t> </a:t>
            </a:r>
            <a:r>
              <a:rPr lang="en-GB" dirty="0" err="1" smtClean="0"/>
              <a:t>biridir</a:t>
            </a:r>
            <a:r>
              <a:rPr lang="en-GB" dirty="0" smtClean="0"/>
              <a:t>. </a:t>
            </a:r>
            <a:r>
              <a:rPr lang="en-US" dirty="0" smtClean="0"/>
              <a:t>I</a:t>
            </a:r>
            <a:r>
              <a:rPr lang="en-GB" dirty="0" err="1" smtClean="0"/>
              <a:t>lk</a:t>
            </a:r>
            <a:r>
              <a:rPr lang="en-GB" dirty="0" smtClean="0"/>
              <a:t> </a:t>
            </a:r>
            <a:r>
              <a:rPr lang="en-GB" dirty="0" err="1" smtClean="0"/>
              <a:t>olarak</a:t>
            </a:r>
            <a:r>
              <a:rPr lang="en-GB" dirty="0" smtClean="0"/>
              <a:t> Hippocrates (BC500-400) </a:t>
            </a:r>
            <a:r>
              <a:rPr lang="en-GB" dirty="0" err="1" smtClean="0"/>
              <a:t>tarafından</a:t>
            </a:r>
            <a:r>
              <a:rPr lang="en-GB" dirty="0" smtClean="0"/>
              <a:t> </a:t>
            </a:r>
            <a:r>
              <a:rPr lang="en-GB" dirty="0" err="1" smtClean="0"/>
              <a:t>ortaya</a:t>
            </a:r>
            <a:r>
              <a:rPr lang="en-GB" dirty="0" smtClean="0"/>
              <a:t> </a:t>
            </a:r>
            <a:r>
              <a:rPr lang="en-GB" dirty="0" err="1" smtClean="0"/>
              <a:t>atılmıştır</a:t>
            </a:r>
            <a:r>
              <a:rPr lang="en-GB" dirty="0" smtClean="0"/>
              <a:t>. </a:t>
            </a:r>
            <a:r>
              <a:rPr lang="en-GB" dirty="0" err="1" smtClean="0"/>
              <a:t>daha</a:t>
            </a:r>
            <a:r>
              <a:rPr lang="en-GB" dirty="0" smtClean="0"/>
              <a:t> </a:t>
            </a:r>
            <a:r>
              <a:rPr lang="en-GB" dirty="0" err="1" smtClean="0"/>
              <a:t>sonra</a:t>
            </a:r>
            <a:r>
              <a:rPr lang="en-GB" dirty="0" smtClean="0"/>
              <a:t> Darwin de </a:t>
            </a:r>
            <a:r>
              <a:rPr lang="en-GB" dirty="0" err="1" smtClean="0"/>
              <a:t>bu</a:t>
            </a:r>
            <a:r>
              <a:rPr lang="en-GB" dirty="0" smtClean="0"/>
              <a:t> </a:t>
            </a:r>
            <a:r>
              <a:rPr lang="en-GB" dirty="0" err="1" smtClean="0"/>
              <a:t>hipotezi</a:t>
            </a:r>
            <a:r>
              <a:rPr lang="en-GB" dirty="0" smtClean="0"/>
              <a:t> </a:t>
            </a:r>
            <a:r>
              <a:rPr lang="en-GB" dirty="0" err="1" smtClean="0"/>
              <a:t>desteklemiş</a:t>
            </a:r>
            <a:r>
              <a:rPr lang="en-GB" dirty="0" smtClean="0"/>
              <a:t> </a:t>
            </a:r>
            <a:r>
              <a:rPr lang="en-GB" dirty="0" err="1" smtClean="0"/>
              <a:t>ve</a:t>
            </a:r>
            <a:r>
              <a:rPr lang="en-GB" dirty="0" smtClean="0"/>
              <a:t> </a:t>
            </a:r>
            <a:r>
              <a:rPr lang="en-GB" dirty="0" err="1" smtClean="0"/>
              <a:t>yayımlamıştır</a:t>
            </a:r>
            <a:r>
              <a:rPr lang="en-GB" dirty="0" smtClean="0"/>
              <a:t>.</a:t>
            </a:r>
          </a:p>
          <a:p>
            <a:pPr marL="0" indent="0">
              <a:buNone/>
            </a:pPr>
            <a:r>
              <a:rPr lang="en-GB" dirty="0" smtClean="0"/>
              <a:t>Darwin </a:t>
            </a:r>
            <a:r>
              <a:rPr lang="en-GB" dirty="0" err="1" smtClean="0"/>
              <a:t>bu</a:t>
            </a:r>
            <a:r>
              <a:rPr lang="en-GB" dirty="0" smtClean="0"/>
              <a:t> </a:t>
            </a:r>
            <a:r>
              <a:rPr lang="en-GB" dirty="0" err="1" smtClean="0"/>
              <a:t>hipotezi</a:t>
            </a:r>
            <a:r>
              <a:rPr lang="en-GB" dirty="0" smtClean="0"/>
              <a:t> </a:t>
            </a:r>
            <a:r>
              <a:rPr lang="en-GB" dirty="0" err="1" smtClean="0"/>
              <a:t>evrim</a:t>
            </a:r>
            <a:r>
              <a:rPr lang="en-GB" dirty="0" smtClean="0"/>
              <a:t> </a:t>
            </a:r>
            <a:r>
              <a:rPr lang="en-GB" dirty="0" err="1" smtClean="0"/>
              <a:t>çalışmalarındaki</a:t>
            </a:r>
            <a:r>
              <a:rPr lang="en-GB" dirty="0" smtClean="0"/>
              <a:t> </a:t>
            </a:r>
            <a:r>
              <a:rPr lang="en-GB" dirty="0" err="1" smtClean="0"/>
              <a:t>boşluğu</a:t>
            </a:r>
            <a:r>
              <a:rPr lang="en-GB" dirty="0" smtClean="0"/>
              <a:t> </a:t>
            </a:r>
            <a:r>
              <a:rPr lang="en-GB" dirty="0" err="1" smtClean="0"/>
              <a:t>doldurmak</a:t>
            </a:r>
            <a:r>
              <a:rPr lang="en-GB" dirty="0" smtClean="0"/>
              <a:t> </a:t>
            </a:r>
            <a:r>
              <a:rPr lang="en-GB" dirty="0" err="1" smtClean="0"/>
              <a:t>için</a:t>
            </a:r>
            <a:r>
              <a:rPr lang="en-GB" dirty="0" smtClean="0"/>
              <a:t> </a:t>
            </a:r>
            <a:r>
              <a:rPr lang="en-GB" dirty="0" err="1" smtClean="0"/>
              <a:t>kullanmıştır</a:t>
            </a:r>
            <a:r>
              <a:rPr lang="en-GB" dirty="0" smtClean="0"/>
              <a:t>.</a:t>
            </a:r>
          </a:p>
          <a:p>
            <a:pPr marL="0" indent="0">
              <a:buNone/>
            </a:pPr>
            <a:r>
              <a:rPr lang="en-GB" u="sng" dirty="0" smtClean="0"/>
              <a:t>“</a:t>
            </a:r>
            <a:r>
              <a:rPr lang="en-GB" u="sng" dirty="0" err="1" smtClean="0"/>
              <a:t>vucudun</a:t>
            </a:r>
            <a:r>
              <a:rPr lang="en-GB" u="sng" dirty="0" smtClean="0"/>
              <a:t> her </a:t>
            </a:r>
            <a:r>
              <a:rPr lang="en-GB" u="sng" dirty="0" err="1" smtClean="0"/>
              <a:t>parçası</a:t>
            </a:r>
            <a:r>
              <a:rPr lang="en-GB" u="sng" dirty="0" smtClean="0"/>
              <a:t> </a:t>
            </a:r>
            <a:r>
              <a:rPr lang="en-GB" u="sng" dirty="0" err="1" smtClean="0"/>
              <a:t>sürekli</a:t>
            </a:r>
            <a:r>
              <a:rPr lang="en-GB" u="sng" dirty="0" smtClean="0"/>
              <a:t> </a:t>
            </a:r>
            <a:r>
              <a:rPr lang="en-GB" u="sng" dirty="0" err="1" smtClean="0"/>
              <a:t>olarak</a:t>
            </a:r>
            <a:r>
              <a:rPr lang="en-GB" u="sng" dirty="0" smtClean="0"/>
              <a:t> </a:t>
            </a:r>
            <a:r>
              <a:rPr lang="en-GB" u="sng" dirty="0" err="1" smtClean="0"/>
              <a:t>kendi</a:t>
            </a:r>
            <a:r>
              <a:rPr lang="en-GB" u="sng" dirty="0" smtClean="0"/>
              <a:t> </a:t>
            </a:r>
            <a:r>
              <a:rPr lang="en-GB" u="sng" dirty="0" err="1" smtClean="0"/>
              <a:t>benzeri</a:t>
            </a:r>
            <a:r>
              <a:rPr lang="en-GB" u="sng" dirty="0" smtClean="0"/>
              <a:t> </a:t>
            </a:r>
            <a:r>
              <a:rPr lang="en-GB" u="sng" dirty="0" err="1" smtClean="0"/>
              <a:t>olan</a:t>
            </a:r>
            <a:r>
              <a:rPr lang="en-GB" u="sng" dirty="0" smtClean="0"/>
              <a:t> </a:t>
            </a:r>
            <a:r>
              <a:rPr lang="en-GB" u="sng" dirty="0" err="1" smtClean="0"/>
              <a:t>organik</a:t>
            </a:r>
            <a:r>
              <a:rPr lang="en-GB" u="sng" dirty="0" smtClean="0"/>
              <a:t> </a:t>
            </a:r>
            <a:r>
              <a:rPr lang="en-GB" u="sng" dirty="0" err="1" smtClean="0"/>
              <a:t>partiküller</a:t>
            </a:r>
            <a:r>
              <a:rPr lang="en-GB" u="sng" dirty="0" smtClean="0"/>
              <a:t> </a:t>
            </a:r>
            <a:r>
              <a:rPr lang="en-GB" u="sng" dirty="0" err="1" smtClean="0"/>
              <a:t>üretir</a:t>
            </a:r>
            <a:r>
              <a:rPr lang="en-GB" u="sng" dirty="0" smtClean="0"/>
              <a:t>. Bu </a:t>
            </a:r>
            <a:r>
              <a:rPr lang="en-GB" u="sng" dirty="0" err="1" smtClean="0"/>
              <a:t>partiküllere</a:t>
            </a:r>
            <a:r>
              <a:rPr lang="en-GB" u="sng" dirty="0" smtClean="0"/>
              <a:t> </a:t>
            </a:r>
            <a:r>
              <a:rPr lang="en-GB" u="sng" dirty="0" err="1" smtClean="0"/>
              <a:t>gemül</a:t>
            </a:r>
            <a:r>
              <a:rPr lang="en-GB" u="sng" dirty="0" smtClean="0"/>
              <a:t> </a:t>
            </a:r>
            <a:r>
              <a:rPr lang="en-GB" u="sng" dirty="0" err="1" smtClean="0"/>
              <a:t>adı</a:t>
            </a:r>
            <a:r>
              <a:rPr lang="en-GB" u="sng" dirty="0" smtClean="0"/>
              <a:t> </a:t>
            </a:r>
            <a:r>
              <a:rPr lang="en-GB" u="sng" dirty="0" err="1" smtClean="0"/>
              <a:t>verilir</a:t>
            </a:r>
            <a:r>
              <a:rPr lang="en-GB" u="sng" dirty="0" smtClean="0"/>
              <a:t>. </a:t>
            </a:r>
            <a:r>
              <a:rPr lang="en-GB" u="sng" dirty="0" err="1"/>
              <a:t>G</a:t>
            </a:r>
            <a:r>
              <a:rPr lang="en-GB" u="sng" dirty="0" err="1" smtClean="0"/>
              <a:t>emüler</a:t>
            </a:r>
            <a:r>
              <a:rPr lang="en-GB" u="sng" dirty="0" smtClean="0"/>
              <a:t> </a:t>
            </a:r>
            <a:r>
              <a:rPr lang="en-GB" u="sng" dirty="0" err="1" smtClean="0"/>
              <a:t>godanlarda</a:t>
            </a:r>
            <a:r>
              <a:rPr lang="en-GB" u="sng" dirty="0" smtClean="0"/>
              <a:t> </a:t>
            </a:r>
            <a:r>
              <a:rPr lang="en-GB" u="sng" dirty="0" err="1" smtClean="0"/>
              <a:t>toplanarak</a:t>
            </a:r>
            <a:r>
              <a:rPr lang="en-GB" u="sng" dirty="0" smtClean="0"/>
              <a:t> </a:t>
            </a:r>
            <a:r>
              <a:rPr lang="en-GB" u="sng" dirty="0" err="1" smtClean="0"/>
              <a:t>gametlere</a:t>
            </a:r>
            <a:r>
              <a:rPr lang="en-GB" u="sng" dirty="0" smtClean="0"/>
              <a:t> </a:t>
            </a:r>
            <a:r>
              <a:rPr lang="en-GB" u="sng" dirty="0" err="1" smtClean="0"/>
              <a:t>kalıtım</a:t>
            </a:r>
            <a:r>
              <a:rPr lang="en-GB" u="sng" dirty="0" smtClean="0"/>
              <a:t> </a:t>
            </a:r>
            <a:r>
              <a:rPr lang="en-GB" u="sng" dirty="0" err="1" smtClean="0"/>
              <a:t>bilgisini</a:t>
            </a:r>
            <a:r>
              <a:rPr lang="en-GB" u="sng" dirty="0" smtClean="0"/>
              <a:t> </a:t>
            </a:r>
            <a:r>
              <a:rPr lang="en-GB" u="sng" dirty="0" err="1" smtClean="0"/>
              <a:t>aktarır</a:t>
            </a:r>
            <a:r>
              <a:rPr lang="en-GB" u="sng" dirty="0" smtClean="0"/>
              <a:t>”</a:t>
            </a:r>
            <a:endParaRPr lang="en-GB" dirty="0"/>
          </a:p>
          <a:p>
            <a:pPr marL="0" indent="0">
              <a:buNone/>
            </a:pPr>
            <a:endParaRPr lang="en-US" dirty="0"/>
          </a:p>
          <a:p>
            <a:pPr marL="0" indent="0">
              <a:buNone/>
            </a:pPr>
            <a:r>
              <a:rPr lang="en-GB" b="1" i="1" dirty="0"/>
              <a:t>Pangenesis</a:t>
            </a:r>
            <a:r>
              <a:rPr lang="en-GB" i="1" dirty="0"/>
              <a:t> </a:t>
            </a:r>
            <a:r>
              <a:rPr lang="en-GB" i="1" dirty="0" smtClean="0"/>
              <a:t>her </a:t>
            </a:r>
            <a:r>
              <a:rPr lang="en-GB" i="1" dirty="0" err="1" smtClean="0"/>
              <a:t>yerden</a:t>
            </a:r>
            <a:r>
              <a:rPr lang="en-GB" i="1" dirty="0" smtClean="0"/>
              <a:t> </a:t>
            </a:r>
            <a:r>
              <a:rPr lang="en-GB" i="1" dirty="0" err="1" smtClean="0"/>
              <a:t>köken</a:t>
            </a:r>
            <a:r>
              <a:rPr lang="en-GB" i="1" dirty="0" smtClean="0"/>
              <a:t> </a:t>
            </a:r>
            <a:r>
              <a:rPr lang="en-GB" i="1" dirty="0" err="1" smtClean="0"/>
              <a:t>alan</a:t>
            </a:r>
            <a:r>
              <a:rPr lang="en-GB" i="1" dirty="0" smtClean="0"/>
              <a:t> </a:t>
            </a:r>
            <a:r>
              <a:rPr lang="en-GB" i="1" dirty="0" err="1" smtClean="0"/>
              <a:t>anlamına</a:t>
            </a:r>
            <a:r>
              <a:rPr lang="en-GB" i="1" dirty="0" smtClean="0"/>
              <a:t> </a:t>
            </a:r>
            <a:r>
              <a:rPr lang="en-GB" i="1" dirty="0" err="1" smtClean="0"/>
              <a:t>gelmektedir</a:t>
            </a:r>
            <a:r>
              <a:rPr lang="en-GB" i="1" dirty="0" smtClean="0"/>
              <a:t>. </a:t>
            </a:r>
            <a:endParaRPr lang="en-GB" i="1" dirty="0"/>
          </a:p>
        </p:txBody>
      </p:sp>
    </p:spTree>
    <p:extLst>
      <p:ext uri="{BB962C8B-B14F-4D97-AF65-F5344CB8AC3E}">
        <p14:creationId xmlns:p14="http://schemas.microsoft.com/office/powerpoint/2010/main" val="1267512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5477</TotalTime>
  <Words>1093</Words>
  <Application>Microsoft Macintosh PowerPoint</Application>
  <PresentationFormat>On-screen Show (4:3)</PresentationFormat>
  <Paragraphs>125</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TEMEL GENETİK KAVRAMLAR-III</vt:lpstr>
      <vt:lpstr>Genetiğin Gelişimi ve Tarihçe</vt:lpstr>
      <vt:lpstr>Kalıtım ile ilgili ilk kurgular</vt:lpstr>
      <vt:lpstr>Kalıtım ile ilgili ilk kurgular</vt:lpstr>
      <vt:lpstr>Kalıtım ile ilgili ilk kurgular</vt:lpstr>
      <vt:lpstr>Kalıtım ile ilgili ilk kurgular</vt:lpstr>
      <vt:lpstr>Kalıtım ile ilgili ilk kurgular</vt:lpstr>
      <vt:lpstr>Kalıtım ile ilgili ilk kurgular</vt:lpstr>
      <vt:lpstr>Kalıtım ile ilgili ilk kurgular</vt:lpstr>
      <vt:lpstr>PowerPoint Presentation</vt:lpstr>
      <vt:lpstr>Pangenesis bir kaç sorunun cevabı olabildi…</vt:lpstr>
      <vt:lpstr>PowerPoint Presentation</vt:lpstr>
      <vt:lpstr>Pangenesis’in yanlış olduğunun kanıtlanması.</vt:lpstr>
      <vt:lpstr>PowerPoint Presentation</vt:lpstr>
      <vt:lpstr>Kalıtım ile ilgili ilk kurgular</vt:lpstr>
      <vt:lpstr>PowerPoint Presentation</vt:lpstr>
      <vt:lpstr>Blending hipotezi</vt:lpstr>
      <vt:lpstr>PowerPoint Presentation</vt:lpstr>
      <vt:lpstr>Kalıtım ile ilgili kurgular</vt:lpstr>
      <vt:lpstr>Kalıtım ile ilgili kurgular</vt:lpstr>
      <vt:lpstr>İki temel argüman</vt:lpstr>
      <vt:lpstr>Mendel kalıtımı</vt:lpstr>
      <vt:lpstr>Epigenezis</vt:lpstr>
      <vt:lpstr>PowerPoint Presentation</vt:lpstr>
      <vt:lpstr>Zygote development from one cell to an organism</vt:lpstr>
      <vt:lpstr>Peki bu nasıl olur?  Sorusunun cevabı </vt:lpstr>
      <vt:lpstr>Epigenetik Yunanca ön ek epi üstünde, yukarısında </vt:lpstr>
      <vt:lpstr>PowerPoint Presentation</vt:lpstr>
      <vt:lpstr>Genetik kavramının tanımı ve Tarihçe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Nuket Bilgen</cp:lastModifiedBy>
  <cp:revision>165</cp:revision>
  <dcterms:created xsi:type="dcterms:W3CDTF">2013-08-21T19:17:07Z</dcterms:created>
  <dcterms:modified xsi:type="dcterms:W3CDTF">2018-10-17T10:44:48Z</dcterms:modified>
</cp:coreProperties>
</file>