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81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31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71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2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04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6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61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1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99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05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03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C0A06-352F-4D31-9B46-52DC88610C9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895B1-370B-4ADC-905F-E20CF46C18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80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06449" y="803082"/>
            <a:ext cx="1032079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dirty="0" err="1" smtClean="0">
                <a:solidFill>
                  <a:srgbClr val="FF0000"/>
                </a:solidFill>
              </a:rPr>
              <a:t>Mol</a:t>
            </a:r>
            <a:r>
              <a:rPr lang="tr-TR" i="1" u="sng" dirty="0" smtClean="0">
                <a:solidFill>
                  <a:srgbClr val="FF0000"/>
                </a:solidFill>
              </a:rPr>
              <a:t> kesri  = </a:t>
            </a:r>
          </a:p>
          <a:p>
            <a:endParaRPr lang="tr-TR" i="1" u="sng" dirty="0">
              <a:solidFill>
                <a:srgbClr val="FF0000"/>
              </a:solidFill>
            </a:endParaRPr>
          </a:p>
          <a:p>
            <a:endParaRPr lang="tr-TR" i="1" u="sng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Karışım içerisinde bulunan maddenin </a:t>
            </a:r>
            <a:r>
              <a:rPr lang="tr-TR" dirty="0" err="1" smtClean="0"/>
              <a:t>mol</a:t>
            </a:r>
            <a:r>
              <a:rPr lang="tr-TR" dirty="0" smtClean="0"/>
              <a:t> sayısının çözeltide bulunan tüm maddelerin </a:t>
            </a:r>
            <a:r>
              <a:rPr lang="tr-TR" dirty="0" err="1" smtClean="0"/>
              <a:t>molsayıları</a:t>
            </a:r>
            <a:r>
              <a:rPr lang="tr-TR" dirty="0" smtClean="0"/>
              <a:t> toplamına oranı olarak ifade edilmektedir.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/>
              <a:t> </a:t>
            </a:r>
            <a:r>
              <a:rPr lang="tr-TR" dirty="0" smtClean="0"/>
              <a:t> X+Y +Z maddelerinin karışımından oluşmuş bir karışım içerisinde eğer z maddesinin </a:t>
            </a:r>
            <a:r>
              <a:rPr lang="tr-TR" dirty="0" err="1" smtClean="0"/>
              <a:t>mol</a:t>
            </a:r>
            <a:r>
              <a:rPr lang="tr-TR" dirty="0" smtClean="0"/>
              <a:t> kesrini hesaplamak istersek  ,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n</a:t>
            </a:r>
            <a:r>
              <a:rPr lang="tr-TR" baseline="-25000" dirty="0" err="1" smtClean="0"/>
              <a:t>x</a:t>
            </a:r>
            <a:r>
              <a:rPr lang="tr-TR" dirty="0" err="1" smtClean="0"/>
              <a:t>,n</a:t>
            </a:r>
            <a:r>
              <a:rPr lang="tr-TR" baseline="-25000" dirty="0" err="1" smtClean="0"/>
              <a:t>y</a:t>
            </a:r>
            <a:r>
              <a:rPr lang="tr-TR" dirty="0" smtClean="0"/>
              <a:t>, </a:t>
            </a:r>
            <a:r>
              <a:rPr lang="tr-TR" dirty="0" err="1" smtClean="0"/>
              <a:t>n</a:t>
            </a:r>
            <a:r>
              <a:rPr lang="tr-TR" baseline="-25000" dirty="0" err="1" smtClean="0"/>
              <a:t>z</a:t>
            </a:r>
            <a:r>
              <a:rPr lang="tr-TR" dirty="0" smtClean="0"/>
              <a:t>  = ilgili maddelerin </a:t>
            </a:r>
            <a:r>
              <a:rPr lang="tr-TR" dirty="0" err="1" smtClean="0"/>
              <a:t>mol</a:t>
            </a:r>
            <a:r>
              <a:rPr lang="tr-TR" dirty="0" smtClean="0"/>
              <a:t> sayıları ifade etsin,</a:t>
            </a:r>
          </a:p>
          <a:p>
            <a:endParaRPr lang="tr-TR" dirty="0"/>
          </a:p>
          <a:p>
            <a:r>
              <a:rPr lang="tr-TR" dirty="0" err="1" smtClean="0"/>
              <a:t>Mk</a:t>
            </a:r>
            <a:r>
              <a:rPr lang="tr-TR" baseline="-25000" dirty="0" err="1" smtClean="0"/>
              <a:t>x</a:t>
            </a:r>
            <a:r>
              <a:rPr lang="tr-TR" dirty="0" smtClean="0"/>
              <a:t>, </a:t>
            </a:r>
            <a:r>
              <a:rPr lang="tr-TR" dirty="0" err="1" smtClean="0"/>
              <a:t>mk</a:t>
            </a:r>
            <a:r>
              <a:rPr lang="tr-TR" baseline="-25000" dirty="0" err="1" smtClean="0"/>
              <a:t>y</a:t>
            </a:r>
            <a:r>
              <a:rPr lang="tr-TR" dirty="0" smtClean="0"/>
              <a:t> ve </a:t>
            </a:r>
            <a:r>
              <a:rPr lang="tr-TR" dirty="0" err="1" smtClean="0"/>
              <a:t>mk</a:t>
            </a:r>
            <a:r>
              <a:rPr lang="tr-TR" baseline="-25000" dirty="0" err="1" smtClean="0"/>
              <a:t>z</a:t>
            </a:r>
            <a:r>
              <a:rPr lang="tr-TR" dirty="0" smtClean="0"/>
              <a:t>  = ilgili maddelerin </a:t>
            </a:r>
            <a:r>
              <a:rPr lang="tr-TR" dirty="0" err="1" smtClean="0"/>
              <a:t>mol</a:t>
            </a:r>
            <a:r>
              <a:rPr lang="tr-TR" dirty="0" smtClean="0"/>
              <a:t> kesri</a:t>
            </a:r>
          </a:p>
          <a:p>
            <a:endParaRPr lang="tr-TR" dirty="0"/>
          </a:p>
          <a:p>
            <a:r>
              <a:rPr lang="tr-TR" dirty="0" err="1" smtClean="0"/>
              <a:t>Mk</a:t>
            </a:r>
            <a:r>
              <a:rPr lang="tr-TR" baseline="-25000" dirty="0" err="1" smtClean="0"/>
              <a:t>z</a:t>
            </a:r>
            <a:r>
              <a:rPr lang="tr-TR" baseline="-25000" dirty="0" smtClean="0"/>
              <a:t> </a:t>
            </a:r>
            <a:r>
              <a:rPr lang="tr-TR" dirty="0" smtClean="0"/>
              <a:t>  = </a:t>
            </a:r>
            <a:r>
              <a:rPr lang="tr-TR" dirty="0" err="1"/>
              <a:t>n</a:t>
            </a:r>
            <a:r>
              <a:rPr lang="tr-TR" baseline="-25000" dirty="0" err="1"/>
              <a:t>z</a:t>
            </a:r>
            <a:r>
              <a:rPr lang="tr-TR" dirty="0"/>
              <a:t> </a:t>
            </a:r>
            <a:r>
              <a:rPr lang="tr-TR" dirty="0" smtClean="0"/>
              <a:t> / </a:t>
            </a:r>
            <a:r>
              <a:rPr lang="tr-TR" dirty="0" err="1" smtClean="0"/>
              <a:t>n</a:t>
            </a:r>
            <a:r>
              <a:rPr lang="tr-TR" baseline="-25000" dirty="0" err="1" smtClean="0"/>
              <a:t>x</a:t>
            </a:r>
            <a:r>
              <a:rPr lang="tr-TR" dirty="0" err="1" smtClean="0"/>
              <a:t>+n</a:t>
            </a:r>
            <a:r>
              <a:rPr lang="tr-TR" baseline="-25000" dirty="0" err="1" smtClean="0"/>
              <a:t>y</a:t>
            </a:r>
            <a:r>
              <a:rPr lang="tr-TR" dirty="0" smtClean="0"/>
              <a:t>+ </a:t>
            </a:r>
            <a:r>
              <a:rPr lang="tr-TR" dirty="0" err="1"/>
              <a:t>n</a:t>
            </a:r>
            <a:r>
              <a:rPr lang="tr-TR" baseline="-25000" dirty="0" err="1"/>
              <a:t>z</a:t>
            </a:r>
            <a:r>
              <a:rPr lang="tr-TR" dirty="0"/>
              <a:t> </a:t>
            </a:r>
            <a:r>
              <a:rPr lang="tr-TR" dirty="0" smtClean="0"/>
              <a:t>  formülüyle </a:t>
            </a:r>
            <a:r>
              <a:rPr lang="tr-TR" dirty="0" err="1" smtClean="0"/>
              <a:t>hesaplanabilinmektedir</a:t>
            </a:r>
            <a:r>
              <a:rPr lang="tr-TR" dirty="0" smtClean="0"/>
              <a:t>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8917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34887" y="842838"/>
            <a:ext cx="9843715" cy="4342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dirty="0" err="1">
                <a:solidFill>
                  <a:srgbClr val="FF0000"/>
                </a:solidFill>
              </a:rPr>
              <a:t>Molarite</a:t>
            </a:r>
            <a:r>
              <a:rPr lang="tr-TR" i="1" u="sng" dirty="0">
                <a:solidFill>
                  <a:srgbClr val="FF0000"/>
                </a:solidFill>
              </a:rPr>
              <a:t>  (M) :</a:t>
            </a:r>
          </a:p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Bir litre çözelti içerisinde çözünen maddenin </a:t>
            </a:r>
            <a:r>
              <a:rPr lang="tr-TR" dirty="0" err="1"/>
              <a:t>mol</a:t>
            </a:r>
            <a:r>
              <a:rPr lang="tr-TR" dirty="0"/>
              <a:t> sayısı </a:t>
            </a:r>
            <a:r>
              <a:rPr lang="tr-TR" dirty="0" err="1"/>
              <a:t>molarite</a:t>
            </a:r>
            <a:r>
              <a:rPr lang="tr-TR" dirty="0"/>
              <a:t> veya </a:t>
            </a:r>
            <a:r>
              <a:rPr lang="tr-TR" dirty="0" err="1"/>
              <a:t>molar</a:t>
            </a:r>
            <a:r>
              <a:rPr lang="tr-TR" dirty="0"/>
              <a:t> konsantrasyon olarak ifade edilmektedir.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i="1" u="sng" dirty="0">
                <a:solidFill>
                  <a:srgbClr val="FF0000"/>
                </a:solidFill>
              </a:rPr>
              <a:t>Örnek : 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/>
              <a:t>500 ml çözelti içerisinde 3,65 gram </a:t>
            </a:r>
            <a:r>
              <a:rPr lang="tr-TR" dirty="0" err="1"/>
              <a:t>HCl</a:t>
            </a:r>
            <a:r>
              <a:rPr lang="tr-TR" dirty="0"/>
              <a:t> içeren çözeltinin </a:t>
            </a:r>
            <a:r>
              <a:rPr lang="tr-TR" dirty="0" err="1"/>
              <a:t>molaritesi</a:t>
            </a:r>
            <a:r>
              <a:rPr lang="tr-TR" dirty="0"/>
              <a:t> (M) hesaplayınız? (HCl:36.5)</a:t>
            </a:r>
          </a:p>
          <a:p>
            <a:pPr>
              <a:lnSpc>
                <a:spcPct val="150000"/>
              </a:lnSpc>
            </a:pPr>
            <a:r>
              <a:rPr lang="tr-TR" i="1" u="sng" dirty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r>
              <a:rPr lang="tr-TR" dirty="0"/>
              <a:t>500 ml 3,65 gram </a:t>
            </a:r>
            <a:r>
              <a:rPr lang="tr-TR" dirty="0" err="1"/>
              <a:t>HCl</a:t>
            </a:r>
            <a:r>
              <a:rPr lang="tr-TR" dirty="0"/>
              <a:t> varsa </a:t>
            </a:r>
          </a:p>
          <a:p>
            <a:pPr>
              <a:lnSpc>
                <a:spcPct val="150000"/>
              </a:lnSpc>
            </a:pPr>
            <a:r>
              <a:rPr lang="tr-TR" dirty="0"/>
              <a:t>1000ml  x= 2x3,65 = 7.3 gram </a:t>
            </a:r>
            <a:r>
              <a:rPr lang="tr-TR" dirty="0" err="1"/>
              <a:t>HCl</a:t>
            </a:r>
            <a:r>
              <a:rPr lang="tr-TR" dirty="0"/>
              <a:t> var demektir.  </a:t>
            </a:r>
            <a:r>
              <a:rPr lang="tr-TR" dirty="0" err="1"/>
              <a:t>Mol</a:t>
            </a:r>
            <a:r>
              <a:rPr lang="tr-TR" dirty="0"/>
              <a:t> sayısı = 7,3 /36.5 = 0.2 M olarak </a:t>
            </a:r>
            <a:r>
              <a:rPr lang="tr-TR" dirty="0" smtClean="0"/>
              <a:t>hesaplanmaktadır.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67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4744" y="874643"/>
            <a:ext cx="966878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dirty="0" err="1" smtClean="0">
                <a:solidFill>
                  <a:srgbClr val="FF0000"/>
                </a:solidFill>
              </a:rPr>
              <a:t>Normalite</a:t>
            </a:r>
            <a:r>
              <a:rPr lang="tr-TR" i="1" u="sng" dirty="0" smtClean="0">
                <a:solidFill>
                  <a:srgbClr val="FF0000"/>
                </a:solidFill>
              </a:rPr>
              <a:t> :</a:t>
            </a:r>
          </a:p>
          <a:p>
            <a:endParaRPr lang="tr-TR" dirty="0" smtClean="0"/>
          </a:p>
          <a:p>
            <a:r>
              <a:rPr lang="tr-TR" dirty="0" smtClean="0"/>
              <a:t>Bir litre çözeltide çözünmüş olan maddenin eşdeğer gram sayısı olarak ifade edilmektedir.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Eş değer Ağırlık : EA</a:t>
            </a:r>
          </a:p>
          <a:p>
            <a:endParaRPr lang="tr-TR" dirty="0" smtClean="0"/>
          </a:p>
          <a:p>
            <a:r>
              <a:rPr lang="tr-TR" dirty="0" smtClean="0"/>
              <a:t>Maddenin molekül  ağırlıklarının etki değerine oranı olarak tanımlanır ve matematiksel olarak ;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Eşdeğer Ağırlık =EA = molekül ağırlığı/Etki değeri   şeklinde formüle edilmektedir.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Etki Değeri :ED</a:t>
            </a:r>
          </a:p>
          <a:p>
            <a:endParaRPr lang="tr-TR" dirty="0" smtClean="0"/>
          </a:p>
          <a:p>
            <a:r>
              <a:rPr lang="tr-TR" dirty="0" smtClean="0"/>
              <a:t>Asitlerde proton sayısı, bazlarda hidroksil sayısı ve tuzlarda ise anyonu ile birleşebilen proton sayısı olarak tanımlanmaktadır.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619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15617" y="675861"/>
            <a:ext cx="102492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dirty="0" smtClean="0">
                <a:solidFill>
                  <a:srgbClr val="FF0000"/>
                </a:solidFill>
              </a:rPr>
              <a:t>Örnek </a:t>
            </a:r>
            <a:r>
              <a:rPr lang="tr-TR" dirty="0" smtClean="0">
                <a:solidFill>
                  <a:srgbClr val="FF0000"/>
                </a:solidFill>
              </a:rPr>
              <a:t>:</a:t>
            </a:r>
          </a:p>
          <a:p>
            <a:endParaRPr lang="tr-TR" dirty="0" smtClean="0"/>
          </a:p>
          <a:p>
            <a:r>
              <a:rPr lang="tr-TR" dirty="0" smtClean="0"/>
              <a:t>250 ml sinde 4,9 gram H</a:t>
            </a:r>
            <a:r>
              <a:rPr lang="tr-TR" baseline="-25000" dirty="0" smtClean="0"/>
              <a:t>2</a:t>
            </a:r>
            <a:r>
              <a:rPr lang="tr-TR" dirty="0" smtClean="0"/>
              <a:t>SO</a:t>
            </a:r>
            <a:r>
              <a:rPr lang="tr-TR" baseline="-25000" dirty="0" smtClean="0"/>
              <a:t>4</a:t>
            </a:r>
            <a:r>
              <a:rPr lang="tr-TR" dirty="0" smtClean="0"/>
              <a:t> içeren bir çözeltinin  </a:t>
            </a:r>
            <a:r>
              <a:rPr lang="tr-TR" dirty="0" err="1" smtClean="0"/>
              <a:t>normalitesini</a:t>
            </a:r>
            <a:r>
              <a:rPr lang="tr-TR" dirty="0" smtClean="0"/>
              <a:t> hesaplayınız? (H</a:t>
            </a:r>
            <a:r>
              <a:rPr lang="tr-TR" baseline="-25000" dirty="0" smtClean="0"/>
              <a:t>2</a:t>
            </a:r>
            <a:r>
              <a:rPr lang="tr-TR" dirty="0" smtClean="0"/>
              <a:t>SO</a:t>
            </a:r>
            <a:r>
              <a:rPr lang="tr-TR" baseline="-25000" dirty="0" smtClean="0"/>
              <a:t>4</a:t>
            </a:r>
            <a:r>
              <a:rPr lang="tr-TR" dirty="0" smtClean="0"/>
              <a:t> molekül ağırlığı :98)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i="1" u="sng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EA = Molekül ağırlığı/ED   =98/2</a:t>
            </a:r>
          </a:p>
          <a:p>
            <a:endParaRPr lang="tr-TR" dirty="0" smtClean="0"/>
          </a:p>
          <a:p>
            <a:r>
              <a:rPr lang="tr-TR" dirty="0" smtClean="0"/>
              <a:t>N = Tartım / EA     =4,9/49  =0.1 N </a:t>
            </a:r>
          </a:p>
          <a:p>
            <a:r>
              <a:rPr lang="tr-TR" dirty="0" smtClean="0"/>
              <a:t>   şeklinde hesaplanmaktadır.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403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01864" y="699715"/>
            <a:ext cx="919965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dirty="0" err="1" smtClean="0">
                <a:solidFill>
                  <a:srgbClr val="FF0000"/>
                </a:solidFill>
              </a:rPr>
              <a:t>Molalite</a:t>
            </a:r>
            <a:r>
              <a:rPr lang="tr-TR" i="1" u="sng" dirty="0" smtClean="0">
                <a:solidFill>
                  <a:srgbClr val="FF0000"/>
                </a:solidFill>
              </a:rPr>
              <a:t> (m) </a:t>
            </a:r>
            <a:r>
              <a:rPr lang="tr-TR" u="sng" dirty="0" smtClean="0">
                <a:solidFill>
                  <a:srgbClr val="FF0000"/>
                </a:solidFill>
              </a:rPr>
              <a:t>: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1000 gram çözücüde çözünen maddenin </a:t>
            </a:r>
            <a:r>
              <a:rPr lang="tr-TR" dirty="0" err="1" smtClean="0"/>
              <a:t>mol</a:t>
            </a:r>
            <a:r>
              <a:rPr lang="tr-TR" dirty="0" smtClean="0"/>
              <a:t> sayısı olarak verilmektedir.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Örnek :</a:t>
            </a:r>
          </a:p>
          <a:p>
            <a:endParaRPr lang="tr-TR" dirty="0" smtClean="0"/>
          </a:p>
          <a:p>
            <a:r>
              <a:rPr lang="tr-TR" dirty="0" smtClean="0"/>
              <a:t>50.0 gram etanol içerisinde  5,85 gr </a:t>
            </a:r>
            <a:r>
              <a:rPr lang="tr-TR" dirty="0" err="1" smtClean="0"/>
              <a:t>NaCl</a:t>
            </a:r>
            <a:r>
              <a:rPr lang="tr-TR" dirty="0" smtClean="0"/>
              <a:t> çözünerek hazırlanmış bir çözeltinin </a:t>
            </a:r>
            <a:r>
              <a:rPr lang="tr-TR" dirty="0" err="1" smtClean="0"/>
              <a:t>molalitesini</a:t>
            </a:r>
            <a:r>
              <a:rPr lang="tr-TR" dirty="0" smtClean="0"/>
              <a:t> hesaplayınız? </a:t>
            </a:r>
          </a:p>
          <a:p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 err="1" smtClean="0"/>
              <a:t>NaCl</a:t>
            </a:r>
            <a:r>
              <a:rPr lang="tr-TR" dirty="0" smtClean="0"/>
              <a:t> =58.5 g/</a:t>
            </a:r>
            <a:r>
              <a:rPr lang="tr-TR" dirty="0" err="1" smtClean="0"/>
              <a:t>mol</a:t>
            </a:r>
            <a:r>
              <a:rPr lang="tr-TR" dirty="0" smtClean="0"/>
              <a:t>)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Çözüm </a:t>
            </a:r>
            <a:r>
              <a:rPr lang="tr-TR" dirty="0" smtClean="0"/>
              <a:t>:</a:t>
            </a:r>
          </a:p>
          <a:p>
            <a:r>
              <a:rPr lang="tr-TR" dirty="0" smtClean="0"/>
              <a:t>  50.0 gram        5.85 gr </a:t>
            </a:r>
            <a:r>
              <a:rPr lang="tr-TR" dirty="0" err="1" smtClean="0"/>
              <a:t>NaCl</a:t>
            </a:r>
            <a:r>
              <a:rPr lang="tr-TR" dirty="0" smtClean="0"/>
              <a:t> </a:t>
            </a:r>
          </a:p>
          <a:p>
            <a:r>
              <a:rPr lang="tr-TR" dirty="0" smtClean="0"/>
              <a:t>1000 gram           x= 117 gram </a:t>
            </a:r>
            <a:r>
              <a:rPr lang="tr-TR" dirty="0" err="1" smtClean="0"/>
              <a:t>NaCl</a:t>
            </a:r>
            <a:r>
              <a:rPr lang="tr-TR" dirty="0" smtClean="0"/>
              <a:t>                       n =117/58.5  = 2m  olarak hesaplanır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30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310</Words>
  <Application>Microsoft Office PowerPoint</Application>
  <PresentationFormat>Geniş ekran</PresentationFormat>
  <Paragraphs>73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2</cp:revision>
  <dcterms:created xsi:type="dcterms:W3CDTF">2018-04-04T21:14:01Z</dcterms:created>
  <dcterms:modified xsi:type="dcterms:W3CDTF">2018-04-04T21:14:44Z</dcterms:modified>
</cp:coreProperties>
</file>