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58" r:id="rId5"/>
    <p:sldId id="259"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96" y="10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CDA60B5C-006C-437D-B527-920B64FCB261}" type="datetimeFigureOut">
              <a:rPr lang="tr-TR" smtClean="0"/>
              <a:t>16.05.2019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CF8671F-59C3-44F5-99B6-58622178F35D}" type="slidenum">
              <a:rPr lang="tr-TR" smtClean="0"/>
              <a:t>‹#›</a:t>
            </a:fld>
            <a:endParaRPr lang="tr-TR"/>
          </a:p>
        </p:txBody>
      </p:sp>
    </p:spTree>
    <p:extLst>
      <p:ext uri="{BB962C8B-B14F-4D97-AF65-F5344CB8AC3E}">
        <p14:creationId xmlns:p14="http://schemas.microsoft.com/office/powerpoint/2010/main" val="29826796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DA60B5C-006C-437D-B527-920B64FCB261}" type="datetimeFigureOut">
              <a:rPr lang="tr-TR" smtClean="0"/>
              <a:t>16.05.2019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CF8671F-59C3-44F5-99B6-58622178F35D}" type="slidenum">
              <a:rPr lang="tr-TR" smtClean="0"/>
              <a:t>‹#›</a:t>
            </a:fld>
            <a:endParaRPr lang="tr-TR"/>
          </a:p>
        </p:txBody>
      </p:sp>
    </p:spTree>
    <p:extLst>
      <p:ext uri="{BB962C8B-B14F-4D97-AF65-F5344CB8AC3E}">
        <p14:creationId xmlns:p14="http://schemas.microsoft.com/office/powerpoint/2010/main" val="31822251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DA60B5C-006C-437D-B527-920B64FCB261}" type="datetimeFigureOut">
              <a:rPr lang="tr-TR" smtClean="0"/>
              <a:t>16.05.2019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CF8671F-59C3-44F5-99B6-58622178F35D}" type="slidenum">
              <a:rPr lang="tr-TR" smtClean="0"/>
              <a:t>‹#›</a:t>
            </a:fld>
            <a:endParaRPr lang="tr-TR"/>
          </a:p>
        </p:txBody>
      </p:sp>
    </p:spTree>
    <p:extLst>
      <p:ext uri="{BB962C8B-B14F-4D97-AF65-F5344CB8AC3E}">
        <p14:creationId xmlns:p14="http://schemas.microsoft.com/office/powerpoint/2010/main" val="8799978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DA60B5C-006C-437D-B527-920B64FCB261}" type="datetimeFigureOut">
              <a:rPr lang="tr-TR" smtClean="0"/>
              <a:t>16.05.2019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CF8671F-59C3-44F5-99B6-58622178F35D}" type="slidenum">
              <a:rPr lang="tr-TR" smtClean="0"/>
              <a:t>‹#›</a:t>
            </a:fld>
            <a:endParaRPr lang="tr-TR"/>
          </a:p>
        </p:txBody>
      </p:sp>
    </p:spTree>
    <p:extLst>
      <p:ext uri="{BB962C8B-B14F-4D97-AF65-F5344CB8AC3E}">
        <p14:creationId xmlns:p14="http://schemas.microsoft.com/office/powerpoint/2010/main" val="974506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CDA60B5C-006C-437D-B527-920B64FCB261}" type="datetimeFigureOut">
              <a:rPr lang="tr-TR" smtClean="0"/>
              <a:t>16.05.2019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CF8671F-59C3-44F5-99B6-58622178F35D}" type="slidenum">
              <a:rPr lang="tr-TR" smtClean="0"/>
              <a:t>‹#›</a:t>
            </a:fld>
            <a:endParaRPr lang="tr-TR"/>
          </a:p>
        </p:txBody>
      </p:sp>
    </p:spTree>
    <p:extLst>
      <p:ext uri="{BB962C8B-B14F-4D97-AF65-F5344CB8AC3E}">
        <p14:creationId xmlns:p14="http://schemas.microsoft.com/office/powerpoint/2010/main" val="13709960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DA60B5C-006C-437D-B527-920B64FCB261}" type="datetimeFigureOut">
              <a:rPr lang="tr-TR" smtClean="0"/>
              <a:t>16.05.2019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CF8671F-59C3-44F5-99B6-58622178F35D}" type="slidenum">
              <a:rPr lang="tr-TR" smtClean="0"/>
              <a:t>‹#›</a:t>
            </a:fld>
            <a:endParaRPr lang="tr-TR"/>
          </a:p>
        </p:txBody>
      </p:sp>
    </p:spTree>
    <p:extLst>
      <p:ext uri="{BB962C8B-B14F-4D97-AF65-F5344CB8AC3E}">
        <p14:creationId xmlns:p14="http://schemas.microsoft.com/office/powerpoint/2010/main" val="41929319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DA60B5C-006C-437D-B527-920B64FCB261}" type="datetimeFigureOut">
              <a:rPr lang="tr-TR" smtClean="0"/>
              <a:t>16.05.2019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CF8671F-59C3-44F5-99B6-58622178F35D}" type="slidenum">
              <a:rPr lang="tr-TR" smtClean="0"/>
              <a:t>‹#›</a:t>
            </a:fld>
            <a:endParaRPr lang="tr-TR"/>
          </a:p>
        </p:txBody>
      </p:sp>
    </p:spTree>
    <p:extLst>
      <p:ext uri="{BB962C8B-B14F-4D97-AF65-F5344CB8AC3E}">
        <p14:creationId xmlns:p14="http://schemas.microsoft.com/office/powerpoint/2010/main" val="1160193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DA60B5C-006C-437D-B527-920B64FCB261}" type="datetimeFigureOut">
              <a:rPr lang="tr-TR" smtClean="0"/>
              <a:t>16.05.2019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CF8671F-59C3-44F5-99B6-58622178F35D}" type="slidenum">
              <a:rPr lang="tr-TR" smtClean="0"/>
              <a:t>‹#›</a:t>
            </a:fld>
            <a:endParaRPr lang="tr-TR"/>
          </a:p>
        </p:txBody>
      </p:sp>
    </p:spTree>
    <p:extLst>
      <p:ext uri="{BB962C8B-B14F-4D97-AF65-F5344CB8AC3E}">
        <p14:creationId xmlns:p14="http://schemas.microsoft.com/office/powerpoint/2010/main" val="12297527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DA60B5C-006C-437D-B527-920B64FCB261}" type="datetimeFigureOut">
              <a:rPr lang="tr-TR" smtClean="0"/>
              <a:t>16.05.2019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CF8671F-59C3-44F5-99B6-58622178F35D}" type="slidenum">
              <a:rPr lang="tr-TR" smtClean="0"/>
              <a:t>‹#›</a:t>
            </a:fld>
            <a:endParaRPr lang="tr-TR"/>
          </a:p>
        </p:txBody>
      </p:sp>
    </p:spTree>
    <p:extLst>
      <p:ext uri="{BB962C8B-B14F-4D97-AF65-F5344CB8AC3E}">
        <p14:creationId xmlns:p14="http://schemas.microsoft.com/office/powerpoint/2010/main" val="22162450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CDA60B5C-006C-437D-B527-920B64FCB261}" type="datetimeFigureOut">
              <a:rPr lang="tr-TR" smtClean="0"/>
              <a:t>16.05.2019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CF8671F-59C3-44F5-99B6-58622178F35D}" type="slidenum">
              <a:rPr lang="tr-TR" smtClean="0"/>
              <a:t>‹#›</a:t>
            </a:fld>
            <a:endParaRPr lang="tr-TR"/>
          </a:p>
        </p:txBody>
      </p:sp>
    </p:spTree>
    <p:extLst>
      <p:ext uri="{BB962C8B-B14F-4D97-AF65-F5344CB8AC3E}">
        <p14:creationId xmlns:p14="http://schemas.microsoft.com/office/powerpoint/2010/main" val="16239834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CDA60B5C-006C-437D-B527-920B64FCB261}" type="datetimeFigureOut">
              <a:rPr lang="tr-TR" smtClean="0"/>
              <a:t>16.05.2019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CF8671F-59C3-44F5-99B6-58622178F35D}" type="slidenum">
              <a:rPr lang="tr-TR" smtClean="0"/>
              <a:t>‹#›</a:t>
            </a:fld>
            <a:endParaRPr lang="tr-TR"/>
          </a:p>
        </p:txBody>
      </p:sp>
    </p:spTree>
    <p:extLst>
      <p:ext uri="{BB962C8B-B14F-4D97-AF65-F5344CB8AC3E}">
        <p14:creationId xmlns:p14="http://schemas.microsoft.com/office/powerpoint/2010/main" val="39782141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A60B5C-006C-437D-B527-920B64FCB261}" type="datetimeFigureOut">
              <a:rPr lang="tr-TR" smtClean="0"/>
              <a:t>16.05.2019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F8671F-59C3-44F5-99B6-58622178F35D}" type="slidenum">
              <a:rPr lang="tr-TR" smtClean="0"/>
              <a:t>‹#›</a:t>
            </a:fld>
            <a:endParaRPr lang="tr-TR"/>
          </a:p>
        </p:txBody>
      </p:sp>
    </p:spTree>
    <p:extLst>
      <p:ext uri="{BB962C8B-B14F-4D97-AF65-F5344CB8AC3E}">
        <p14:creationId xmlns:p14="http://schemas.microsoft.com/office/powerpoint/2010/main" val="21401846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1005695"/>
          </a:xfrm>
        </p:spPr>
        <p:txBody>
          <a:bodyPr/>
          <a:lstStyle/>
          <a:p>
            <a:pPr algn="l"/>
            <a:r>
              <a:rPr lang="tr-TR" dirty="0" smtClean="0"/>
              <a:t>Para veya meta dolaşımı</a:t>
            </a:r>
            <a:endParaRPr lang="tr-TR" dirty="0"/>
          </a:p>
        </p:txBody>
      </p:sp>
      <p:sp>
        <p:nvSpPr>
          <p:cNvPr id="3" name="Alt Başlık 2"/>
          <p:cNvSpPr>
            <a:spLocks noGrp="1"/>
          </p:cNvSpPr>
          <p:nvPr>
            <p:ph type="subTitle" idx="1"/>
          </p:nvPr>
        </p:nvSpPr>
        <p:spPr>
          <a:xfrm>
            <a:off x="1524000" y="2377439"/>
            <a:ext cx="9144000" cy="4056611"/>
          </a:xfrm>
        </p:spPr>
        <p:txBody>
          <a:bodyPr>
            <a:normAutofit/>
          </a:bodyPr>
          <a:lstStyle/>
          <a:p>
            <a:pPr algn="l"/>
            <a:r>
              <a:rPr lang="tr-TR" dirty="0" smtClean="0"/>
              <a:t>Para, değeri ifade eder. </a:t>
            </a:r>
          </a:p>
          <a:p>
            <a:pPr algn="l"/>
            <a:endParaRPr lang="tr-TR" dirty="0"/>
          </a:p>
          <a:p>
            <a:pPr algn="l"/>
            <a:r>
              <a:rPr lang="tr-TR" dirty="0" smtClean="0"/>
              <a:t>«Metaların </a:t>
            </a:r>
            <a:r>
              <a:rPr lang="tr-TR" dirty="0"/>
              <a:t>ortak bir ölçüye sahip olmaları, paranın eseri değildir. Tersi geçerlidir. Bütün metalar değer olarak nesnelleşmiş insan emeği olduklarından ve dolayısıyla da ortak bir ölçüyle ölçülebilir olduklarından, kendi değerlerini hep birlikte aynı özel metayla ölçülebilir ve böylece bu metayı kendi ortak değer ölçülerine, yani paraya dönüştürülebilirler. Değer ölçüsü olarak para, metalarda içkin değer ölçüsünün, yani emek zamanın zorunlu görünüş biçimidir</a:t>
            </a:r>
            <a:r>
              <a:rPr lang="tr-TR" dirty="0" smtClean="0"/>
              <a:t>.»</a:t>
            </a:r>
            <a:endParaRPr lang="tr-TR" dirty="0"/>
          </a:p>
        </p:txBody>
      </p:sp>
    </p:spTree>
    <p:extLst>
      <p:ext uri="{BB962C8B-B14F-4D97-AF65-F5344CB8AC3E}">
        <p14:creationId xmlns:p14="http://schemas.microsoft.com/office/powerpoint/2010/main" val="4544784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Para nedir? </a:t>
            </a:r>
            <a:endParaRPr lang="tr-TR" dirty="0"/>
          </a:p>
        </p:txBody>
      </p:sp>
      <p:sp>
        <p:nvSpPr>
          <p:cNvPr id="3" name="İçerik Yer Tutucusu 2"/>
          <p:cNvSpPr>
            <a:spLocks noGrp="1"/>
          </p:cNvSpPr>
          <p:nvPr>
            <p:ph idx="1"/>
          </p:nvPr>
        </p:nvSpPr>
        <p:spPr/>
        <p:txBody>
          <a:bodyPr/>
          <a:lstStyle/>
          <a:p>
            <a:pPr marL="0" indent="0">
              <a:buNone/>
            </a:pPr>
            <a:r>
              <a:rPr lang="tr-TR" dirty="0" smtClean="0"/>
              <a:t>«</a:t>
            </a:r>
            <a:r>
              <a:rPr lang="tr-TR" dirty="0"/>
              <a:t>Değer ölçüsü olan ve dolayısıyla da ister kendi cismiyle isterse bir temsilci aracılığıyla olsun, dolaşım aracı olma işlevini üstlenen meta, paradır. Altın (ya da gümüş) bu nedenle </a:t>
            </a:r>
            <a:r>
              <a:rPr lang="tr-TR" dirty="0" smtClean="0"/>
              <a:t>paradır.» </a:t>
            </a:r>
          </a:p>
          <a:p>
            <a:pPr marL="0" indent="0">
              <a:buNone/>
            </a:pPr>
            <a:endParaRPr lang="tr-TR" dirty="0"/>
          </a:p>
          <a:p>
            <a:pPr marL="0" indent="0">
              <a:buNone/>
            </a:pPr>
            <a:r>
              <a:rPr lang="tr-TR" dirty="0" smtClean="0"/>
              <a:t>Gömüleme </a:t>
            </a:r>
          </a:p>
          <a:p>
            <a:pPr marL="0" indent="0">
              <a:buNone/>
            </a:pPr>
            <a:endParaRPr lang="tr-TR" dirty="0"/>
          </a:p>
          <a:p>
            <a:pPr marL="0" indent="0">
              <a:buNone/>
            </a:pPr>
            <a:r>
              <a:rPr lang="tr-TR" smtClean="0"/>
              <a:t>Ödeme aracı </a:t>
            </a:r>
            <a:endParaRPr lang="tr-TR"/>
          </a:p>
        </p:txBody>
      </p:sp>
    </p:spTree>
    <p:extLst>
      <p:ext uri="{BB962C8B-B14F-4D97-AF65-F5344CB8AC3E}">
        <p14:creationId xmlns:p14="http://schemas.microsoft.com/office/powerpoint/2010/main" val="30686127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Değerin para biçimi</a:t>
            </a:r>
            <a:endParaRPr lang="tr-TR" dirty="0"/>
          </a:p>
        </p:txBody>
      </p:sp>
      <p:sp>
        <p:nvSpPr>
          <p:cNvPr id="3" name="İçerik Yer Tutucusu 2"/>
          <p:cNvSpPr>
            <a:spLocks noGrp="1"/>
          </p:cNvSpPr>
          <p:nvPr>
            <p:ph idx="1"/>
          </p:nvPr>
        </p:nvSpPr>
        <p:spPr/>
        <p:txBody>
          <a:bodyPr/>
          <a:lstStyle/>
          <a:p>
            <a:pPr marL="0" indent="0">
              <a:buNone/>
            </a:pPr>
            <a:r>
              <a:rPr lang="tr-TR" dirty="0" smtClean="0"/>
              <a:t>«Metaların </a:t>
            </a:r>
            <a:r>
              <a:rPr lang="tr-TR" dirty="0"/>
              <a:t>fiyat ya da para biçimi, genel olarak onların değer biçimleri gibi, kendilerinin elle tutulur gerçek maddi biçimlerinden farklı, yani yalnızca düşünsel ya da hayali bir biçimdir. Demirin, keten bezinin, buğdayın vb. değeri, görünür olmamakla birlikte, bu şeylerin kendilerinde mevcuttur; bu değer, zihinde, altınla eşitlikleri aracılığıyla, yani altınla kurulan ve adeta yalnızca bunların kafalarında olan bir ilişki aracılığıyla canlandırılır</a:t>
            </a:r>
            <a:r>
              <a:rPr lang="tr-TR" dirty="0" smtClean="0"/>
              <a:t>.»</a:t>
            </a:r>
            <a:endParaRPr lang="tr-TR" dirty="0"/>
          </a:p>
        </p:txBody>
      </p:sp>
    </p:spTree>
    <p:extLst>
      <p:ext uri="{BB962C8B-B14F-4D97-AF65-F5344CB8AC3E}">
        <p14:creationId xmlns:p14="http://schemas.microsoft.com/office/powerpoint/2010/main" val="28455456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Değer ölçüsü ve fiyat ölçeği olarak para </a:t>
            </a:r>
            <a:endParaRPr lang="tr-TR" dirty="0"/>
          </a:p>
        </p:txBody>
      </p:sp>
      <p:sp>
        <p:nvSpPr>
          <p:cNvPr id="3" name="İçerik Yer Tutucusu 2"/>
          <p:cNvSpPr>
            <a:spLocks noGrp="1"/>
          </p:cNvSpPr>
          <p:nvPr>
            <p:ph idx="1"/>
          </p:nvPr>
        </p:nvSpPr>
        <p:spPr/>
        <p:txBody>
          <a:bodyPr/>
          <a:lstStyle/>
          <a:p>
            <a:pPr marL="0" indent="0">
              <a:buNone/>
            </a:pPr>
            <a:r>
              <a:rPr lang="tr-TR" dirty="0"/>
              <a:t>Para, değer ölçüsü ve fiyat ölçeği olarak, birbirinden tamamen farklı iki görevi yerine getirir. Değer ölçüsü olarak para, insan emeğinin toplumsal cisimleşmesini temsil eder; fiyat ölçeği para ise belirli bir metal ağırlığıdır. Değer ölçüsü olarak, her türden metanın değerini fiyata, hayali altın miktarına çevirme görevini yerine getirir; fiyat ölçeği olarak ise, altın miktarlarını ölçer</a:t>
            </a:r>
            <a:r>
              <a:rPr lang="tr-TR" dirty="0" smtClean="0"/>
              <a:t>.</a:t>
            </a:r>
            <a:endParaRPr lang="tr-TR" dirty="0"/>
          </a:p>
        </p:txBody>
      </p:sp>
    </p:spTree>
    <p:extLst>
      <p:ext uri="{BB962C8B-B14F-4D97-AF65-F5344CB8AC3E}">
        <p14:creationId xmlns:p14="http://schemas.microsoft.com/office/powerpoint/2010/main" val="18847423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Fiyat </a:t>
            </a:r>
            <a:endParaRPr lang="tr-TR" dirty="0"/>
          </a:p>
        </p:txBody>
      </p:sp>
      <p:sp>
        <p:nvSpPr>
          <p:cNvPr id="3" name="İçerik Yer Tutucusu 2"/>
          <p:cNvSpPr>
            <a:spLocks noGrp="1"/>
          </p:cNvSpPr>
          <p:nvPr>
            <p:ph idx="1"/>
          </p:nvPr>
        </p:nvSpPr>
        <p:spPr/>
        <p:txBody>
          <a:bodyPr>
            <a:normAutofit lnSpcReduction="10000"/>
          </a:bodyPr>
          <a:lstStyle/>
          <a:p>
            <a:pPr marL="0" indent="0">
              <a:buNone/>
            </a:pPr>
            <a:r>
              <a:rPr lang="tr-TR" dirty="0"/>
              <a:t>Fiyat, metada nesnelleşmiş emeğin para ile ifade edilen adıdır. (109) </a:t>
            </a:r>
          </a:p>
          <a:p>
            <a:pPr marL="0" indent="0">
              <a:buNone/>
            </a:pPr>
            <a:endParaRPr lang="tr-TR" dirty="0" smtClean="0"/>
          </a:p>
          <a:p>
            <a:pPr marL="0" indent="0">
              <a:buNone/>
            </a:pPr>
            <a:r>
              <a:rPr lang="tr-TR" dirty="0" smtClean="0"/>
              <a:t>Fiyat </a:t>
            </a:r>
            <a:r>
              <a:rPr lang="tr-TR" dirty="0"/>
              <a:t>ve değer büyüklüğü arasındaki nicel uyumsuzluk, fiyat biçiminin kendisinde mevcuttur</a:t>
            </a:r>
          </a:p>
          <a:p>
            <a:pPr marL="0" indent="0">
              <a:buNone/>
            </a:pPr>
            <a:endParaRPr lang="tr-TR" dirty="0" smtClean="0"/>
          </a:p>
          <a:p>
            <a:pPr marL="0" indent="0">
              <a:buNone/>
            </a:pPr>
            <a:r>
              <a:rPr lang="tr-TR" dirty="0"/>
              <a:t>Demek oluyor ki, metanın değer büyüklüğü, o metayla toplumsal emek-zaman arasındaki zorunlu ve meta değerinin yaratılması sürecinde yatan bir ilişkiyi ifade eder. Değer büyüklüğünün fiyata dönüşmesiyle bu zorunlu ilişki, bir metanın kendi dışında var olan para-meta ile mübadele oranı olarak görünür. </a:t>
            </a:r>
            <a:endParaRPr lang="tr-TR" dirty="0"/>
          </a:p>
        </p:txBody>
      </p:sp>
    </p:spTree>
    <p:extLst>
      <p:ext uri="{BB962C8B-B14F-4D97-AF65-F5344CB8AC3E}">
        <p14:creationId xmlns:p14="http://schemas.microsoft.com/office/powerpoint/2010/main" val="37093325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Fiyat ‘yanılsaması’</a:t>
            </a:r>
            <a:endParaRPr lang="tr-TR" dirty="0"/>
          </a:p>
        </p:txBody>
      </p:sp>
      <p:sp>
        <p:nvSpPr>
          <p:cNvPr id="3" name="İçerik Yer Tutucusu 2"/>
          <p:cNvSpPr>
            <a:spLocks noGrp="1"/>
          </p:cNvSpPr>
          <p:nvPr>
            <p:ph idx="1"/>
          </p:nvPr>
        </p:nvSpPr>
        <p:spPr/>
        <p:txBody>
          <a:bodyPr/>
          <a:lstStyle/>
          <a:p>
            <a:pPr marL="0" indent="0">
              <a:buNone/>
            </a:pPr>
            <a:r>
              <a:rPr lang="tr-TR" dirty="0" smtClean="0"/>
              <a:t>Fiyat, iki metayı değer temelinde ilişkilendirir. </a:t>
            </a:r>
          </a:p>
          <a:p>
            <a:pPr marL="0" indent="0">
              <a:buNone/>
            </a:pPr>
            <a:endParaRPr lang="tr-TR" dirty="0"/>
          </a:p>
          <a:p>
            <a:pPr marL="0" indent="0">
              <a:buNone/>
            </a:pPr>
            <a:r>
              <a:rPr lang="tr-TR" dirty="0"/>
              <a:t>Fiyat, genel olarak göreli değer biçimi gibi, bir metanın, söz gelişi, bir ton demirin değerini, belirli miktardaki bir eş değerin, söz gelişi, bir ons altının, demirle doğrudan doğruya değiştirilebilir olması dolayısıyla ifade eder; yoksa, asla, demirin de altınla doğrudan doğruya değiştirilebilir olmasını anlatarak değil. </a:t>
            </a:r>
            <a:endParaRPr lang="tr-TR" dirty="0"/>
          </a:p>
        </p:txBody>
      </p:sp>
    </p:spTree>
    <p:extLst>
      <p:ext uri="{BB962C8B-B14F-4D97-AF65-F5344CB8AC3E}">
        <p14:creationId xmlns:p14="http://schemas.microsoft.com/office/powerpoint/2010/main" val="1671755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Para: metadaki çelişkinin dışsal ifadesi</a:t>
            </a:r>
            <a:endParaRPr lang="tr-TR" dirty="0"/>
          </a:p>
        </p:txBody>
      </p:sp>
      <p:sp>
        <p:nvSpPr>
          <p:cNvPr id="3" name="İçerik Yer Tutucusu 2"/>
          <p:cNvSpPr>
            <a:spLocks noGrp="1"/>
          </p:cNvSpPr>
          <p:nvPr>
            <p:ph idx="1"/>
          </p:nvPr>
        </p:nvSpPr>
        <p:spPr/>
        <p:txBody>
          <a:bodyPr/>
          <a:lstStyle/>
          <a:p>
            <a:pPr marL="0" indent="0">
              <a:buNone/>
            </a:pPr>
            <a:r>
              <a:rPr lang="tr-TR" dirty="0" smtClean="0"/>
              <a:t>Mübadele süreci, metaları, </a:t>
            </a:r>
            <a:r>
              <a:rPr lang="tr-TR" dirty="0"/>
              <a:t>meta ve para diye ikiye ayırarak, kullanım değeri ile değer arasındaki, metalarda içkin karşıtlığı açığa çıkaran bir dış karşıtlık yaratır. Bu karşıtlıkta, kullanım değerleri olarak metalar, mübadele değeri olarak paranın karşısına çıkar. Diğer yandan, karşıtlığın her iki tarafından birer meta, yani kullanım değeri ile değerin birliği bulunur.</a:t>
            </a:r>
            <a:endParaRPr lang="tr-TR" dirty="0"/>
          </a:p>
        </p:txBody>
      </p:sp>
    </p:spTree>
    <p:extLst>
      <p:ext uri="{BB962C8B-B14F-4D97-AF65-F5344CB8AC3E}">
        <p14:creationId xmlns:p14="http://schemas.microsoft.com/office/powerpoint/2010/main" val="33997717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Fiyat, toplumsal emek-zamanı gösterir</a:t>
            </a:r>
            <a:endParaRPr lang="tr-TR" dirty="0"/>
          </a:p>
        </p:txBody>
      </p:sp>
      <p:sp>
        <p:nvSpPr>
          <p:cNvPr id="3" name="İçerik Yer Tutucusu 2"/>
          <p:cNvSpPr>
            <a:spLocks noGrp="1"/>
          </p:cNvSpPr>
          <p:nvPr>
            <p:ph idx="1"/>
          </p:nvPr>
        </p:nvSpPr>
        <p:spPr/>
        <p:txBody>
          <a:bodyPr/>
          <a:lstStyle/>
          <a:p>
            <a:pPr marL="0" indent="0">
              <a:buNone/>
            </a:pPr>
            <a:r>
              <a:rPr lang="tr-TR" dirty="0" smtClean="0"/>
              <a:t>Bir ürün için, toplumsal </a:t>
            </a:r>
            <a:r>
              <a:rPr lang="tr-TR" dirty="0"/>
              <a:t>olarak gerekli ortalama emek-zaman kadar emek-zaman </a:t>
            </a:r>
            <a:r>
              <a:rPr lang="tr-TR" dirty="0" smtClean="0"/>
              <a:t>harcanmış </a:t>
            </a:r>
            <a:r>
              <a:rPr lang="tr-TR" dirty="0"/>
              <a:t>olduğu </a:t>
            </a:r>
            <a:r>
              <a:rPr lang="tr-TR" dirty="0" smtClean="0"/>
              <a:t>varsayılır. </a:t>
            </a:r>
          </a:p>
          <a:p>
            <a:pPr marL="0" indent="0">
              <a:buNone/>
            </a:pPr>
            <a:endParaRPr lang="tr-TR" dirty="0"/>
          </a:p>
          <a:p>
            <a:pPr marL="0" indent="0">
              <a:buNone/>
            </a:pPr>
            <a:r>
              <a:rPr lang="tr-TR" dirty="0" smtClean="0"/>
              <a:t>«Dokumacımızın </a:t>
            </a:r>
            <a:r>
              <a:rPr lang="tr-TR" dirty="0"/>
              <a:t>talihsizliği şu ki, dünyada pek çok dokumacı var</a:t>
            </a:r>
            <a:r>
              <a:rPr lang="tr-TR" dirty="0" smtClean="0"/>
              <a:t>.» </a:t>
            </a:r>
            <a:endParaRPr lang="tr-TR" dirty="0" smtClean="0"/>
          </a:p>
          <a:p>
            <a:pPr marL="0" indent="0">
              <a:buNone/>
            </a:pPr>
            <a:endParaRPr lang="tr-TR" dirty="0" smtClean="0"/>
          </a:p>
          <a:p>
            <a:pPr marL="0" indent="0">
              <a:buNone/>
            </a:pPr>
            <a:r>
              <a:rPr lang="tr-TR" dirty="0" smtClean="0"/>
              <a:t>İş bölümü: kişiler olarak bağımsızlaşan üreticiler nesnel olarak bağımlı hale gelir. </a:t>
            </a:r>
            <a:endParaRPr lang="tr-TR" dirty="0"/>
          </a:p>
        </p:txBody>
      </p:sp>
    </p:spTree>
    <p:extLst>
      <p:ext uri="{BB962C8B-B14F-4D97-AF65-F5344CB8AC3E}">
        <p14:creationId xmlns:p14="http://schemas.microsoft.com/office/powerpoint/2010/main" val="29143351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Ö</a:t>
            </a:r>
            <a:r>
              <a:rPr lang="tr-TR" dirty="0" smtClean="0"/>
              <a:t>zel emek – toplumsal emek</a:t>
            </a:r>
            <a:endParaRPr lang="tr-TR" dirty="0"/>
          </a:p>
        </p:txBody>
      </p:sp>
      <p:sp>
        <p:nvSpPr>
          <p:cNvPr id="3" name="İçerik Yer Tutucusu 2"/>
          <p:cNvSpPr>
            <a:spLocks noGrp="1"/>
          </p:cNvSpPr>
          <p:nvPr>
            <p:ph idx="1"/>
          </p:nvPr>
        </p:nvSpPr>
        <p:spPr/>
        <p:txBody>
          <a:bodyPr/>
          <a:lstStyle/>
          <a:p>
            <a:pPr marL="0" indent="0">
              <a:buNone/>
            </a:pPr>
            <a:r>
              <a:rPr lang="tr-TR" dirty="0" smtClean="0"/>
              <a:t>Her biri özel emek ürünü olan metalar, dolaşım sürecinde, toplumsal emek biçimini almak zorundadır; bu onların satışı demektir. </a:t>
            </a:r>
          </a:p>
          <a:p>
            <a:pPr marL="0" indent="0">
              <a:buNone/>
            </a:pPr>
            <a:endParaRPr lang="tr-TR" dirty="0"/>
          </a:p>
          <a:p>
            <a:pPr marL="0" indent="0">
              <a:buNone/>
            </a:pPr>
            <a:r>
              <a:rPr lang="tr-TR" dirty="0" smtClean="0"/>
              <a:t>Meta değer biçimine girince, homojen insan emeğinin bütün metalarda aynı olan toplumsal maddesi olarak görünebilmek için, özel yararlı emeğin bütün izlerinden sıyrılır. </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24658851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Meta dolaşımı dolaysız bir mübadele değildir</a:t>
            </a:r>
            <a:endParaRPr lang="tr-TR" dirty="0"/>
          </a:p>
        </p:txBody>
      </p:sp>
      <p:sp>
        <p:nvSpPr>
          <p:cNvPr id="3" name="İçerik Yer Tutucusu 2"/>
          <p:cNvSpPr>
            <a:spLocks noGrp="1"/>
          </p:cNvSpPr>
          <p:nvPr>
            <p:ph idx="1"/>
          </p:nvPr>
        </p:nvSpPr>
        <p:spPr/>
        <p:txBody>
          <a:bodyPr/>
          <a:lstStyle/>
          <a:p>
            <a:pPr marL="0" indent="0">
              <a:buNone/>
            </a:pPr>
            <a:r>
              <a:rPr lang="tr-TR" dirty="0"/>
              <a:t>Metaların dolaşımı, ürünlerin dolaysız mübadelesinden (takastan) yalnız biçim bakımından değil, öz bakımından da ayrılır. … Bundan dolayı, dolaşım süreci, ürünlerin dolaysız mübadelelerinde olduğu gibi, kullanım değerlerinin yer veya el değiştirmesiyle son bulmaz. Para, bir metanın başkalaşımı sırasında dolaşımın dışına çıktığı için sonunda ortadan kaybolmaz. Her seferinde, dolaşımın metalar tarafından boşaltılan bir noktasına yerleşir. </a:t>
            </a:r>
            <a:endParaRPr lang="tr-TR" dirty="0" smtClean="0"/>
          </a:p>
          <a:p>
            <a:pPr marL="0" indent="0">
              <a:buNone/>
            </a:pPr>
            <a:endParaRPr lang="tr-TR" dirty="0"/>
          </a:p>
          <a:p>
            <a:pPr marL="0" indent="0">
              <a:buNone/>
            </a:pPr>
            <a:r>
              <a:rPr lang="tr-TR" dirty="0" smtClean="0"/>
              <a:t>Para metaları değil, metalar parayı dolaştırır. </a:t>
            </a:r>
            <a:endParaRPr lang="tr-TR" dirty="0"/>
          </a:p>
        </p:txBody>
      </p:sp>
    </p:spTree>
    <p:extLst>
      <p:ext uri="{BB962C8B-B14F-4D97-AF65-F5344CB8AC3E}">
        <p14:creationId xmlns:p14="http://schemas.microsoft.com/office/powerpoint/2010/main" val="407482397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222</TotalTime>
  <Words>655</Words>
  <Application>Microsoft Office PowerPoint</Application>
  <PresentationFormat>Geniş ekran</PresentationFormat>
  <Paragraphs>40</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Para veya meta dolaşımı</vt:lpstr>
      <vt:lpstr>Değerin para biçimi</vt:lpstr>
      <vt:lpstr>Değer ölçüsü ve fiyat ölçeği olarak para </vt:lpstr>
      <vt:lpstr>Fiyat </vt:lpstr>
      <vt:lpstr>Fiyat ‘yanılsaması’</vt:lpstr>
      <vt:lpstr>Para: metadaki çelişkinin dışsal ifadesi</vt:lpstr>
      <vt:lpstr>Fiyat, toplumsal emek-zamanı gösterir</vt:lpstr>
      <vt:lpstr>Özel emek – toplumsal emek</vt:lpstr>
      <vt:lpstr>Meta dolaşımı dolaysız bir mübadele değildir</vt:lpstr>
      <vt:lpstr>Para nedir?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5</cp:revision>
  <dcterms:created xsi:type="dcterms:W3CDTF">2019-05-16T14:26:58Z</dcterms:created>
  <dcterms:modified xsi:type="dcterms:W3CDTF">2019-05-16T20:35:01Z</dcterms:modified>
</cp:coreProperties>
</file>