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61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41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33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46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62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48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1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89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63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45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29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0FC3A-32EE-49B6-A9F1-2F9CBD283F3F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F3C5D-8263-4A07-933A-7CE5F1AE80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6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92696" y="771277"/>
            <a:ext cx="9470003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err="1" smtClean="0">
                <a:solidFill>
                  <a:srgbClr val="FF0000"/>
                </a:solidFill>
              </a:rPr>
              <a:t>Titrimetride</a:t>
            </a:r>
            <a:r>
              <a:rPr lang="tr-TR" sz="2000" b="1" u="sng" dirty="0" smtClean="0">
                <a:solidFill>
                  <a:srgbClr val="FF0000"/>
                </a:solidFill>
              </a:rPr>
              <a:t> Hesaplamalar</a:t>
            </a:r>
          </a:p>
          <a:p>
            <a:endParaRPr lang="tr-TR" dirty="0"/>
          </a:p>
          <a:p>
            <a:r>
              <a:rPr lang="tr-TR" sz="2000" dirty="0" err="1" smtClean="0"/>
              <a:t>Normalite</a:t>
            </a:r>
            <a:r>
              <a:rPr lang="tr-TR" sz="2000" dirty="0" smtClean="0"/>
              <a:t> 1 litre çözeltide çözünmüş maddenin eşdeğer gram sayısı olarak tanımlanmıştır. </a:t>
            </a:r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/>
              <a:t>Eşdeğer gram sayısı = </a:t>
            </a:r>
            <a:r>
              <a:rPr lang="tr-TR" sz="2000" dirty="0" err="1" smtClean="0"/>
              <a:t>NxV</a:t>
            </a:r>
            <a:r>
              <a:rPr lang="tr-TR" sz="2000" dirty="0" smtClean="0"/>
              <a:t> (L) =</a:t>
            </a:r>
            <a:r>
              <a:rPr lang="tr-TR" sz="2000" dirty="0" err="1" smtClean="0"/>
              <a:t>eq</a:t>
            </a:r>
            <a:endParaRPr lang="tr-TR" sz="2000" dirty="0" smtClean="0"/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>
                <a:solidFill>
                  <a:srgbClr val="FF0000"/>
                </a:solidFill>
              </a:rPr>
              <a:t>Örnek:</a:t>
            </a:r>
          </a:p>
          <a:p>
            <a:endParaRPr lang="tr-TR" sz="2000" dirty="0"/>
          </a:p>
          <a:p>
            <a:r>
              <a:rPr lang="tr-TR" sz="2000" dirty="0" smtClean="0"/>
              <a:t>5.85 gram </a:t>
            </a:r>
            <a:r>
              <a:rPr lang="tr-TR" sz="2000" dirty="0" err="1" smtClean="0"/>
              <a:t>NaCl</a:t>
            </a:r>
            <a:r>
              <a:rPr lang="tr-TR" sz="2000" dirty="0" smtClean="0"/>
              <a:t>  ün   eşdeğer gram sayısını bulunuz? (</a:t>
            </a:r>
            <a:r>
              <a:rPr lang="tr-TR" sz="2000" dirty="0" err="1" smtClean="0"/>
              <a:t>NaCl</a:t>
            </a:r>
            <a:r>
              <a:rPr lang="tr-TR" sz="2000" dirty="0" smtClean="0"/>
              <a:t>  =58.5 g/</a:t>
            </a:r>
            <a:r>
              <a:rPr lang="tr-TR" sz="2000" dirty="0" err="1" smtClean="0"/>
              <a:t>mol</a:t>
            </a:r>
            <a:r>
              <a:rPr lang="tr-TR" sz="2000" dirty="0" smtClean="0"/>
              <a:t>)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sz="2000" dirty="0"/>
          </a:p>
          <a:p>
            <a:r>
              <a:rPr lang="tr-TR" sz="2000" dirty="0" err="1" smtClean="0"/>
              <a:t>Eq</a:t>
            </a:r>
            <a:r>
              <a:rPr lang="tr-TR" sz="2000" dirty="0" smtClean="0"/>
              <a:t> = tartım(gram) / EA  = 5.85/58.5/1 = 0.1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42437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081377" y="652008"/>
            <a:ext cx="80626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tr-TR" sz="2000" dirty="0">
                <a:solidFill>
                  <a:srgbClr val="FF0000"/>
                </a:solidFill>
              </a:rPr>
              <a:t>Örnek:</a:t>
            </a:r>
          </a:p>
          <a:p>
            <a:pPr lvl="0">
              <a:lnSpc>
                <a:spcPct val="150000"/>
              </a:lnSpc>
            </a:pPr>
            <a:endParaRPr lang="tr-TR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tr-TR" sz="2000" dirty="0">
                <a:solidFill>
                  <a:prstClr val="black"/>
                </a:solidFill>
              </a:rPr>
              <a:t>5.85 gram </a:t>
            </a:r>
            <a:r>
              <a:rPr lang="tr-TR" sz="2000" dirty="0" err="1">
                <a:solidFill>
                  <a:prstClr val="black"/>
                </a:solidFill>
              </a:rPr>
              <a:t>NaCl</a:t>
            </a:r>
            <a:r>
              <a:rPr lang="tr-TR" sz="2000" dirty="0">
                <a:solidFill>
                  <a:prstClr val="black"/>
                </a:solidFill>
              </a:rPr>
              <a:t>  ün  </a:t>
            </a:r>
            <a:r>
              <a:rPr lang="tr-TR" sz="2000" dirty="0" err="1" smtClean="0">
                <a:solidFill>
                  <a:prstClr val="black"/>
                </a:solidFill>
              </a:rPr>
              <a:t>milieşdeğer</a:t>
            </a:r>
            <a:r>
              <a:rPr lang="tr-TR" sz="2000" dirty="0" smtClean="0">
                <a:solidFill>
                  <a:prstClr val="black"/>
                </a:solidFill>
              </a:rPr>
              <a:t> </a:t>
            </a:r>
            <a:r>
              <a:rPr lang="tr-TR" sz="2000" dirty="0">
                <a:solidFill>
                  <a:prstClr val="black"/>
                </a:solidFill>
              </a:rPr>
              <a:t>gram sayısını bulunuz? (</a:t>
            </a:r>
            <a:r>
              <a:rPr lang="tr-TR" sz="2000" dirty="0" err="1">
                <a:solidFill>
                  <a:prstClr val="black"/>
                </a:solidFill>
              </a:rPr>
              <a:t>NaCl</a:t>
            </a:r>
            <a:r>
              <a:rPr lang="tr-TR" sz="2000" dirty="0">
                <a:solidFill>
                  <a:prstClr val="black"/>
                </a:solidFill>
              </a:rPr>
              <a:t>  =58.5 g/</a:t>
            </a:r>
            <a:r>
              <a:rPr lang="tr-TR" sz="2000" dirty="0" err="1">
                <a:solidFill>
                  <a:prstClr val="black"/>
                </a:solidFill>
              </a:rPr>
              <a:t>mol</a:t>
            </a:r>
            <a:r>
              <a:rPr lang="tr-TR" sz="2000" dirty="0">
                <a:solidFill>
                  <a:prstClr val="black"/>
                </a:solidFill>
              </a:rPr>
              <a:t>)</a:t>
            </a:r>
          </a:p>
          <a:p>
            <a:pPr lvl="0">
              <a:lnSpc>
                <a:spcPct val="150000"/>
              </a:lnSpc>
            </a:pPr>
            <a:endParaRPr lang="tr-TR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tr-TR" sz="2000" dirty="0">
                <a:solidFill>
                  <a:srgbClr val="FF0000"/>
                </a:solidFill>
              </a:rPr>
              <a:t>Çözüm:</a:t>
            </a:r>
          </a:p>
          <a:p>
            <a:pPr lvl="0">
              <a:lnSpc>
                <a:spcPct val="150000"/>
              </a:lnSpc>
            </a:pPr>
            <a:endParaRPr lang="tr-TR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tr-TR" sz="2000" dirty="0" err="1" smtClean="0">
                <a:solidFill>
                  <a:prstClr val="black"/>
                </a:solidFill>
              </a:rPr>
              <a:t>meq</a:t>
            </a:r>
            <a:r>
              <a:rPr lang="tr-TR" sz="2000" dirty="0" smtClean="0">
                <a:solidFill>
                  <a:prstClr val="black"/>
                </a:solidFill>
              </a:rPr>
              <a:t> </a:t>
            </a:r>
            <a:r>
              <a:rPr lang="tr-TR" sz="2000" dirty="0">
                <a:solidFill>
                  <a:prstClr val="black"/>
                </a:solidFill>
              </a:rPr>
              <a:t>= </a:t>
            </a:r>
            <a:r>
              <a:rPr lang="tr-TR" sz="2000" dirty="0" smtClean="0">
                <a:solidFill>
                  <a:prstClr val="black"/>
                </a:solidFill>
              </a:rPr>
              <a:t>tartım(miligram</a:t>
            </a:r>
            <a:r>
              <a:rPr lang="tr-TR" sz="2000" dirty="0">
                <a:solidFill>
                  <a:prstClr val="black"/>
                </a:solidFill>
              </a:rPr>
              <a:t>) / EA  = </a:t>
            </a:r>
            <a:r>
              <a:rPr lang="tr-TR" sz="2000" dirty="0" smtClean="0">
                <a:solidFill>
                  <a:prstClr val="black"/>
                </a:solidFill>
              </a:rPr>
              <a:t>5850/58.5/1 </a:t>
            </a:r>
            <a:r>
              <a:rPr lang="tr-TR" sz="2000" dirty="0">
                <a:solidFill>
                  <a:prstClr val="black"/>
                </a:solidFill>
              </a:rPr>
              <a:t>= </a:t>
            </a:r>
            <a:r>
              <a:rPr lang="tr-TR" sz="2000" dirty="0" smtClean="0">
                <a:solidFill>
                  <a:prstClr val="black"/>
                </a:solidFill>
              </a:rPr>
              <a:t>100 </a:t>
            </a:r>
            <a:r>
              <a:rPr lang="tr-TR" sz="2000" dirty="0" err="1" smtClean="0">
                <a:solidFill>
                  <a:prstClr val="black"/>
                </a:solidFill>
              </a:rPr>
              <a:t>meq</a:t>
            </a:r>
            <a:endParaRPr lang="tr-TR" sz="2000" dirty="0" smtClean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endParaRPr lang="tr-TR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696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58741" y="922351"/>
            <a:ext cx="103685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tr-TR" sz="2000" dirty="0">
                <a:solidFill>
                  <a:srgbClr val="FF0000"/>
                </a:solidFill>
              </a:rPr>
              <a:t>Örnek :</a:t>
            </a:r>
          </a:p>
          <a:p>
            <a:pPr lvl="0">
              <a:lnSpc>
                <a:spcPct val="150000"/>
              </a:lnSpc>
            </a:pPr>
            <a:r>
              <a:rPr lang="tr-TR" sz="2000" dirty="0">
                <a:solidFill>
                  <a:prstClr val="black"/>
                </a:solidFill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tr-TR" sz="2000" dirty="0">
                <a:solidFill>
                  <a:prstClr val="black"/>
                </a:solidFill>
              </a:rPr>
              <a:t>0.1 N 1 ml H</a:t>
            </a:r>
            <a:r>
              <a:rPr lang="tr-TR" sz="2000" baseline="-25000" dirty="0">
                <a:solidFill>
                  <a:prstClr val="black"/>
                </a:solidFill>
              </a:rPr>
              <a:t>2</a:t>
            </a:r>
            <a:r>
              <a:rPr lang="tr-TR" sz="2000" dirty="0">
                <a:solidFill>
                  <a:prstClr val="black"/>
                </a:solidFill>
              </a:rPr>
              <a:t>SO</a:t>
            </a:r>
            <a:r>
              <a:rPr lang="tr-TR" sz="2000" baseline="-25000" dirty="0">
                <a:solidFill>
                  <a:prstClr val="black"/>
                </a:solidFill>
              </a:rPr>
              <a:t>4  </a:t>
            </a:r>
            <a:r>
              <a:rPr lang="tr-TR" sz="2000" dirty="0">
                <a:solidFill>
                  <a:prstClr val="black"/>
                </a:solidFill>
              </a:rPr>
              <a:t>asit  çözeltisi üzerine 0.25 N 50  ml H</a:t>
            </a:r>
            <a:r>
              <a:rPr lang="tr-TR" sz="2000" baseline="-25000" dirty="0">
                <a:solidFill>
                  <a:prstClr val="black"/>
                </a:solidFill>
              </a:rPr>
              <a:t>2</a:t>
            </a:r>
            <a:r>
              <a:rPr lang="tr-TR" sz="2000" dirty="0">
                <a:solidFill>
                  <a:prstClr val="black"/>
                </a:solidFill>
              </a:rPr>
              <a:t>CO</a:t>
            </a:r>
            <a:r>
              <a:rPr lang="tr-TR" sz="2000" baseline="-25000" dirty="0">
                <a:solidFill>
                  <a:prstClr val="black"/>
                </a:solidFill>
              </a:rPr>
              <a:t>3</a:t>
            </a:r>
            <a:r>
              <a:rPr lang="tr-TR" sz="2000" dirty="0">
                <a:solidFill>
                  <a:prstClr val="black"/>
                </a:solidFill>
              </a:rPr>
              <a:t>  ilave edildiğinde yeni asidin </a:t>
            </a:r>
            <a:r>
              <a:rPr lang="tr-TR" sz="2000" dirty="0" err="1">
                <a:solidFill>
                  <a:prstClr val="black"/>
                </a:solidFill>
              </a:rPr>
              <a:t>normalitesi</a:t>
            </a:r>
            <a:r>
              <a:rPr lang="tr-TR" sz="2000" dirty="0">
                <a:solidFill>
                  <a:prstClr val="black"/>
                </a:solidFill>
              </a:rPr>
              <a:t> ne olur?</a:t>
            </a:r>
          </a:p>
          <a:p>
            <a:pPr lvl="0"/>
            <a:endParaRPr lang="tr-TR" sz="2000" dirty="0">
              <a:solidFill>
                <a:prstClr val="black"/>
              </a:solidFill>
            </a:endParaRPr>
          </a:p>
          <a:p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sz="2000" dirty="0" smtClean="0"/>
          </a:p>
          <a:p>
            <a:endParaRPr lang="tr-TR" sz="2000" dirty="0"/>
          </a:p>
          <a:p>
            <a:r>
              <a:rPr lang="tr-TR" sz="2000" dirty="0" smtClean="0"/>
              <a:t>0.1x1 +0.25x50 = N x 51         N=12.6 N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708036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37036" y="1168842"/>
            <a:ext cx="96290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endParaRPr lang="tr-TR" sz="2000" dirty="0"/>
          </a:p>
          <a:p>
            <a:r>
              <a:rPr lang="tr-TR" sz="2000" dirty="0" smtClean="0"/>
              <a:t>20 ml 0.45 N </a:t>
            </a:r>
            <a:r>
              <a:rPr lang="tr-TR" sz="2000" dirty="0" err="1" smtClean="0"/>
              <a:t>HCl</a:t>
            </a:r>
            <a:r>
              <a:rPr lang="tr-TR" sz="2000" dirty="0" smtClean="0"/>
              <a:t>  asidi </a:t>
            </a:r>
            <a:r>
              <a:rPr lang="tr-TR" sz="2000" dirty="0" err="1" smtClean="0"/>
              <a:t>nötralleştirmek</a:t>
            </a:r>
            <a:r>
              <a:rPr lang="tr-TR" sz="2000" dirty="0" smtClean="0"/>
              <a:t> için 0.2 N </a:t>
            </a:r>
            <a:r>
              <a:rPr lang="tr-TR" sz="2000" dirty="0" err="1" smtClean="0"/>
              <a:t>NaOH</a:t>
            </a:r>
            <a:r>
              <a:rPr lang="tr-TR" sz="2000" dirty="0" smtClean="0"/>
              <a:t> ‘ den kaç ml alınmalıdır?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 :</a:t>
            </a:r>
          </a:p>
          <a:p>
            <a:endParaRPr lang="tr-TR" sz="2000" dirty="0"/>
          </a:p>
          <a:p>
            <a:r>
              <a:rPr lang="tr-TR" sz="2000" dirty="0" smtClean="0"/>
              <a:t>20x0.45 = 0.2 x V        V= 45 ml  alınmalıdır. </a:t>
            </a:r>
          </a:p>
          <a:p>
            <a:endParaRPr lang="tr-TR" sz="2000" dirty="0"/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endParaRPr lang="tr-TR" sz="2000" dirty="0"/>
          </a:p>
          <a:p>
            <a:r>
              <a:rPr lang="tr-TR" sz="2000" dirty="0" smtClean="0"/>
              <a:t>3,65 gram </a:t>
            </a:r>
            <a:r>
              <a:rPr lang="tr-TR" sz="2000" dirty="0" err="1" smtClean="0"/>
              <a:t>HCl</a:t>
            </a:r>
            <a:r>
              <a:rPr lang="tr-TR" sz="2000" dirty="0" smtClean="0"/>
              <a:t> asidi </a:t>
            </a:r>
            <a:r>
              <a:rPr lang="tr-TR" sz="2000" dirty="0" err="1" smtClean="0"/>
              <a:t>nötralleştirmek</a:t>
            </a:r>
            <a:r>
              <a:rPr lang="tr-TR" sz="2000" dirty="0" smtClean="0"/>
              <a:t> için 0.2N </a:t>
            </a:r>
            <a:r>
              <a:rPr lang="tr-TR" sz="2000" dirty="0" err="1" smtClean="0"/>
              <a:t>NaOH</a:t>
            </a:r>
            <a:r>
              <a:rPr lang="tr-TR" sz="2000" dirty="0" smtClean="0"/>
              <a:t> ‘den kaç ml alınmalıdır?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sz="2000" dirty="0">
              <a:solidFill>
                <a:srgbClr val="FF0000"/>
              </a:solidFill>
            </a:endParaRPr>
          </a:p>
          <a:p>
            <a:r>
              <a:rPr lang="tr-TR" sz="2000" dirty="0" smtClean="0">
                <a:solidFill>
                  <a:srgbClr val="FF0000"/>
                </a:solidFill>
              </a:rPr>
              <a:t>      </a:t>
            </a:r>
            <a:r>
              <a:rPr lang="tr-TR" sz="2000" dirty="0" smtClean="0"/>
              <a:t>0.2xV = 3.65/ 36.5/1        V =    alınmalıdır. </a:t>
            </a: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2799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27868" y="842838"/>
            <a:ext cx="94938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err="1" smtClean="0">
                <a:solidFill>
                  <a:srgbClr val="FF0000"/>
                </a:solidFill>
              </a:rPr>
              <a:t>İndikatörlar</a:t>
            </a:r>
            <a:endParaRPr lang="tr-TR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Asit baz </a:t>
            </a:r>
            <a:r>
              <a:rPr lang="tr-TR" sz="2000" dirty="0" err="1" smtClean="0"/>
              <a:t>titrasyonlarında</a:t>
            </a:r>
            <a:r>
              <a:rPr lang="tr-TR" sz="2000" dirty="0" smtClean="0"/>
              <a:t> dönüm noktalarının tespiti için indikatörlerden yararlanılmaktadır. Bir maddenin indikatör özelliğine sahip olabilmesinin temel şartı molekülündeki bağların tersinir olmayan elektronik </a:t>
            </a:r>
            <a:r>
              <a:rPr lang="tr-TR" sz="2000" dirty="0" err="1" smtClean="0"/>
              <a:t>çvevrilmeye</a:t>
            </a:r>
            <a:r>
              <a:rPr lang="tr-TR" sz="2000" dirty="0" smtClean="0"/>
              <a:t> uğraması gereklidir . Bir reaksiyonda kullanılacak indikatörün renk dönüm aralığı </a:t>
            </a:r>
            <a:r>
              <a:rPr lang="tr-TR" sz="2000" dirty="0" err="1" smtClean="0"/>
              <a:t>titrasyonun</a:t>
            </a:r>
            <a:r>
              <a:rPr lang="tr-TR" sz="2000" dirty="0" smtClean="0"/>
              <a:t> eşdeğerlik noktasındaki </a:t>
            </a:r>
            <a:r>
              <a:rPr lang="tr-TR" sz="2000" dirty="0" err="1" smtClean="0"/>
              <a:t>pH’ı</a:t>
            </a:r>
            <a:r>
              <a:rPr lang="tr-TR" sz="2000" dirty="0" smtClean="0"/>
              <a:t> içermesi gerekmektedir. İndikatörler İndikatör olarak en fazla kullanılanlar Fenol </a:t>
            </a:r>
            <a:r>
              <a:rPr lang="tr-TR" sz="2000" dirty="0" err="1" smtClean="0"/>
              <a:t>ftalein</a:t>
            </a:r>
            <a:r>
              <a:rPr lang="tr-TR" sz="2000" dirty="0" smtClean="0"/>
              <a:t> ve metil </a:t>
            </a:r>
            <a:r>
              <a:rPr lang="tr-TR" sz="2000" dirty="0" err="1" smtClean="0"/>
              <a:t>oranj</a:t>
            </a:r>
            <a:r>
              <a:rPr lang="tr-TR" sz="2000" dirty="0" smtClean="0"/>
              <a:t> </a:t>
            </a:r>
            <a:r>
              <a:rPr lang="tr-TR" sz="2000" dirty="0" err="1" smtClean="0"/>
              <a:t>dır</a:t>
            </a:r>
            <a:r>
              <a:rPr lang="tr-TR" sz="2000" dirty="0" smtClean="0"/>
              <a:t>. 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233446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59958" y="1089329"/>
            <a:ext cx="1051162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Fenol </a:t>
            </a:r>
            <a:r>
              <a:rPr lang="tr-TR" sz="2000" dirty="0" err="1"/>
              <a:t>ftalein</a:t>
            </a:r>
            <a:r>
              <a:rPr lang="tr-TR" sz="2000" dirty="0"/>
              <a:t> bir indikatör asit ve metil </a:t>
            </a:r>
            <a:r>
              <a:rPr lang="tr-TR" sz="2000" dirty="0" err="1"/>
              <a:t>oranj</a:t>
            </a:r>
            <a:r>
              <a:rPr lang="tr-TR" sz="2000" dirty="0"/>
              <a:t> ise bir bazik indikatördür.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Fenol </a:t>
            </a:r>
            <a:r>
              <a:rPr lang="tr-TR" sz="2000" dirty="0" err="1"/>
              <a:t>ftalein</a:t>
            </a:r>
            <a:r>
              <a:rPr lang="tr-TR" sz="2000" dirty="0"/>
              <a:t> indikatörünün renk dönüm </a:t>
            </a:r>
            <a:r>
              <a:rPr lang="tr-TR" sz="2000" dirty="0" err="1"/>
              <a:t>intervali</a:t>
            </a:r>
            <a:r>
              <a:rPr lang="tr-TR" sz="2000" dirty="0"/>
              <a:t>    8-9.6 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Metil </a:t>
            </a:r>
            <a:r>
              <a:rPr lang="tr-TR" sz="2000" dirty="0" err="1"/>
              <a:t>oranj</a:t>
            </a:r>
            <a:r>
              <a:rPr lang="tr-TR" sz="2000" dirty="0"/>
              <a:t>’ </a:t>
            </a:r>
            <a:r>
              <a:rPr lang="tr-TR" sz="2000" dirty="0" err="1"/>
              <a:t>ın</a:t>
            </a:r>
            <a:r>
              <a:rPr lang="tr-TR" sz="2000" dirty="0"/>
              <a:t> renk dönümü </a:t>
            </a:r>
            <a:r>
              <a:rPr lang="tr-TR" sz="2000" dirty="0" err="1"/>
              <a:t>intervali</a:t>
            </a:r>
            <a:r>
              <a:rPr lang="tr-TR" sz="2000" dirty="0"/>
              <a:t>   3.3-4.4 dür. 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Titrimetrik</a:t>
            </a:r>
            <a:r>
              <a:rPr lang="tr-TR" sz="2000" dirty="0" smtClean="0"/>
              <a:t> reaksiyonlarda indikatörler reaksiyon ortamına çok az ilave edilmelidir. Çünkü bu indikatörlerin renkleri çok şiddetli olmaktadırlar.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Reaksiyonların bittiği yada eşdeğerlik noktasına ulaşıldığı renk değişiminin ilk görüldüğü nokta olarak alınmalıdır.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0575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295</Words>
  <Application>Microsoft Office PowerPoint</Application>
  <PresentationFormat>Geniş ekran</PresentationFormat>
  <Paragraphs>54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7</cp:revision>
  <dcterms:created xsi:type="dcterms:W3CDTF">2018-04-05T10:55:39Z</dcterms:created>
  <dcterms:modified xsi:type="dcterms:W3CDTF">2018-04-05T12:25:00Z</dcterms:modified>
</cp:coreProperties>
</file>