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56" r:id="rId2"/>
    <p:sldId id="295" r:id="rId3"/>
    <p:sldId id="285" r:id="rId4"/>
    <p:sldId id="283" r:id="rId5"/>
    <p:sldId id="289" r:id="rId6"/>
    <p:sldId id="287" r:id="rId7"/>
    <p:sldId id="288" r:id="rId8"/>
    <p:sldId id="286" r:id="rId9"/>
    <p:sldId id="297" r:id="rId10"/>
    <p:sldId id="298" r:id="rId11"/>
    <p:sldId id="257" r:id="rId12"/>
    <p:sldId id="263" r:id="rId13"/>
    <p:sldId id="260" r:id="rId14"/>
    <p:sldId id="258" r:id="rId15"/>
    <p:sldId id="259" r:id="rId16"/>
    <p:sldId id="261" r:id="rId17"/>
    <p:sldId id="262" r:id="rId18"/>
    <p:sldId id="266" r:id="rId19"/>
    <p:sldId id="281" r:id="rId20"/>
    <p:sldId id="267" r:id="rId21"/>
    <p:sldId id="275" r:id="rId22"/>
    <p:sldId id="278" r:id="rId23"/>
    <p:sldId id="277" r:id="rId24"/>
    <p:sldId id="268" r:id="rId25"/>
    <p:sldId id="276" r:id="rId26"/>
    <p:sldId id="269" r:id="rId27"/>
    <p:sldId id="270" r:id="rId28"/>
    <p:sldId id="271" r:id="rId29"/>
    <p:sldId id="272" r:id="rId30"/>
    <p:sldId id="273" r:id="rId31"/>
    <p:sldId id="274" r:id="rId32"/>
    <p:sldId id="293" r:id="rId33"/>
    <p:sldId id="264" r:id="rId34"/>
    <p:sldId id="290" r:id="rId35"/>
    <p:sldId id="291" r:id="rId36"/>
    <p:sldId id="292" r:id="rId37"/>
    <p:sldId id="265" r:id="rId38"/>
    <p:sldId id="296" r:id="rId39"/>
    <p:sldId id="294" r:id="rId40"/>
    <p:sldId id="284" r:id="rId41"/>
    <p:sldId id="299" r:id="rId42"/>
    <p:sldId id="279" r:id="rId43"/>
    <p:sldId id="280"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436096-F66A-4F2F-8155-68826A44461F}" type="datetimeFigureOut">
              <a:rPr lang="tr-TR" smtClean="0"/>
              <a:pPr/>
              <a:t>7.2.2018</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14656F-C0D4-4664-9C11-80699EAEF140}"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F7764A-0A0B-4B18-BB49-D1127B816050}" type="datetimeFigureOut">
              <a:rPr lang="tr-TR" smtClean="0"/>
              <a:pPr/>
              <a:t>7.2.2018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4C6E91-FA55-444A-B0C6-D15D84E4B59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7764A-0A0B-4B18-BB49-D1127B816050}" type="datetimeFigureOut">
              <a:rPr lang="tr-TR" smtClean="0"/>
              <a:pPr/>
              <a:t>7.2.2018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C6E91-FA55-444A-B0C6-D15D84E4B59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heleanstartup.com/" TargetMode="External"/><Relationship Id="rId2" Type="http://schemas.openxmlformats.org/officeDocument/2006/relationships/hyperlink" Target="http://alexosterwalder.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linksus.com.cn/"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TOHUM KALEM PROJESİ</a:t>
            </a:r>
            <a:endParaRPr lang="tr-TR" dirty="0"/>
          </a:p>
        </p:txBody>
      </p:sp>
      <p:sp>
        <p:nvSpPr>
          <p:cNvPr id="3" name="2 Alt Başlık"/>
          <p:cNvSpPr>
            <a:spLocks noGrp="1"/>
          </p:cNvSpPr>
          <p:nvPr>
            <p:ph type="subTitle" idx="1"/>
          </p:nvPr>
        </p:nvSpPr>
        <p:spPr/>
        <p:txBody>
          <a:bodyPr/>
          <a:lstStyle/>
          <a:p>
            <a:r>
              <a:rPr lang="tr-TR" dirty="0" err="1" smtClean="0"/>
              <a:t>Prof.Dr</a:t>
            </a:r>
            <a:r>
              <a:rPr lang="tr-TR" dirty="0" smtClean="0"/>
              <a:t>.Dilber Ulaş</a:t>
            </a:r>
            <a:endParaRPr lang="tr-TR" dirty="0"/>
          </a:p>
        </p:txBody>
      </p:sp>
      <p:pic>
        <p:nvPicPr>
          <p:cNvPr id="15362" name="Picture 2" descr="ağacın önemi ile ilgili görsel sonucu"/>
          <p:cNvPicPr>
            <a:picLocks noChangeAspect="1" noChangeArrowheads="1"/>
          </p:cNvPicPr>
          <p:nvPr/>
        </p:nvPicPr>
        <p:blipFill>
          <a:blip r:embed="rId2" cstate="print"/>
          <a:srcRect/>
          <a:stretch>
            <a:fillRect/>
          </a:stretch>
        </p:blipFill>
        <p:spPr bwMode="auto">
          <a:xfrm>
            <a:off x="3428992" y="357166"/>
            <a:ext cx="2466975" cy="18478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The 100 per cent sustainable Sprout eco pencils have been created by a group of MIT students."/>
          <p:cNvPicPr/>
          <p:nvPr/>
        </p:nvPicPr>
        <p:blipFill>
          <a:blip r:embed="rId2" cstate="print"/>
          <a:srcRect/>
          <a:stretch>
            <a:fillRect/>
          </a:stretch>
        </p:blipFill>
        <p:spPr bwMode="auto">
          <a:xfrm>
            <a:off x="755576" y="548680"/>
            <a:ext cx="7776864" cy="56886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de-DE" dirty="0"/>
              <a:t>Alexander Osterwalder </a:t>
            </a:r>
            <a:r>
              <a:rPr lang="de-DE" dirty="0" err="1"/>
              <a:t>geliştirdiği</a:t>
            </a:r>
            <a:r>
              <a:rPr lang="de-DE" dirty="0"/>
              <a:t> </a:t>
            </a:r>
            <a:r>
              <a:rPr lang="de-DE" dirty="0" smtClean="0"/>
              <a:t>“</a:t>
            </a:r>
            <a:r>
              <a:rPr lang="tr-TR" dirty="0" err="1" smtClean="0"/>
              <a:t>Kanvas</a:t>
            </a:r>
            <a:r>
              <a:rPr lang="tr-TR" dirty="0" smtClean="0"/>
              <a:t> </a:t>
            </a:r>
            <a:r>
              <a:rPr lang="de-DE" dirty="0" err="1" smtClean="0"/>
              <a:t>İş</a:t>
            </a:r>
            <a:r>
              <a:rPr lang="de-DE" dirty="0" smtClean="0"/>
              <a:t> </a:t>
            </a:r>
            <a:r>
              <a:rPr lang="de-DE" dirty="0" err="1"/>
              <a:t>Modeli</a:t>
            </a:r>
            <a:r>
              <a:rPr lang="de-DE" dirty="0"/>
              <a:t> </a:t>
            </a:r>
            <a:r>
              <a:rPr lang="tr-TR" dirty="0" smtClean="0"/>
              <a:t>“</a:t>
            </a:r>
            <a:endParaRPr lang="tr-TR" dirty="0"/>
          </a:p>
        </p:txBody>
      </p:sp>
      <p:sp>
        <p:nvSpPr>
          <p:cNvPr id="3" name="2 İçerik Yer Tutucusu"/>
          <p:cNvSpPr>
            <a:spLocks noGrp="1"/>
          </p:cNvSpPr>
          <p:nvPr>
            <p:ph idx="1"/>
          </p:nvPr>
        </p:nvSpPr>
        <p:spPr>
          <a:xfrm>
            <a:off x="0" y="1600200"/>
            <a:ext cx="8686800" cy="5257800"/>
          </a:xfrm>
        </p:spPr>
        <p:txBody>
          <a:bodyPr>
            <a:normAutofit fontScale="40000" lnSpcReduction="20000"/>
          </a:bodyPr>
          <a:lstStyle/>
          <a:p>
            <a:pPr>
              <a:buNone/>
            </a:pPr>
            <a:r>
              <a:rPr lang="tr-TR" b="1" dirty="0" smtClean="0"/>
              <a:t>	</a:t>
            </a:r>
            <a:r>
              <a:rPr lang="tr-TR" sz="4000" b="1" dirty="0" smtClean="0"/>
              <a:t>1</a:t>
            </a:r>
            <a:r>
              <a:rPr lang="tr-TR" sz="4000" b="1" dirty="0"/>
              <a:t>. Değer Önerisi: </a:t>
            </a:r>
            <a:r>
              <a:rPr lang="tr-TR" sz="4000" dirty="0"/>
              <a:t>Ürün ya da hizmetin özellikleri, müşteriye faydaları, rakiplerinden farklılıkları, pazarın tahmini büyüklüğü ve müşterilerden geri bildirim almak için kullanılabilecek en temel ürün prototipi.</a:t>
            </a:r>
            <a:r>
              <a:rPr lang="tr-TR" sz="4000" dirty="0" smtClean="0"/>
              <a:t/>
            </a:r>
            <a:br>
              <a:rPr lang="tr-TR" sz="4000" dirty="0" smtClean="0"/>
            </a:br>
            <a:r>
              <a:rPr lang="tr-TR" sz="4000" dirty="0"/>
              <a:t/>
            </a:r>
            <a:br>
              <a:rPr lang="tr-TR" sz="4000" dirty="0"/>
            </a:br>
            <a:r>
              <a:rPr lang="tr-TR" sz="4000" b="1" dirty="0"/>
              <a:t>2. Müşteri </a:t>
            </a:r>
            <a:r>
              <a:rPr lang="tr-TR" sz="4000" b="1" dirty="0" err="1"/>
              <a:t>Segmentleri</a:t>
            </a:r>
            <a:r>
              <a:rPr lang="tr-TR" sz="4000" b="1" dirty="0"/>
              <a:t>: </a:t>
            </a:r>
            <a:r>
              <a:rPr lang="tr-TR" sz="4000" dirty="0"/>
              <a:t>Müşterileriniz kim ve ürününüz onların hangi sorununu çözüyor.</a:t>
            </a:r>
            <a:r>
              <a:rPr lang="tr-TR" sz="4000" dirty="0" smtClean="0"/>
              <a:t/>
            </a:r>
            <a:br>
              <a:rPr lang="tr-TR" sz="4000" dirty="0" smtClean="0"/>
            </a:br>
            <a:r>
              <a:rPr lang="tr-TR" sz="4000" dirty="0"/>
              <a:t/>
            </a:r>
            <a:br>
              <a:rPr lang="tr-TR" sz="4000" dirty="0"/>
            </a:br>
            <a:r>
              <a:rPr lang="tr-TR" sz="4000" b="1" dirty="0"/>
              <a:t>3. Kanallar:</a:t>
            </a:r>
            <a:r>
              <a:rPr lang="tr-TR" sz="4000" dirty="0"/>
              <a:t> Ürününüzü satacağınız ve dağıtacağınız kanallar neler (Bayiler, internet, perakende gibi)</a:t>
            </a:r>
            <a:r>
              <a:rPr lang="tr-TR" sz="4000" dirty="0" smtClean="0"/>
              <a:t/>
            </a:r>
            <a:br>
              <a:rPr lang="tr-TR" sz="4000" dirty="0" smtClean="0"/>
            </a:br>
            <a:r>
              <a:rPr lang="tr-TR" sz="4000" dirty="0"/>
              <a:t/>
            </a:r>
            <a:br>
              <a:rPr lang="tr-TR" sz="4000" dirty="0"/>
            </a:br>
            <a:r>
              <a:rPr lang="tr-TR" sz="4000" b="1" dirty="0"/>
              <a:t>4. Müşteri İlişkileri: </a:t>
            </a:r>
            <a:r>
              <a:rPr lang="tr-TR" sz="4000" dirty="0"/>
              <a:t>Nasıl talep yaratacaksınız? (Reklam, satış ekibi, markalaşma gibi)</a:t>
            </a:r>
            <a:r>
              <a:rPr lang="tr-TR" sz="4000" dirty="0" smtClean="0"/>
              <a:t/>
            </a:r>
            <a:br>
              <a:rPr lang="tr-TR" sz="4000" dirty="0" smtClean="0"/>
            </a:br>
            <a:r>
              <a:rPr lang="tr-TR" sz="4000" dirty="0"/>
              <a:t/>
            </a:r>
            <a:br>
              <a:rPr lang="tr-TR" sz="4000" dirty="0"/>
            </a:br>
            <a:r>
              <a:rPr lang="tr-TR" sz="4000" b="1" dirty="0"/>
              <a:t>5. Maliyet Yapısı: </a:t>
            </a:r>
            <a:r>
              <a:rPr lang="tr-TR" sz="4000" dirty="0"/>
              <a:t>İşinizi yürütebilmek için katlanacağınız sabit ve değişken giderler (Personel, kira, üretim maliyetleri, dağıtım giderleri gibi)</a:t>
            </a:r>
            <a:r>
              <a:rPr lang="tr-TR" sz="4000" dirty="0" smtClean="0"/>
              <a:t/>
            </a:r>
            <a:br>
              <a:rPr lang="tr-TR" sz="4000" dirty="0" smtClean="0"/>
            </a:br>
            <a:r>
              <a:rPr lang="tr-TR" sz="4000" dirty="0"/>
              <a:t/>
            </a:r>
            <a:br>
              <a:rPr lang="tr-TR" sz="4000" dirty="0"/>
            </a:br>
            <a:r>
              <a:rPr lang="tr-TR" sz="4000" b="1" dirty="0"/>
              <a:t>6. Anahtar Aktiviteler: </a:t>
            </a:r>
            <a:r>
              <a:rPr lang="tr-TR" sz="4000" dirty="0"/>
              <a:t>Şirketin başarılı olmak için çok iyi şekilde gerçekleştirmesi gereken faaliyetler (Üretim, markalaşma, satış, </a:t>
            </a:r>
            <a:r>
              <a:rPr lang="tr-TR" sz="4000" dirty="0" err="1"/>
              <a:t>arge</a:t>
            </a:r>
            <a:r>
              <a:rPr lang="tr-TR" sz="4000" dirty="0"/>
              <a:t> gibi)</a:t>
            </a:r>
            <a:r>
              <a:rPr lang="tr-TR" sz="4000" dirty="0" smtClean="0"/>
              <a:t/>
            </a:r>
            <a:br>
              <a:rPr lang="tr-TR" sz="4000" dirty="0" smtClean="0"/>
            </a:br>
            <a:r>
              <a:rPr lang="tr-TR" sz="4000" dirty="0"/>
              <a:t/>
            </a:r>
            <a:br>
              <a:rPr lang="tr-TR" sz="4000" dirty="0"/>
            </a:br>
            <a:r>
              <a:rPr lang="tr-TR" sz="4000" b="1" dirty="0"/>
              <a:t>7. Anahtar Kaynaklar: </a:t>
            </a:r>
            <a:r>
              <a:rPr lang="tr-TR" sz="4000" dirty="0"/>
              <a:t>Tedarikçiler, hammadde ve diğer kritik gereksinimler</a:t>
            </a:r>
            <a:r>
              <a:rPr lang="tr-TR" sz="4000" dirty="0" smtClean="0"/>
              <a:t/>
            </a:r>
            <a:br>
              <a:rPr lang="tr-TR" sz="4000" dirty="0" smtClean="0"/>
            </a:br>
            <a:r>
              <a:rPr lang="tr-TR" sz="4000" dirty="0"/>
              <a:t/>
            </a:r>
            <a:br>
              <a:rPr lang="tr-TR" sz="4000" dirty="0"/>
            </a:br>
            <a:r>
              <a:rPr lang="tr-TR" sz="4000" b="1" dirty="0"/>
              <a:t>8. Anahtar Partnerler: </a:t>
            </a:r>
            <a:r>
              <a:rPr lang="tr-TR" sz="4000" dirty="0"/>
              <a:t>İşinizde başarılı olmak için işbirliği kurmanız gereken kurumlar (Temsilcilikler, kamu kurumları, büyük distribütörler gibi)</a:t>
            </a:r>
            <a:r>
              <a:rPr lang="tr-TR" sz="4000" dirty="0" smtClean="0"/>
              <a:t/>
            </a:r>
            <a:br>
              <a:rPr lang="tr-TR" sz="4000" dirty="0" smtClean="0"/>
            </a:br>
            <a:r>
              <a:rPr lang="tr-TR" sz="4000" dirty="0"/>
              <a:t/>
            </a:r>
            <a:br>
              <a:rPr lang="tr-TR" sz="4000" dirty="0"/>
            </a:br>
            <a:r>
              <a:rPr lang="tr-TR" sz="4000" b="1" dirty="0"/>
              <a:t>9.Gelir Kaynakları: </a:t>
            </a:r>
            <a:r>
              <a:rPr lang="tr-TR" sz="4000" dirty="0"/>
              <a:t>Ciro ve kar elde edeceğiniz kaynakları ve bunların tahmini büyüklükleri (Ürün satışı, hizmet gelirleri, üyelik gelirleri gibi)</a:t>
            </a:r>
            <a:r>
              <a:rPr lang="tr-TR" sz="4000" dirty="0" smtClean="0"/>
              <a:t/>
            </a:r>
            <a:br>
              <a:rPr lang="tr-TR" sz="4000" dirty="0" smtClean="0"/>
            </a:br>
            <a:endParaRPr lang="tr-TR"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Kanvas</a:t>
            </a:r>
            <a:r>
              <a:rPr lang="tr-TR" dirty="0" smtClean="0"/>
              <a:t> Is Modeli</a:t>
            </a:r>
            <a:endParaRPr lang="tr-TR" dirty="0"/>
          </a:p>
        </p:txBody>
      </p:sp>
      <p:sp>
        <p:nvSpPr>
          <p:cNvPr id="3" name="2 İçerik Yer Tutucusu"/>
          <p:cNvSpPr>
            <a:spLocks noGrp="1"/>
          </p:cNvSpPr>
          <p:nvPr>
            <p:ph idx="1"/>
          </p:nvPr>
        </p:nvSpPr>
        <p:spPr/>
        <p:txBody>
          <a:bodyPr>
            <a:normAutofit fontScale="77500" lnSpcReduction="20000"/>
          </a:bodyPr>
          <a:lstStyle/>
          <a:p>
            <a:pPr>
              <a:buNone/>
            </a:pPr>
            <a:r>
              <a:rPr lang="tr-TR" dirty="0" smtClean="0"/>
              <a:t>	İş </a:t>
            </a:r>
            <a:r>
              <a:rPr lang="tr-TR" dirty="0"/>
              <a:t>fikriniz için atacağınız adımları netleştirmek, hedef kitlenizi belirlemek ve sunacağınız değer önerileri için nelere ihtiyacınız olduğunu belirlemeye karar verdiniz. </a:t>
            </a:r>
            <a:r>
              <a:rPr lang="tr-TR" dirty="0" err="1" smtClean="0"/>
              <a:t>Kanvas</a:t>
            </a:r>
            <a:r>
              <a:rPr lang="tr-TR" dirty="0" smtClean="0"/>
              <a:t> Is Modeli </a:t>
            </a:r>
            <a:r>
              <a:rPr lang="tr-TR" dirty="0" err="1" smtClean="0">
                <a:hlinkClick r:id="rId2"/>
              </a:rPr>
              <a:t>Alex</a:t>
            </a:r>
            <a:r>
              <a:rPr lang="tr-TR" dirty="0" smtClean="0">
                <a:hlinkClick r:id="rId2"/>
              </a:rPr>
              <a:t> </a:t>
            </a:r>
            <a:r>
              <a:rPr lang="tr-TR" dirty="0" err="1">
                <a:hlinkClick r:id="rId2"/>
              </a:rPr>
              <a:t>Osterwalder</a:t>
            </a:r>
            <a:r>
              <a:rPr lang="tr-TR" dirty="0"/>
              <a:t> </a:t>
            </a:r>
            <a:r>
              <a:rPr lang="tr-TR" dirty="0" err="1"/>
              <a:t>tarafindan</a:t>
            </a:r>
            <a:r>
              <a:rPr lang="tr-TR" dirty="0"/>
              <a:t> </a:t>
            </a:r>
            <a:r>
              <a:rPr lang="tr-TR" dirty="0" smtClean="0"/>
              <a:t>2008 yılında </a:t>
            </a:r>
            <a:r>
              <a:rPr lang="tr-TR" dirty="0" err="1" smtClean="0"/>
              <a:t>gelistirilmis</a:t>
            </a:r>
            <a:r>
              <a:rPr lang="tr-TR" dirty="0" smtClean="0"/>
              <a:t> </a:t>
            </a:r>
            <a:r>
              <a:rPr lang="tr-TR" dirty="0"/>
              <a:t>ve </a:t>
            </a:r>
            <a:r>
              <a:rPr lang="tr-TR" dirty="0" err="1">
                <a:hlinkClick r:id="rId3"/>
              </a:rPr>
              <a:t>Eric</a:t>
            </a:r>
            <a:r>
              <a:rPr lang="tr-TR" dirty="0">
                <a:hlinkClick r:id="rId3"/>
              </a:rPr>
              <a:t> </a:t>
            </a:r>
            <a:r>
              <a:rPr lang="tr-TR" dirty="0" err="1">
                <a:hlinkClick r:id="rId3"/>
              </a:rPr>
              <a:t>Ries</a:t>
            </a:r>
            <a:r>
              <a:rPr lang="tr-TR" dirty="0" err="1"/>
              <a:t>'in</a:t>
            </a:r>
            <a:r>
              <a:rPr lang="tr-TR" dirty="0"/>
              <a:t> </a:t>
            </a:r>
            <a:r>
              <a:rPr lang="tr-TR" dirty="0" err="1"/>
              <a:t>onderlik</a:t>
            </a:r>
            <a:r>
              <a:rPr lang="tr-TR" dirty="0"/>
              <a:t> </a:t>
            </a:r>
            <a:r>
              <a:rPr lang="tr-TR" dirty="0" err="1"/>
              <a:t>ettigi</a:t>
            </a:r>
            <a:r>
              <a:rPr lang="tr-TR" dirty="0"/>
              <a:t> </a:t>
            </a:r>
            <a:r>
              <a:rPr lang="tr-TR" dirty="0">
                <a:hlinkClick r:id="rId3"/>
              </a:rPr>
              <a:t>"</a:t>
            </a:r>
            <a:r>
              <a:rPr lang="tr-TR" dirty="0" err="1">
                <a:hlinkClick r:id="rId3"/>
              </a:rPr>
              <a:t>Yalin</a:t>
            </a:r>
            <a:r>
              <a:rPr lang="tr-TR" dirty="0">
                <a:hlinkClick r:id="rId3"/>
              </a:rPr>
              <a:t> </a:t>
            </a:r>
            <a:r>
              <a:rPr lang="tr-TR" dirty="0" err="1">
                <a:hlinkClick r:id="rId3"/>
              </a:rPr>
              <a:t>Girisimcilik</a:t>
            </a:r>
            <a:r>
              <a:rPr lang="tr-TR" dirty="0">
                <a:hlinkClick r:id="rId3"/>
              </a:rPr>
              <a:t>"</a:t>
            </a:r>
            <a:r>
              <a:rPr lang="tr-TR" dirty="0"/>
              <a:t> </a:t>
            </a:r>
            <a:r>
              <a:rPr lang="tr-TR" dirty="0" err="1"/>
              <a:t>akiminda</a:t>
            </a:r>
            <a:r>
              <a:rPr lang="tr-TR" dirty="0"/>
              <a:t> kendine </a:t>
            </a:r>
            <a:r>
              <a:rPr lang="tr-TR" dirty="0" err="1"/>
              <a:t>cok</a:t>
            </a:r>
            <a:r>
              <a:rPr lang="tr-TR" dirty="0"/>
              <a:t> </a:t>
            </a:r>
            <a:r>
              <a:rPr lang="tr-TR" dirty="0" err="1"/>
              <a:t>onemli</a:t>
            </a:r>
            <a:r>
              <a:rPr lang="tr-TR" dirty="0"/>
              <a:t> yer </a:t>
            </a:r>
            <a:r>
              <a:rPr lang="tr-TR" dirty="0" err="1"/>
              <a:t>edinmis</a:t>
            </a:r>
            <a:r>
              <a:rPr lang="tr-TR" dirty="0"/>
              <a:t> bir Is </a:t>
            </a:r>
            <a:r>
              <a:rPr lang="tr-TR" dirty="0" err="1"/>
              <a:t>Plani</a:t>
            </a:r>
            <a:r>
              <a:rPr lang="tr-TR" dirty="0"/>
              <a:t> </a:t>
            </a:r>
            <a:r>
              <a:rPr lang="tr-TR" dirty="0" err="1"/>
              <a:t>hazirlama</a:t>
            </a:r>
            <a:r>
              <a:rPr lang="tr-TR" dirty="0"/>
              <a:t> </a:t>
            </a:r>
            <a:r>
              <a:rPr lang="tr-TR" dirty="0" err="1"/>
              <a:t>aracidir</a:t>
            </a:r>
            <a:r>
              <a:rPr lang="tr-TR" dirty="0"/>
              <a:t>... </a:t>
            </a:r>
            <a:r>
              <a:rPr lang="tr-TR" dirty="0" err="1"/>
              <a:t>Cok</a:t>
            </a:r>
            <a:r>
              <a:rPr lang="tr-TR" dirty="0"/>
              <a:t> basit </a:t>
            </a:r>
            <a:r>
              <a:rPr lang="tr-TR" dirty="0" err="1"/>
              <a:t>olmasi</a:t>
            </a:r>
            <a:r>
              <a:rPr lang="tr-TR" dirty="0"/>
              <a:t> ve </a:t>
            </a:r>
            <a:r>
              <a:rPr lang="tr-TR" dirty="0" err="1"/>
              <a:t>herseyi</a:t>
            </a:r>
            <a:r>
              <a:rPr lang="tr-TR" dirty="0"/>
              <a:t> bir arada </a:t>
            </a:r>
            <a:r>
              <a:rPr lang="tr-TR" dirty="0" err="1"/>
              <a:t>gormeye</a:t>
            </a:r>
            <a:r>
              <a:rPr lang="tr-TR" dirty="0"/>
              <a:t> imkan </a:t>
            </a:r>
            <a:r>
              <a:rPr lang="tr-TR" dirty="0" err="1"/>
              <a:t>tanimasi</a:t>
            </a:r>
            <a:r>
              <a:rPr lang="tr-TR" dirty="0"/>
              <a:t> </a:t>
            </a:r>
            <a:r>
              <a:rPr lang="tr-TR" dirty="0" err="1"/>
              <a:t>kullanilabilirligine</a:t>
            </a:r>
            <a:r>
              <a:rPr lang="tr-TR" dirty="0"/>
              <a:t> </a:t>
            </a:r>
            <a:r>
              <a:rPr lang="tr-TR" dirty="0" err="1"/>
              <a:t>buyuk</a:t>
            </a:r>
            <a:r>
              <a:rPr lang="tr-TR" dirty="0"/>
              <a:t> </a:t>
            </a:r>
            <a:r>
              <a:rPr lang="tr-TR" dirty="0" err="1"/>
              <a:t>katkilar</a:t>
            </a:r>
            <a:r>
              <a:rPr lang="tr-TR" dirty="0"/>
              <a:t> </a:t>
            </a:r>
            <a:r>
              <a:rPr lang="tr-TR" dirty="0" err="1"/>
              <a:t>saglamaktadir</a:t>
            </a:r>
            <a:r>
              <a:rPr lang="tr-TR" dirty="0"/>
              <a:t>. Haftalarca hatta aylarca </a:t>
            </a:r>
            <a:r>
              <a:rPr lang="tr-TR" dirty="0" err="1"/>
              <a:t>uzerinde</a:t>
            </a:r>
            <a:r>
              <a:rPr lang="tr-TR" dirty="0"/>
              <a:t> </a:t>
            </a:r>
            <a:r>
              <a:rPr lang="tr-TR" dirty="0" err="1"/>
              <a:t>calisilmis</a:t>
            </a:r>
            <a:r>
              <a:rPr lang="tr-TR" dirty="0"/>
              <a:t> ve </a:t>
            </a:r>
            <a:r>
              <a:rPr lang="tr-TR" dirty="0" err="1"/>
              <a:t>ardindan</a:t>
            </a:r>
            <a:r>
              <a:rPr lang="tr-TR" dirty="0"/>
              <a:t> </a:t>
            </a:r>
            <a:r>
              <a:rPr lang="tr-TR" dirty="0" err="1"/>
              <a:t>cope</a:t>
            </a:r>
            <a:r>
              <a:rPr lang="tr-TR" dirty="0"/>
              <a:t> </a:t>
            </a:r>
            <a:r>
              <a:rPr lang="tr-TR" dirty="0" err="1"/>
              <a:t>atilacak</a:t>
            </a:r>
            <a:r>
              <a:rPr lang="tr-TR" dirty="0"/>
              <a:t> (</a:t>
            </a:r>
            <a:r>
              <a:rPr lang="tr-TR" dirty="0" err="1"/>
              <a:t>gercekci</a:t>
            </a:r>
            <a:r>
              <a:rPr lang="tr-TR" dirty="0"/>
              <a:t> </a:t>
            </a:r>
            <a:r>
              <a:rPr lang="tr-TR" dirty="0" err="1"/>
              <a:t>olmadigi</a:t>
            </a:r>
            <a:r>
              <a:rPr lang="tr-TR" dirty="0"/>
              <a:t> </a:t>
            </a:r>
            <a:r>
              <a:rPr lang="tr-TR" dirty="0" err="1"/>
              <a:t>icin</a:t>
            </a:r>
            <a:r>
              <a:rPr lang="tr-TR" dirty="0"/>
              <a:t>) </a:t>
            </a:r>
            <a:r>
              <a:rPr lang="tr-TR" dirty="0" err="1"/>
              <a:t>kapsamli</a:t>
            </a:r>
            <a:r>
              <a:rPr lang="tr-TR" dirty="0"/>
              <a:t> bir Is </a:t>
            </a:r>
            <a:r>
              <a:rPr lang="tr-TR" dirty="0" err="1"/>
              <a:t>Plani</a:t>
            </a:r>
            <a:r>
              <a:rPr lang="tr-TR" dirty="0"/>
              <a:t> </a:t>
            </a:r>
            <a:r>
              <a:rPr lang="tr-TR" dirty="0" err="1"/>
              <a:t>hazirlamak</a:t>
            </a:r>
            <a:r>
              <a:rPr lang="tr-TR" dirty="0"/>
              <a:t> yerine basit ama </a:t>
            </a:r>
            <a:r>
              <a:rPr lang="tr-TR" dirty="0" err="1"/>
              <a:t>kosullar</a:t>
            </a:r>
            <a:r>
              <a:rPr lang="tr-TR" dirty="0"/>
              <a:t> </a:t>
            </a:r>
            <a:r>
              <a:rPr lang="tr-TR" dirty="0" err="1"/>
              <a:t>degistikce</a:t>
            </a:r>
            <a:r>
              <a:rPr lang="tr-TR" dirty="0"/>
              <a:t> veya yeni bilgiler elde </a:t>
            </a:r>
            <a:r>
              <a:rPr lang="tr-TR" dirty="0" err="1"/>
              <a:t>edildikce</a:t>
            </a:r>
            <a:r>
              <a:rPr lang="tr-TR" dirty="0"/>
              <a:t> uyarlamalar </a:t>
            </a:r>
            <a:r>
              <a:rPr lang="tr-TR" dirty="0" err="1"/>
              <a:t>yapilacak</a:t>
            </a:r>
            <a:r>
              <a:rPr lang="tr-TR" dirty="0"/>
              <a:t> bir model </a:t>
            </a:r>
            <a:r>
              <a:rPr lang="tr-TR" dirty="0" err="1"/>
              <a:t>bircok</a:t>
            </a:r>
            <a:r>
              <a:rPr lang="tr-TR" dirty="0"/>
              <a:t> </a:t>
            </a:r>
            <a:r>
              <a:rPr lang="tr-TR" dirty="0" err="1"/>
              <a:t>girisimciye</a:t>
            </a:r>
            <a:r>
              <a:rPr lang="tr-TR" dirty="0"/>
              <a:t> </a:t>
            </a:r>
            <a:r>
              <a:rPr lang="tr-TR" dirty="0" err="1"/>
              <a:t>cok</a:t>
            </a:r>
            <a:r>
              <a:rPr lang="tr-TR" dirty="0"/>
              <a:t> daha </a:t>
            </a:r>
            <a:r>
              <a:rPr lang="tr-TR" dirty="0" err="1"/>
              <a:t>kullanisli</a:t>
            </a:r>
            <a:r>
              <a:rPr lang="tr-TR" dirty="0"/>
              <a:t> gelmeye </a:t>
            </a:r>
            <a:r>
              <a:rPr lang="tr-TR" dirty="0" err="1"/>
              <a:t>baslamistir</a:t>
            </a:r>
            <a:r>
              <a:rPr lang="tr-TR"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anvas modeli ile ilgili görsel sonucu"/>
          <p:cNvPicPr>
            <a:picLocks noChangeAspect="1" noChangeArrowheads="1"/>
          </p:cNvPicPr>
          <p:nvPr/>
        </p:nvPicPr>
        <p:blipFill>
          <a:blip r:embed="rId2" cstate="print"/>
          <a:srcRect/>
          <a:stretch>
            <a:fillRect/>
          </a:stretch>
        </p:blipFill>
        <p:spPr bwMode="auto">
          <a:xfrm>
            <a:off x="104775" y="104775"/>
            <a:ext cx="9039225" cy="67532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las\Desktop\modeli-tuvali-aklamal-1-638.jpg"/>
          <p:cNvPicPr>
            <a:picLocks noChangeAspect="1" noChangeArrowheads="1"/>
          </p:cNvPicPr>
          <p:nvPr/>
        </p:nvPicPr>
        <p:blipFill>
          <a:blip r:embed="rId2" cstate="print"/>
          <a:srcRect/>
          <a:stretch>
            <a:fillRect/>
          </a:stretch>
        </p:blipFill>
        <p:spPr bwMode="auto">
          <a:xfrm>
            <a:off x="-185562" y="-3583"/>
            <a:ext cx="9329562" cy="700448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las\Desktop\kanvass-02.png"/>
          <p:cNvPicPr>
            <a:picLocks noChangeAspect="1" noChangeArrowheads="1"/>
          </p:cNvPicPr>
          <p:nvPr/>
        </p:nvPicPr>
        <p:blipFill>
          <a:blip r:embed="rId2" cstate="print"/>
          <a:srcRect/>
          <a:stretch>
            <a:fillRect/>
          </a:stretch>
        </p:blipFill>
        <p:spPr bwMode="auto">
          <a:xfrm>
            <a:off x="73025" y="1057275"/>
            <a:ext cx="8996363" cy="47418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Tohum Kalem İçin </a:t>
            </a:r>
            <a:r>
              <a:rPr lang="tr-TR" dirty="0" err="1" smtClean="0"/>
              <a:t>Kanvas</a:t>
            </a:r>
            <a:r>
              <a:rPr lang="tr-TR" dirty="0" smtClean="0"/>
              <a:t> İş Modeli Uygulanması</a:t>
            </a:r>
            <a:endParaRPr lang="tr-TR" dirty="0"/>
          </a:p>
        </p:txBody>
      </p:sp>
      <p:sp>
        <p:nvSpPr>
          <p:cNvPr id="3" name="2 İçerik Yer Tutucusu"/>
          <p:cNvSpPr>
            <a:spLocks noGrp="1"/>
          </p:cNvSpPr>
          <p:nvPr>
            <p:ph idx="1"/>
          </p:nvPr>
        </p:nvSpPr>
        <p:spPr>
          <a:xfrm>
            <a:off x="457200" y="1600200"/>
            <a:ext cx="8686800" cy="5686452"/>
          </a:xfrm>
        </p:spPr>
        <p:txBody>
          <a:bodyPr>
            <a:normAutofit fontScale="40000" lnSpcReduction="20000"/>
          </a:bodyPr>
          <a:lstStyle/>
          <a:p>
            <a:pPr fontAlgn="base">
              <a:buNone/>
            </a:pPr>
            <a:r>
              <a:rPr lang="tr-TR" b="1" dirty="0" smtClean="0"/>
              <a:t>	</a:t>
            </a:r>
            <a:r>
              <a:rPr lang="tr-TR" sz="5000" b="1" dirty="0" smtClean="0"/>
              <a:t>1. Değer Önerisi: </a:t>
            </a:r>
            <a:r>
              <a:rPr lang="tr-TR" sz="5000" dirty="0" smtClean="0"/>
              <a:t> Tohum kalemin özellikleri, faydaları, hangi tohumlar?  Rakiplerinkinden farklılıkları, daha iyi nasıl geliştirilebilir? Ne sunuyorsunuz? Umurlarında mı? </a:t>
            </a:r>
            <a:r>
              <a:rPr lang="tr-TR" sz="5000" b="1" dirty="0" smtClean="0"/>
              <a:t>Ü</a:t>
            </a:r>
            <a:r>
              <a:rPr lang="tr-TR" sz="5000" dirty="0" smtClean="0"/>
              <a:t>rün prototipi.</a:t>
            </a:r>
            <a:br>
              <a:rPr lang="tr-TR" sz="5000" dirty="0" smtClean="0"/>
            </a:br>
            <a:r>
              <a:rPr lang="tr-TR" sz="5000" dirty="0" smtClean="0"/>
              <a:t/>
            </a:r>
            <a:br>
              <a:rPr lang="tr-TR" sz="5000" dirty="0" smtClean="0"/>
            </a:br>
            <a:r>
              <a:rPr lang="tr-TR" sz="5000" b="1" dirty="0" smtClean="0"/>
              <a:t>2. Müşteri </a:t>
            </a:r>
            <a:r>
              <a:rPr lang="tr-TR" sz="5000" b="1" dirty="0" err="1" smtClean="0"/>
              <a:t>Segmentleri</a:t>
            </a:r>
            <a:r>
              <a:rPr lang="tr-TR" sz="5000" b="1" dirty="0" smtClean="0"/>
              <a:t>: </a:t>
            </a:r>
            <a:r>
              <a:rPr lang="tr-TR" sz="5000" dirty="0" smtClean="0"/>
              <a:t>Müşterileriniz kim ve ürününüz onların hangi sorununu çözüyor. Aynı kalemi herkese aynı mı sunacaksınız? Gençler, çocuklar, işadamları??? </a:t>
            </a:r>
            <a:r>
              <a:rPr lang="tr-TR" sz="3500" b="1" dirty="0" smtClean="0"/>
              <a:t>Hedef Kitle:</a:t>
            </a:r>
            <a:r>
              <a:rPr lang="tr-TR" sz="3500" dirty="0" smtClean="0"/>
              <a:t> Çevre bilincinin çocukluk döneminden oluştuğu düşünülerek kreş, ilköğretim çocukları, üniversite öğrencileri, çevreye, doğaya duyarlı herkes mi?</a:t>
            </a:r>
            <a:r>
              <a:rPr lang="tr-TR" sz="5000" dirty="0" smtClean="0"/>
              <a:t/>
            </a:r>
            <a:br>
              <a:rPr lang="tr-TR" sz="5000" dirty="0" smtClean="0"/>
            </a:br>
            <a:r>
              <a:rPr lang="tr-TR" sz="5000" dirty="0" smtClean="0"/>
              <a:t/>
            </a:r>
            <a:br>
              <a:rPr lang="tr-TR" sz="5000" dirty="0" smtClean="0"/>
            </a:br>
            <a:r>
              <a:rPr lang="tr-TR" sz="5000" b="1" dirty="0" smtClean="0"/>
              <a:t>3. Kanallar:</a:t>
            </a:r>
            <a:r>
              <a:rPr lang="tr-TR" sz="5000" dirty="0" smtClean="0"/>
              <a:t> Ürününüzü satacağınız ve dağıtacağınız kanallar neler* nasıl ulaştıracaksınız? Nerden haberleri olacak? Sosyal medyada, </a:t>
            </a:r>
            <a:r>
              <a:rPr lang="tr-TR" sz="5000" dirty="0" err="1" smtClean="0"/>
              <a:t>instegram</a:t>
            </a:r>
            <a:r>
              <a:rPr lang="tr-TR" sz="5000" dirty="0" smtClean="0"/>
              <a:t>, </a:t>
            </a:r>
            <a:r>
              <a:rPr lang="tr-TR" sz="5000" dirty="0" err="1" smtClean="0"/>
              <a:t>pinterest</a:t>
            </a:r>
            <a:r>
              <a:rPr lang="tr-TR" sz="5000" dirty="0" smtClean="0"/>
              <a:t>,  müşteriler hangi kanalları kullanıyor? </a:t>
            </a:r>
            <a:r>
              <a:rPr lang="tr-TR" sz="5000" dirty="0" err="1" smtClean="0"/>
              <a:t>Buzz</a:t>
            </a:r>
            <a:r>
              <a:rPr lang="tr-TR" sz="5000" dirty="0" smtClean="0"/>
              <a:t> marketing (fısıltı reklamı)</a:t>
            </a:r>
          </a:p>
          <a:p>
            <a:pPr fontAlgn="base"/>
            <a:r>
              <a:rPr lang="tr-TR" sz="5000" dirty="0" smtClean="0"/>
              <a:t>Hazırlanacak </a:t>
            </a:r>
            <a:r>
              <a:rPr lang="tr-TR" sz="5000" dirty="0" err="1"/>
              <a:t>portalın</a:t>
            </a:r>
            <a:r>
              <a:rPr lang="tr-TR" sz="5000" dirty="0"/>
              <a:t> tasarımının kararlaştırılması.</a:t>
            </a:r>
          </a:p>
          <a:p>
            <a:pPr fontAlgn="base"/>
            <a:r>
              <a:rPr lang="tr-TR" sz="5000" dirty="0"/>
              <a:t>Mobil </a:t>
            </a:r>
            <a:r>
              <a:rPr lang="tr-TR" sz="5000" dirty="0" err="1"/>
              <a:t>app</a:t>
            </a:r>
            <a:r>
              <a:rPr lang="tr-TR" sz="5000" dirty="0"/>
              <a:t> ve web sitenin geliştirilmesi.</a:t>
            </a:r>
          </a:p>
          <a:p>
            <a:pPr fontAlgn="base"/>
            <a:r>
              <a:rPr lang="tr-TR" sz="5000" dirty="0" err="1"/>
              <a:t>Portala</a:t>
            </a:r>
            <a:r>
              <a:rPr lang="tr-TR" sz="5000" dirty="0"/>
              <a:t> eklenecek takımların belirlenmesi.</a:t>
            </a:r>
          </a:p>
          <a:p>
            <a:r>
              <a:rPr lang="tr-TR" sz="5000" dirty="0" smtClean="0"/>
              <a:t> (Bayiler, internet, perakende gibi)</a:t>
            </a:r>
            <a:br>
              <a:rPr lang="tr-TR" sz="5000" dirty="0" smtClean="0"/>
            </a:br>
            <a:r>
              <a:rPr lang="tr-TR" sz="5000" dirty="0" smtClean="0"/>
              <a:t/>
            </a:r>
            <a:br>
              <a:rPr lang="tr-TR" sz="5000" dirty="0" smtClean="0"/>
            </a:br>
            <a:r>
              <a:rPr lang="tr-TR" sz="5000" b="1" dirty="0" smtClean="0"/>
              <a:t>4. Müşteri İlişkileri: </a:t>
            </a:r>
            <a:r>
              <a:rPr lang="tr-TR" sz="5000" dirty="0" smtClean="0"/>
              <a:t>Nasıl talep yaratacaksınız? (Reklam, satış ekibi, markalaşma gibi) Gerilla pazarlama kullanılabilir mi?</a:t>
            </a:r>
            <a:br>
              <a:rPr lang="tr-TR" sz="5000" dirty="0" smtClean="0"/>
            </a:br>
            <a:r>
              <a:rPr lang="tr-TR" dirty="0" smtClean="0"/>
              <a:t/>
            </a:r>
            <a:br>
              <a:rPr lang="tr-TR" dirty="0" smtClean="0"/>
            </a:b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Tohum Kalem İçin </a:t>
            </a:r>
            <a:r>
              <a:rPr lang="tr-TR" dirty="0" err="1" smtClean="0"/>
              <a:t>Kanvas</a:t>
            </a:r>
            <a:r>
              <a:rPr lang="tr-TR" dirty="0" smtClean="0"/>
              <a:t> İş Modeli Uygulanması</a:t>
            </a:r>
            <a:endParaRPr lang="tr-TR" dirty="0"/>
          </a:p>
        </p:txBody>
      </p:sp>
      <p:sp>
        <p:nvSpPr>
          <p:cNvPr id="3" name="2 İçerik Yer Tutucusu"/>
          <p:cNvSpPr>
            <a:spLocks noGrp="1"/>
          </p:cNvSpPr>
          <p:nvPr>
            <p:ph idx="1"/>
          </p:nvPr>
        </p:nvSpPr>
        <p:spPr>
          <a:xfrm>
            <a:off x="457200" y="1600200"/>
            <a:ext cx="8472518" cy="5257800"/>
          </a:xfrm>
        </p:spPr>
        <p:txBody>
          <a:bodyPr>
            <a:normAutofit fontScale="55000" lnSpcReduction="20000"/>
          </a:bodyPr>
          <a:lstStyle/>
          <a:p>
            <a:pPr>
              <a:buNone/>
            </a:pPr>
            <a:r>
              <a:rPr lang="tr-TR" b="1" dirty="0" smtClean="0"/>
              <a:t>	5. Maliyet Yapısı: </a:t>
            </a:r>
            <a:r>
              <a:rPr lang="tr-TR" dirty="0" smtClean="0"/>
              <a:t>İşinizi yürütebilmek için katlanacağınız sabit ve değişken giderler (Personel, kira, üretim maliyetleri, dağıtım giderleri gibi)</a:t>
            </a:r>
            <a:br>
              <a:rPr lang="tr-TR" dirty="0" smtClean="0"/>
            </a:br>
            <a:r>
              <a:rPr lang="tr-TR" dirty="0" smtClean="0"/>
              <a:t/>
            </a:r>
            <a:br>
              <a:rPr lang="tr-TR" dirty="0" smtClean="0"/>
            </a:br>
            <a:r>
              <a:rPr lang="tr-TR" b="1" dirty="0" smtClean="0"/>
              <a:t>6. Anahtar Aktiviteler: </a:t>
            </a:r>
            <a:r>
              <a:rPr lang="tr-TR" dirty="0" smtClean="0"/>
              <a:t>Şirketin başarılı olmak için çok iyi şekilde gerçekleştirmesi gereken faaliyetler (Üretim, markalaşma, satış, </a:t>
            </a:r>
            <a:r>
              <a:rPr lang="tr-TR" dirty="0" err="1" smtClean="0"/>
              <a:t>arge</a:t>
            </a:r>
            <a:r>
              <a:rPr lang="tr-TR" dirty="0" smtClean="0"/>
              <a:t> gibi)</a:t>
            </a:r>
            <a:br>
              <a:rPr lang="tr-TR" dirty="0" smtClean="0"/>
            </a:br>
            <a:r>
              <a:rPr lang="tr-TR" dirty="0" smtClean="0"/>
              <a:t/>
            </a:r>
            <a:br>
              <a:rPr lang="tr-TR" dirty="0" smtClean="0"/>
            </a:br>
            <a:r>
              <a:rPr lang="tr-TR" b="1" dirty="0" smtClean="0"/>
              <a:t>7. Anahtar Kaynaklar: </a:t>
            </a:r>
            <a:r>
              <a:rPr lang="tr-TR" dirty="0" smtClean="0"/>
              <a:t>Tedarikçiler, hammadde ve diğer kritik gereksinimler</a:t>
            </a:r>
            <a:br>
              <a:rPr lang="tr-TR" dirty="0" smtClean="0"/>
            </a:br>
            <a:r>
              <a:rPr lang="tr-TR" dirty="0" smtClean="0"/>
              <a:t/>
            </a:r>
            <a:br>
              <a:rPr lang="tr-TR" dirty="0" smtClean="0"/>
            </a:br>
            <a:r>
              <a:rPr lang="tr-TR" b="1" dirty="0" smtClean="0"/>
              <a:t>8. Anahtar Partnerler: </a:t>
            </a:r>
            <a:r>
              <a:rPr lang="tr-TR" dirty="0" smtClean="0"/>
              <a:t>İşinizde başarılı olmak için işbirliği kurmanız gereken kurumlar, </a:t>
            </a:r>
            <a:r>
              <a:rPr lang="tr-TR" dirty="0"/>
              <a:t>Sunduğunuz değer önerilerinin benzerini veren firmalar ile ne türden bir ortaklığa gidebilirsiniz? Hedef kitlenize ulaşmak için hangi kurum veya dernekler ile irtibata geçebilirsiniz? Temel faaliyetlerinizde size yardımcı olabilecek kişi veya kurumlar var mı? </a:t>
            </a:r>
            <a:r>
              <a:rPr lang="tr-TR" dirty="0" smtClean="0"/>
              <a:t> (TEMA, Ziraat Fakültesi, Bahçe Bitkileri bölümü, FESKOM; KAZGAN, öğrenci toplulukları, sivil toplum kuruluşları, çevreci kuruluşlar, tedarikçi olarak kimi seçmeliyiz? Ziraat Fakültesi, bahçecilik bölümü?  büyük distribütörler gibi, kendisini tanıtmak isteyen yeni açılan </a:t>
            </a:r>
            <a:r>
              <a:rPr lang="tr-TR" dirty="0" err="1" smtClean="0"/>
              <a:t>kafe</a:t>
            </a:r>
            <a:r>
              <a:rPr lang="tr-TR" dirty="0" smtClean="0"/>
              <a:t> kafeteryalar.</a:t>
            </a:r>
            <a:br>
              <a:rPr lang="tr-TR" dirty="0" smtClean="0"/>
            </a:br>
            <a:r>
              <a:rPr lang="tr-TR" dirty="0" smtClean="0"/>
              <a:t/>
            </a:r>
            <a:br>
              <a:rPr lang="tr-TR" dirty="0" smtClean="0"/>
            </a:br>
            <a:r>
              <a:rPr lang="tr-TR" b="1" dirty="0" smtClean="0"/>
              <a:t>9.Gelir Kaynakları: </a:t>
            </a:r>
            <a:r>
              <a:rPr lang="tr-TR" dirty="0" smtClean="0"/>
              <a:t>Ciro ve kar elde edeceğiniz kaynakları ve bunların tahmini büyüklükleri (Ürün satışı, çapraz satış (kalem yanında silgi, not defteri…), hizmet gelirleri, üyelik gelirleri gibi)</a:t>
            </a:r>
            <a:br>
              <a:rPr lang="tr-TR" dirty="0" smtClean="0"/>
            </a:br>
            <a:endParaRPr lang="tr-TR" dirty="0" smtClean="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Gerilla Pazarlama</a:t>
            </a:r>
            <a:endParaRPr lang="tr-TR" dirty="0"/>
          </a:p>
        </p:txBody>
      </p:sp>
      <p:sp>
        <p:nvSpPr>
          <p:cNvPr id="3" name="2 İçerik Yer Tutucusu"/>
          <p:cNvSpPr>
            <a:spLocks noGrp="1"/>
          </p:cNvSpPr>
          <p:nvPr>
            <p:ph idx="1"/>
          </p:nvPr>
        </p:nvSpPr>
        <p:spPr/>
        <p:txBody>
          <a:bodyPr>
            <a:normAutofit fontScale="92500" lnSpcReduction="20000"/>
          </a:bodyPr>
          <a:lstStyle/>
          <a:p>
            <a:r>
              <a:rPr lang="tr-TR" b="1" dirty="0"/>
              <a:t>Gerilla pazarlama</a:t>
            </a:r>
            <a:r>
              <a:rPr lang="tr-TR" dirty="0"/>
              <a:t>, alışılmışın dışında taktiklerle ve beklenmeyen yerlerde, beklenmeyen zamanlarda yürütülen pazarlama kampanyalarına verilen </a:t>
            </a:r>
            <a:r>
              <a:rPr lang="tr-TR" dirty="0" smtClean="0"/>
              <a:t>isimdir. </a:t>
            </a:r>
          </a:p>
          <a:p>
            <a:r>
              <a:rPr lang="tr-TR" dirty="0" smtClean="0"/>
              <a:t>Paradan </a:t>
            </a:r>
            <a:r>
              <a:rPr lang="tr-TR" dirty="0"/>
              <a:t>çok zaman, enerji ve düş gücü gerektiren gerilla pazarlama, kulaktan kulağa pazarlama, tele pazarlama, </a:t>
            </a:r>
            <a:r>
              <a:rPr lang="tr-TR" dirty="0" err="1"/>
              <a:t>tshirtler</a:t>
            </a:r>
            <a:r>
              <a:rPr lang="tr-TR" dirty="0"/>
              <a:t>, mektuplar, broşürler vb gibi birçok pazarlama yöntem ve kaynaklarının kombinasyonlarını kullanır. Böylece rakiplere küçük küçük saldırılar yaparak onları zayıf noktalarından yıpratmayı hedefler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uerilla marketing for trees ile ilgili görsel sonucu"/>
          <p:cNvPicPr>
            <a:picLocks noChangeAspect="1" noChangeArrowheads="1"/>
          </p:cNvPicPr>
          <p:nvPr/>
        </p:nvPicPr>
        <p:blipFill>
          <a:blip r:embed="rId2" cstate="print"/>
          <a:srcRect/>
          <a:stretch>
            <a:fillRect/>
          </a:stretch>
        </p:blipFill>
        <p:spPr bwMode="auto">
          <a:xfrm>
            <a:off x="357158" y="428604"/>
            <a:ext cx="8429652" cy="47416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751344"/>
            <a:ext cx="7848872" cy="5262979"/>
          </a:xfrm>
          <a:prstGeom prst="rect">
            <a:avLst/>
          </a:prstGeom>
        </p:spPr>
        <p:txBody>
          <a:bodyPr wrap="square">
            <a:spAutoFit/>
          </a:bodyPr>
          <a:lstStyle/>
          <a:p>
            <a:r>
              <a:rPr lang="tr-TR" sz="2400" dirty="0" smtClean="0"/>
              <a:t>Tohumlu Kalem,  kalem olarak kullanıldıktan sonra toprağa ekilerek sulandığında kendiliğinden eriyen, tohumun toprakla buluşmasıyla yeşeren bir kalemdir. Projenin amacı İşletme Ekonomisi dersi kapsamında ürün içinde yer alan hammadde, yardımcı malzeme ile birlikte, tedarik, üretim, maliyet, finansman, pazarlama süreçlerinin önemini uygulama içinde araştırarak anlamaktır. Bu amaçla proje ekipleri ekip içinde görev dağılımı yapacak ve tohum kalemin hammaddesinden, üretim ve satış sürecine kadar her aşamayı araştıracaktır.  Ne tür tohumların kalemde kullanılabileceği, maliyeti, üretimi, pazarlaması, tutundurma karması, kaça satılabileceği, hangi tohumların tercih edildiği araştırılacaktır. Her biriniz çevreye duyarlı olma, çevre bilincinin oluşması konularında en az 4-5 kişiyi etkileyebilir.</a:t>
            </a:r>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ohum kalem için gerilla pazarlama ile ilgili görsel sonucu"/>
          <p:cNvPicPr>
            <a:picLocks noChangeAspect="1" noChangeArrowheads="1"/>
          </p:cNvPicPr>
          <p:nvPr/>
        </p:nvPicPr>
        <p:blipFill>
          <a:blip r:embed="rId2" cstate="print"/>
          <a:srcRect/>
          <a:stretch>
            <a:fillRect/>
          </a:stretch>
        </p:blipFill>
        <p:spPr bwMode="auto">
          <a:xfrm>
            <a:off x="555830" y="857232"/>
            <a:ext cx="8588170" cy="57150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lever guerilla marketing ads Campaign | Empty packaging was left on the street in Amsterdam after Christmas to make it look like someone had received boxed and wrapped MINI."/>
          <p:cNvPicPr>
            <a:picLocks noChangeAspect="1" noChangeArrowheads="1"/>
          </p:cNvPicPr>
          <p:nvPr/>
        </p:nvPicPr>
        <p:blipFill>
          <a:blip r:embed="rId2" cstate="print"/>
          <a:srcRect/>
          <a:stretch>
            <a:fillRect/>
          </a:stretch>
        </p:blipFill>
        <p:spPr bwMode="auto">
          <a:xfrm>
            <a:off x="2071670" y="-928718"/>
            <a:ext cx="4286250" cy="85439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uerilla marketing for trees ile ilgili görsel sonucu"/>
          <p:cNvPicPr>
            <a:picLocks noChangeAspect="1" noChangeArrowheads="1"/>
          </p:cNvPicPr>
          <p:nvPr/>
        </p:nvPicPr>
        <p:blipFill>
          <a:blip r:embed="rId2" cstate="print"/>
          <a:srcRect/>
          <a:stretch>
            <a:fillRect/>
          </a:stretch>
        </p:blipFill>
        <p:spPr bwMode="auto">
          <a:xfrm>
            <a:off x="1285852" y="389101"/>
            <a:ext cx="6643734" cy="64688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uerilla marketing for trees ile ilgili görsel sonucu"/>
          <p:cNvPicPr>
            <a:picLocks noChangeAspect="1" noChangeArrowheads="1"/>
          </p:cNvPicPr>
          <p:nvPr/>
        </p:nvPicPr>
        <p:blipFill>
          <a:blip r:embed="rId2" cstate="print"/>
          <a:srcRect/>
          <a:stretch>
            <a:fillRect/>
          </a:stretch>
        </p:blipFill>
        <p:spPr bwMode="auto">
          <a:xfrm>
            <a:off x="339584" y="857232"/>
            <a:ext cx="8804416" cy="528641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guerilla marketing for tree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03" name="Picture 3" descr="C:\Users\ulas\Desktop\Save-the-Trees-Guerrilla-Marketing-Campaign-Using-Car-Fresheners.jpg"/>
          <p:cNvPicPr>
            <a:picLocks noChangeAspect="1" noChangeArrowheads="1"/>
          </p:cNvPicPr>
          <p:nvPr/>
        </p:nvPicPr>
        <p:blipFill>
          <a:blip r:embed="rId2" cstate="print"/>
          <a:srcRect/>
          <a:stretch>
            <a:fillRect/>
          </a:stretch>
        </p:blipFill>
        <p:spPr bwMode="auto">
          <a:xfrm>
            <a:off x="71406" y="428604"/>
            <a:ext cx="9322659" cy="621510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uerilla marketing for trees ile ilgili görsel sonucu"/>
          <p:cNvPicPr>
            <a:picLocks noChangeAspect="1" noChangeArrowheads="1"/>
          </p:cNvPicPr>
          <p:nvPr/>
        </p:nvPicPr>
        <p:blipFill>
          <a:blip r:embed="rId2" cstate="print"/>
          <a:srcRect/>
          <a:stretch>
            <a:fillRect/>
          </a:stretch>
        </p:blipFill>
        <p:spPr bwMode="auto">
          <a:xfrm>
            <a:off x="-142908" y="-2000288"/>
            <a:ext cx="11430000" cy="8077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14290"/>
            <a:ext cx="4572000" cy="1200329"/>
          </a:xfrm>
          <a:prstGeom prst="rect">
            <a:avLst/>
          </a:prstGeom>
        </p:spPr>
        <p:txBody>
          <a:bodyPr>
            <a:spAutoFit/>
          </a:bodyPr>
          <a:lstStyle/>
          <a:p>
            <a:r>
              <a:rPr lang="en-US" dirty="0"/>
              <a:t>Each year, over 45 billion disposable chopsticks are used in China, which equals 25 million trees destroyed. To bring awareness to the danger of losing ...</a:t>
            </a:r>
            <a:endParaRPr lang="tr-TR" dirty="0"/>
          </a:p>
        </p:txBody>
      </p:sp>
      <p:pic>
        <p:nvPicPr>
          <p:cNvPr id="26626" name="Picture 2" descr="C:\Users\ulas\Desktop\chopstick-tree-ambient-marketing-china-ddb-shanghai-environmental-protection-baguettes-chinoises-arbre-2-600x352.png"/>
          <p:cNvPicPr>
            <a:picLocks noChangeAspect="1" noChangeArrowheads="1"/>
          </p:cNvPicPr>
          <p:nvPr/>
        </p:nvPicPr>
        <p:blipFill>
          <a:blip r:embed="rId2" cstate="print"/>
          <a:srcRect/>
          <a:stretch>
            <a:fillRect/>
          </a:stretch>
        </p:blipFill>
        <p:spPr bwMode="auto">
          <a:xfrm>
            <a:off x="0" y="1557300"/>
            <a:ext cx="9035283" cy="53007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tatic.boredpanda.com/blog/wp-content/uuuploads/creative-guerrilla-marketing-ideas/guerilla-marketing-ads-wwf-paper-save.jpg"/>
          <p:cNvPicPr>
            <a:picLocks noChangeAspect="1" noChangeArrowheads="1"/>
          </p:cNvPicPr>
          <p:nvPr/>
        </p:nvPicPr>
        <p:blipFill>
          <a:blip r:embed="rId2" cstate="print"/>
          <a:srcRect/>
          <a:stretch>
            <a:fillRect/>
          </a:stretch>
        </p:blipFill>
        <p:spPr bwMode="auto">
          <a:xfrm>
            <a:off x="0" y="1571612"/>
            <a:ext cx="9144000" cy="411102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tatic.boredpanda.com/blog/wp-content/uuuploads/creative-guerrilla-marketing-ideas/guerilla-marketing-ads-greenpeace-1.jpg"/>
          <p:cNvPicPr>
            <a:picLocks noChangeAspect="1" noChangeArrowheads="1"/>
          </p:cNvPicPr>
          <p:nvPr/>
        </p:nvPicPr>
        <p:blipFill>
          <a:blip r:embed="rId2" cstate="print"/>
          <a:srcRect/>
          <a:stretch>
            <a:fillRect/>
          </a:stretch>
        </p:blipFill>
        <p:spPr bwMode="auto">
          <a:xfrm>
            <a:off x="571472" y="214290"/>
            <a:ext cx="8215368" cy="621510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tatic.boredpanda.com/blog/wp-content/uuuploads/creative-guerrilla-marketing-ideas/guerilla-marketing-ads-greenpeace-2.jpg"/>
          <p:cNvPicPr>
            <a:picLocks noChangeAspect="1" noChangeArrowheads="1"/>
          </p:cNvPicPr>
          <p:nvPr/>
        </p:nvPicPr>
        <p:blipFill>
          <a:blip r:embed="rId2" cstate="print"/>
          <a:srcRect/>
          <a:stretch>
            <a:fillRect/>
          </a:stretch>
        </p:blipFill>
        <p:spPr bwMode="auto">
          <a:xfrm>
            <a:off x="571472" y="0"/>
            <a:ext cx="7858180" cy="5944885"/>
          </a:xfrm>
          <a:prstGeom prst="rect">
            <a:avLst/>
          </a:prstGeom>
          <a:noFill/>
        </p:spPr>
      </p:pic>
      <p:sp>
        <p:nvSpPr>
          <p:cNvPr id="3" name="2 Dikdörtgen"/>
          <p:cNvSpPr/>
          <p:nvPr/>
        </p:nvSpPr>
        <p:spPr>
          <a:xfrm>
            <a:off x="1857356" y="5934670"/>
            <a:ext cx="4572000" cy="923330"/>
          </a:xfrm>
          <a:prstGeom prst="rect">
            <a:avLst/>
          </a:prstGeom>
        </p:spPr>
        <p:txBody>
          <a:bodyPr>
            <a:spAutoFit/>
          </a:bodyPr>
          <a:lstStyle/>
          <a:p>
            <a:r>
              <a:rPr lang="en-US" i="1" dirty="0"/>
              <a:t>“Deforestation continues with the turn of a page”</a:t>
            </a:r>
            <a:r>
              <a:rPr lang="en-US" dirty="0"/>
              <a:t> (Advertising Agency: </a:t>
            </a:r>
            <a:r>
              <a:rPr lang="en-US" dirty="0">
                <a:hlinkClick r:id="rId3"/>
              </a:rPr>
              <a:t>LINKSUS, Beijing, China</a:t>
            </a:r>
            <a:r>
              <a:rPr lang="en-US" dirty="0"/>
              <a:t>)</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ğacın önemi ile ilgili görsel sonucu"/>
          <p:cNvPicPr>
            <a:picLocks noChangeAspect="1" noChangeArrowheads="1"/>
          </p:cNvPicPr>
          <p:nvPr/>
        </p:nvPicPr>
        <p:blipFill>
          <a:blip r:embed="rId2" cstate="print"/>
          <a:srcRect/>
          <a:stretch>
            <a:fillRect/>
          </a:stretch>
        </p:blipFill>
        <p:spPr bwMode="auto">
          <a:xfrm>
            <a:off x="357158" y="642918"/>
            <a:ext cx="8072494" cy="529197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uerilla marketing for trees ile ilgili görsel sonucu"/>
          <p:cNvPicPr>
            <a:picLocks noChangeAspect="1" noChangeArrowheads="1"/>
          </p:cNvPicPr>
          <p:nvPr/>
        </p:nvPicPr>
        <p:blipFill>
          <a:blip r:embed="rId2" cstate="print"/>
          <a:srcRect/>
          <a:stretch>
            <a:fillRect/>
          </a:stretch>
        </p:blipFill>
        <p:spPr bwMode="auto">
          <a:xfrm>
            <a:off x="324495" y="785794"/>
            <a:ext cx="8819505" cy="53578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uerilla marketing for trees ile ilgili görsel sonucu"/>
          <p:cNvPicPr>
            <a:picLocks noChangeAspect="1" noChangeArrowheads="1"/>
          </p:cNvPicPr>
          <p:nvPr/>
        </p:nvPicPr>
        <p:blipFill>
          <a:blip r:embed="rId2" cstate="print"/>
          <a:srcRect/>
          <a:stretch>
            <a:fillRect/>
          </a:stretch>
        </p:blipFill>
        <p:spPr bwMode="auto">
          <a:xfrm>
            <a:off x="214282" y="285728"/>
            <a:ext cx="8910226" cy="592935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TOHUM KALEM İÇİN ŞU ANA KADAR YAPILANLAR</a:t>
            </a:r>
            <a:endParaRPr lang="tr-TR" dirty="0"/>
          </a:p>
        </p:txBody>
      </p:sp>
      <p:sp>
        <p:nvSpPr>
          <p:cNvPr id="3" name="2 İçerik Yer Tutucusu"/>
          <p:cNvSpPr>
            <a:spLocks noGrp="1"/>
          </p:cNvSpPr>
          <p:nvPr>
            <p:ph idx="1"/>
          </p:nvPr>
        </p:nvSpPr>
        <p:spPr/>
        <p:txBody>
          <a:bodyPr/>
          <a:lstStyle/>
          <a:p>
            <a:r>
              <a:rPr lang="tr-TR" dirty="0" smtClean="0"/>
              <a:t>“TOHUM KALEMLE BİZ ÜRETTİK SOSYAL SORUMLULUK  PROJESİ” için tohum kalemlerin  satışının  inek bayramında (4-5 Mayıs 2017 tarihlerinde ) yapılabilmesi, bu projeden elde edilen gelirin, öğrencilerimizin belirlediği yerlere destek olmak amacıyla kullanılacağına yönelik izin dilekçemizi dekanlığa verdik.</a:t>
            </a:r>
          </a:p>
          <a:p>
            <a:endParaRPr lang="tr-TR" dirty="0" smtClean="0"/>
          </a:p>
          <a:p>
            <a:endParaRPr lang="tr-TR" dirty="0" smtClean="0"/>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TOHUM KALEM İÇİN ŞU ANA KADAR YAPILANLAR</a:t>
            </a:r>
            <a:endParaRPr lang="tr-TR" dirty="0"/>
          </a:p>
        </p:txBody>
      </p:sp>
      <p:sp>
        <p:nvSpPr>
          <p:cNvPr id="3" name="2 İçerik Yer Tutucusu"/>
          <p:cNvSpPr>
            <a:spLocks noGrp="1"/>
          </p:cNvSpPr>
          <p:nvPr>
            <p:ph idx="1"/>
          </p:nvPr>
        </p:nvSpPr>
        <p:spPr/>
        <p:txBody>
          <a:bodyPr>
            <a:normAutofit fontScale="70000" lnSpcReduction="20000"/>
          </a:bodyPr>
          <a:lstStyle/>
          <a:p>
            <a:endParaRPr lang="tr-TR" dirty="0" smtClean="0"/>
          </a:p>
          <a:p>
            <a:r>
              <a:rPr lang="tr-TR" dirty="0" smtClean="0"/>
              <a:t>TOHUM KALEM ÜZERİNDE OLACAK SLOGANLARI BELİRLEDİK.</a:t>
            </a:r>
            <a:r>
              <a:rPr lang="tr-TR" b="1" dirty="0" smtClean="0"/>
              <a:t> </a:t>
            </a:r>
          </a:p>
          <a:p>
            <a:endParaRPr lang="tr-TR" b="1" dirty="0" smtClean="0"/>
          </a:p>
          <a:p>
            <a:r>
              <a:rPr lang="tr-TR" b="1" dirty="0" smtClean="0"/>
              <a:t>Tuttuğun kalem, ektiğin ağaç olsun!                           </a:t>
            </a:r>
            <a:endParaRPr lang="tr-TR" dirty="0" smtClean="0"/>
          </a:p>
          <a:p>
            <a:r>
              <a:rPr lang="tr-TR" b="1" dirty="0" smtClean="0"/>
              <a:t> </a:t>
            </a:r>
            <a:endParaRPr lang="tr-TR" dirty="0" smtClean="0"/>
          </a:p>
          <a:p>
            <a:r>
              <a:rPr lang="tr-TR" b="1" dirty="0" smtClean="0"/>
              <a:t>Hayal ettiğin doğa, kaleminin ucunda!                       </a:t>
            </a:r>
            <a:endParaRPr lang="tr-TR" dirty="0" smtClean="0"/>
          </a:p>
          <a:p>
            <a:r>
              <a:rPr lang="tr-TR" b="1" dirty="0" smtClean="0"/>
              <a:t> </a:t>
            </a:r>
            <a:endParaRPr lang="tr-TR" dirty="0" smtClean="0"/>
          </a:p>
          <a:p>
            <a:r>
              <a:rPr lang="tr-TR" b="1" dirty="0" smtClean="0"/>
              <a:t>Kalem biter, hayat başlar!                                                     </a:t>
            </a:r>
            <a:endParaRPr lang="tr-TR" dirty="0" smtClean="0"/>
          </a:p>
          <a:p>
            <a:endParaRPr lang="tr-TR" dirty="0" smtClean="0"/>
          </a:p>
          <a:p>
            <a:endParaRPr lang="tr-TR" dirty="0"/>
          </a:p>
          <a:p>
            <a:r>
              <a:rPr lang="tr-TR" dirty="0" smtClean="0"/>
              <a:t>BU SENE İÇİN ZAMAN KISITI NEDENİYLE TEDARİKÇİLERİ ARAŞTIRDIK, KARAÇAM TOHUMLU KALEM ÜRETİMİ İÇİN SİPARİŞİMİZİ VERDİK.</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LBER ULAS\Desktop\tohum kalem 2017\ankaraüniversitesi_6001tk-1.jpg"/>
          <p:cNvPicPr>
            <a:picLocks noChangeAspect="1" noChangeArrowheads="1"/>
          </p:cNvPicPr>
          <p:nvPr/>
        </p:nvPicPr>
        <p:blipFill>
          <a:blip r:embed="rId2" cstate="print"/>
          <a:srcRect/>
          <a:stretch>
            <a:fillRect/>
          </a:stretch>
        </p:blipFill>
        <p:spPr bwMode="auto">
          <a:xfrm>
            <a:off x="611560" y="980728"/>
            <a:ext cx="8107838" cy="47861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LBER ULAS\Desktop\tohum kalem 2017\ankaraüniversitesi_6001tk-2.jpg"/>
          <p:cNvPicPr>
            <a:picLocks noChangeAspect="1" noChangeArrowheads="1"/>
          </p:cNvPicPr>
          <p:nvPr/>
        </p:nvPicPr>
        <p:blipFill>
          <a:blip r:embed="rId2" cstate="print"/>
          <a:srcRect/>
          <a:stretch>
            <a:fillRect/>
          </a:stretch>
        </p:blipFill>
        <p:spPr bwMode="auto">
          <a:xfrm>
            <a:off x="395536" y="980728"/>
            <a:ext cx="8323862" cy="491370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LBER ULAS\Desktop\tohum kalem 2017\ankaraüniversitesi_6001tk-3.jpg"/>
          <p:cNvPicPr>
            <a:picLocks noChangeAspect="1" noChangeArrowheads="1"/>
          </p:cNvPicPr>
          <p:nvPr/>
        </p:nvPicPr>
        <p:blipFill>
          <a:blip r:embed="rId2" cstate="print"/>
          <a:srcRect/>
          <a:stretch>
            <a:fillRect/>
          </a:stretch>
        </p:blipFill>
        <p:spPr bwMode="auto">
          <a:xfrm>
            <a:off x="467544" y="1052737"/>
            <a:ext cx="8129870" cy="479918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8229600" cy="1143000"/>
          </a:xfrm>
        </p:spPr>
        <p:txBody>
          <a:bodyPr>
            <a:normAutofit/>
          </a:bodyPr>
          <a:lstStyle/>
          <a:p>
            <a:r>
              <a:rPr lang="tr-TR" dirty="0" smtClean="0"/>
              <a:t>BUNDAN SONRA YAPILACAKLAR</a:t>
            </a:r>
            <a:endParaRPr lang="tr-TR" dirty="0"/>
          </a:p>
        </p:txBody>
      </p:sp>
      <p:sp>
        <p:nvSpPr>
          <p:cNvPr id="3" name="2 İçerik Yer Tutucusu"/>
          <p:cNvSpPr>
            <a:spLocks noGrp="1"/>
          </p:cNvSpPr>
          <p:nvPr>
            <p:ph idx="1"/>
          </p:nvPr>
        </p:nvSpPr>
        <p:spPr>
          <a:xfrm>
            <a:off x="357158" y="1600200"/>
            <a:ext cx="8329642" cy="5257800"/>
          </a:xfrm>
        </p:spPr>
        <p:txBody>
          <a:bodyPr>
            <a:normAutofit fontScale="77500" lnSpcReduction="20000"/>
          </a:bodyPr>
          <a:lstStyle/>
          <a:p>
            <a:r>
              <a:rPr lang="tr-TR" dirty="0" smtClean="0"/>
              <a:t>Karaçam tohumlu kalem nerede, nasıl yetiştirilir?</a:t>
            </a:r>
          </a:p>
          <a:p>
            <a:r>
              <a:rPr lang="tr-TR" dirty="0" smtClean="0"/>
              <a:t>Çocuklar neden alsın? (Karikatür, adlarının olması…) Çocuklar hangi tohumlu kalemi ister?</a:t>
            </a:r>
          </a:p>
          <a:p>
            <a:r>
              <a:rPr lang="tr-TR" dirty="0" smtClean="0"/>
              <a:t>Gençler neden alsın? Fidan haline getirerek, seneye karaçam dikmeye bizimle kaç kişi gelecek?</a:t>
            </a:r>
          </a:p>
          <a:p>
            <a:r>
              <a:rPr lang="tr-TR" dirty="0" smtClean="0"/>
              <a:t>Kalem üzerinde başka ne yer alabilir? ( İmza, isim, …..)</a:t>
            </a:r>
          </a:p>
          <a:p>
            <a:r>
              <a:rPr lang="tr-TR" dirty="0" smtClean="0"/>
              <a:t>Afiş, broşür hazırlanması, ilgili karikatürlerin bulunması (kendiniz hazırlamazsanız, telif haklarına dikkat! Başkasının hazırladığını izinsiz kullanamazsınız)</a:t>
            </a:r>
          </a:p>
          <a:p>
            <a:r>
              <a:rPr lang="tr-TR" dirty="0" smtClean="0"/>
              <a:t>Sosyal medya hesaplarının kullanılması (alan adı, </a:t>
            </a:r>
            <a:r>
              <a:rPr lang="tr-TR" dirty="0" err="1" smtClean="0"/>
              <a:t>instegram</a:t>
            </a:r>
            <a:r>
              <a:rPr lang="tr-TR" dirty="0" smtClean="0"/>
              <a:t>, </a:t>
            </a:r>
            <a:r>
              <a:rPr lang="tr-TR" dirty="0" err="1" smtClean="0"/>
              <a:t>facebook</a:t>
            </a:r>
            <a:r>
              <a:rPr lang="tr-TR" dirty="0" smtClean="0"/>
              <a:t>, </a:t>
            </a:r>
            <a:r>
              <a:rPr lang="tr-TR" dirty="0" err="1" smtClean="0"/>
              <a:t>twitter</a:t>
            </a:r>
            <a:r>
              <a:rPr lang="tr-TR" dirty="0" smtClean="0"/>
              <a:t>, </a:t>
            </a:r>
            <a:r>
              <a:rPr lang="tr-TR" dirty="0" err="1" smtClean="0"/>
              <a:t>pinterest</a:t>
            </a:r>
            <a:r>
              <a:rPr lang="tr-TR" dirty="0" smtClean="0"/>
              <a:t>…)</a:t>
            </a:r>
          </a:p>
          <a:p>
            <a:r>
              <a:rPr lang="tr-TR" dirty="0" smtClean="0"/>
              <a:t>4-5 Mayısta elde edeceğimiz gelir Tohum Otizm Vakfı, Fişek Enstitüsü Çalışan Çocuklar Vakfı, Bisiklet Topluluğu Kask Alımı, LÖSEV…. Hangisine neden gitsin? Nedenini açıklamak için bu yerlerin amaçlarının, ne yaptıklarının iyi araştırılması!</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BUNDAN SONRA YAPILACAKLAR</a:t>
            </a:r>
            <a:endParaRPr lang="tr-TR" dirty="0"/>
          </a:p>
        </p:txBody>
      </p:sp>
      <p:sp>
        <p:nvSpPr>
          <p:cNvPr id="3" name="2 İçerik Yer Tutucusu"/>
          <p:cNvSpPr>
            <a:spLocks noGrp="1"/>
          </p:cNvSpPr>
          <p:nvPr>
            <p:ph idx="1"/>
          </p:nvPr>
        </p:nvSpPr>
        <p:spPr/>
        <p:txBody>
          <a:bodyPr/>
          <a:lstStyle/>
          <a:p>
            <a:r>
              <a:rPr lang="tr-TR" dirty="0" smtClean="0"/>
              <a:t>“Çevre bilinciyle yanınızda taşıdığınız bu kalem, İşletme 1. sınıf öğrencilerinin sosyal sorumluluk projesi sonucunda 2017 yılında üretilmiştir” yazısının olması </a:t>
            </a:r>
          </a:p>
          <a:p>
            <a:endParaRPr lang="tr-TR" dirty="0" smtClean="0"/>
          </a:p>
          <a:p>
            <a:r>
              <a:rPr lang="tr-TR" dirty="0" smtClean="0"/>
              <a:t>Bu yazı broşür olarak mı verilmeli? Küçük kağıtlara mı basılmalı?</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b="1" dirty="0" smtClean="0"/>
              <a:t>TOHUM KALEM SOSYAL SORUMLULUK PROJESİ</a:t>
            </a:r>
            <a:r>
              <a:rPr lang="tr-TR" sz="2000" dirty="0" smtClean="0"/>
              <a:t/>
            </a:r>
            <a:br>
              <a:rPr lang="tr-TR" sz="2000" dirty="0" smtClean="0"/>
            </a:br>
            <a:r>
              <a:rPr lang="tr-TR" sz="2000" b="1" dirty="0" smtClean="0"/>
              <a:t>TOHUM KALEM  TESLİM TUTANAĞI</a:t>
            </a:r>
            <a:r>
              <a:rPr lang="tr-TR" sz="2000" dirty="0" smtClean="0"/>
              <a:t/>
            </a:r>
            <a:br>
              <a:rPr lang="tr-TR" sz="2000" dirty="0" smtClean="0"/>
            </a:br>
            <a:endParaRPr lang="tr-TR" sz="2000" dirty="0"/>
          </a:p>
        </p:txBody>
      </p:sp>
      <p:sp>
        <p:nvSpPr>
          <p:cNvPr id="3" name="2 İçerik Yer Tutucusu"/>
          <p:cNvSpPr>
            <a:spLocks noGrp="1"/>
          </p:cNvSpPr>
          <p:nvPr>
            <p:ph idx="1"/>
          </p:nvPr>
        </p:nvSpPr>
        <p:spPr/>
        <p:txBody>
          <a:bodyPr>
            <a:normAutofit/>
          </a:bodyPr>
          <a:lstStyle/>
          <a:p>
            <a:r>
              <a:rPr lang="tr-TR" sz="1800" b="1" dirty="0" smtClean="0"/>
              <a:t>Sosyal sorumluluk projemizde kalemler  5TL den satılacak ve adet başına adet*5TL teslim edilecektir.</a:t>
            </a:r>
          </a:p>
          <a:p>
            <a:r>
              <a:rPr lang="tr-TR" sz="1800" b="1" dirty="0" smtClean="0"/>
              <a:t>Her ekip, ekip içinde öğrenciler kalemleri alırken aşağıdaki bilgileri verecek ve ekip liderlerine geliri teslim edecekler.</a:t>
            </a:r>
          </a:p>
          <a:p>
            <a:r>
              <a:rPr lang="tr-TR" sz="1800" b="1" dirty="0" smtClean="0"/>
              <a:t>TARİH</a:t>
            </a:r>
            <a:r>
              <a:rPr lang="tr-TR" sz="1800" dirty="0" smtClean="0"/>
              <a:t> </a:t>
            </a:r>
          </a:p>
          <a:p>
            <a:r>
              <a:rPr lang="tr-TR" sz="1800" b="1" dirty="0" smtClean="0"/>
              <a:t>TOHUM KALEM TÜRÜ</a:t>
            </a:r>
          </a:p>
          <a:p>
            <a:r>
              <a:rPr lang="tr-TR" sz="1800" dirty="0" smtClean="0"/>
              <a:t> </a:t>
            </a:r>
            <a:r>
              <a:rPr lang="tr-TR" sz="1800" b="1" dirty="0" smtClean="0"/>
              <a:t>ADET</a:t>
            </a:r>
            <a:r>
              <a:rPr lang="tr-TR" sz="1800" dirty="0" smtClean="0"/>
              <a:t> </a:t>
            </a:r>
          </a:p>
          <a:p>
            <a:r>
              <a:rPr lang="tr-TR" sz="1800" b="1" dirty="0" smtClean="0"/>
              <a:t>TESLİM ALAN ADI SOYADI</a:t>
            </a:r>
            <a:r>
              <a:rPr lang="tr-TR" sz="1800" dirty="0" smtClean="0"/>
              <a:t> </a:t>
            </a:r>
          </a:p>
          <a:p>
            <a:r>
              <a:rPr lang="tr-TR" sz="1800" b="1" dirty="0" smtClean="0"/>
              <a:t>TESLİM ALAN İMZASI</a:t>
            </a:r>
            <a:r>
              <a:rPr lang="tr-TR" sz="1800" dirty="0" smtClean="0"/>
              <a:t> </a:t>
            </a:r>
          </a:p>
          <a:p>
            <a:r>
              <a:rPr lang="tr-TR" sz="1800" b="1" dirty="0" smtClean="0"/>
              <a:t>TESLİM EDEN ADI SOYADI</a:t>
            </a:r>
            <a:r>
              <a:rPr lang="tr-TR" sz="1800" dirty="0" smtClean="0"/>
              <a:t> </a:t>
            </a:r>
          </a:p>
          <a:p>
            <a:r>
              <a:rPr lang="tr-TR" sz="1800" b="1" dirty="0" smtClean="0"/>
              <a:t>TESLİM EDEN ADI SOYADI</a:t>
            </a:r>
            <a:r>
              <a:rPr lang="tr-TR" sz="1800" dirty="0" smtClean="0"/>
              <a:t> </a:t>
            </a:r>
            <a:r>
              <a:rPr lang="tr-TR" dirty="0" smtClean="0"/>
              <a:t>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a:t>
            </a:r>
            <a:endParaRPr lang="tr-TR" dirty="0"/>
          </a:p>
        </p:txBody>
      </p:sp>
      <p:sp>
        <p:nvSpPr>
          <p:cNvPr id="3" name="2 İçerik Yer Tutucusu"/>
          <p:cNvSpPr>
            <a:spLocks noGrp="1"/>
          </p:cNvSpPr>
          <p:nvPr>
            <p:ph idx="1"/>
          </p:nvPr>
        </p:nvSpPr>
        <p:spPr/>
        <p:txBody>
          <a:bodyPr/>
          <a:lstStyle/>
          <a:p>
            <a:endParaRPr lang="tr-TR" dirty="0" smtClean="0"/>
          </a:p>
          <a:p>
            <a:r>
              <a:rPr lang="tr-TR" dirty="0" smtClean="0"/>
              <a:t>KÖKLÜ AĞAÇLAR, KÜÇÜCÜK DEDİĞİMİZ TOHUMLARDAN ÇIKIYOR.</a:t>
            </a:r>
          </a:p>
          <a:p>
            <a:endParaRPr lang="tr-TR" dirty="0"/>
          </a:p>
          <a:p>
            <a:r>
              <a:rPr lang="tr-TR" dirty="0" smtClean="0"/>
              <a:t>SADECE KALEM Mİ? SADECE TOHUM MU? SADECE AĞAÇ MI? YAYGINLAŞTIRMA ETKİSİ NE?</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BUNDAN SONRA YAPILACAKLAR</a:t>
            </a: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t>Bu projeyi nasıl yaygınlaştırabiliriz? Çekim, kayıt? öğrencilerle anket yapılması, görüşme yöntemi</a:t>
            </a:r>
          </a:p>
          <a:p>
            <a:pPr>
              <a:buNone/>
            </a:pPr>
            <a:r>
              <a:rPr lang="tr-TR" dirty="0" smtClean="0"/>
              <a:t>Tüm ekiplerin </a:t>
            </a:r>
            <a:r>
              <a:rPr lang="tr-TR" dirty="0" err="1" smtClean="0"/>
              <a:t>biraraya</a:t>
            </a:r>
            <a:r>
              <a:rPr lang="tr-TR" dirty="0" smtClean="0"/>
              <a:t> gelmesi, </a:t>
            </a:r>
          </a:p>
          <a:p>
            <a:pPr>
              <a:buNone/>
            </a:pPr>
            <a:r>
              <a:rPr lang="tr-TR" dirty="0" smtClean="0"/>
              <a:t>Fidan haline getirilmesi ve seneye ağaç dikimine gidilmesi, bu etkinliğin </a:t>
            </a:r>
            <a:r>
              <a:rPr lang="tr-TR" dirty="0" err="1" smtClean="0"/>
              <a:t>instegram</a:t>
            </a:r>
            <a:r>
              <a:rPr lang="tr-TR" dirty="0" smtClean="0"/>
              <a:t>, </a:t>
            </a:r>
            <a:r>
              <a:rPr lang="tr-TR" dirty="0" err="1" smtClean="0"/>
              <a:t>facebook</a:t>
            </a:r>
            <a:r>
              <a:rPr lang="tr-TR" dirty="0" smtClean="0"/>
              <a:t>, </a:t>
            </a:r>
            <a:r>
              <a:rPr lang="tr-TR" dirty="0" err="1" smtClean="0"/>
              <a:t>twitter</a:t>
            </a:r>
            <a:r>
              <a:rPr lang="tr-TR" dirty="0" smtClean="0"/>
              <a:t> dan duyurulması, başaranların fidan  fotoğraflarının paylaşılması</a:t>
            </a:r>
          </a:p>
          <a:p>
            <a:pPr>
              <a:buNone/>
            </a:pPr>
            <a:r>
              <a:rPr lang="tr-TR" dirty="0" err="1" smtClean="0"/>
              <a:t>İnovativ</a:t>
            </a:r>
            <a:r>
              <a:rPr lang="tr-TR" dirty="0" smtClean="0"/>
              <a:t> bir kalem ortaya çıkarılabilir mi?</a:t>
            </a:r>
          </a:p>
          <a:p>
            <a:pPr>
              <a:buNone/>
            </a:pPr>
            <a:r>
              <a:rPr lang="tr-TR" dirty="0" smtClean="0"/>
              <a:t>Doğa, yeşil, ağaç sevgisi çocukluktan mı başlar, yetişkinlerde de </a:t>
            </a:r>
            <a:r>
              <a:rPr lang="tr-TR" dirty="0" err="1" smtClean="0"/>
              <a:t>farkındalık</a:t>
            </a:r>
            <a:r>
              <a:rPr lang="tr-TR" dirty="0" smtClean="0"/>
              <a:t> oluşturulabilir mi?</a:t>
            </a:r>
          </a:p>
          <a:p>
            <a:pPr>
              <a:buNone/>
            </a:pPr>
            <a:r>
              <a:rPr lang="tr-TR" dirty="0" smtClean="0"/>
              <a:t>Gelecek sene için ne </a:t>
            </a:r>
            <a:r>
              <a:rPr lang="tr-TR" dirty="0" err="1" smtClean="0"/>
              <a:t>üretililebilir</a:t>
            </a:r>
            <a:r>
              <a:rPr lang="tr-TR" dirty="0" smtClean="0"/>
              <a:t>? Tohum kalem derseniz, farklı ne yapılabilir? Görüşleriniz?</a:t>
            </a:r>
          </a:p>
          <a:p>
            <a:pPr>
              <a:buNone/>
            </a:pP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Proje sonuçları</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Ekip çalışmasının, birlikte çalışma, araştırma kültürünün öğrenilmesi; </a:t>
            </a:r>
          </a:p>
          <a:p>
            <a:r>
              <a:rPr lang="tr-TR" dirty="0" smtClean="0"/>
              <a:t>Üretilen ürünün dünyamızı korumaya yönelik bir ürün olması</a:t>
            </a:r>
          </a:p>
          <a:p>
            <a:r>
              <a:rPr lang="tr-TR" dirty="0" smtClean="0"/>
              <a:t>Kreşten ilköğretime, üniversiteli gençlerin “sürdürülebilirlik” kavramının anlamını ve önemini anlamaları, doğa, çevre bilinci </a:t>
            </a:r>
            <a:r>
              <a:rPr lang="tr-TR" dirty="0" err="1" smtClean="0"/>
              <a:t>farkındalığının</a:t>
            </a:r>
            <a:r>
              <a:rPr lang="tr-TR" dirty="0" smtClean="0"/>
              <a:t> oluşturulması, hangi tohum nasıl nerede ne şekilde üretilir bilgilendirilmesi, yaygınlaştırma etkisi</a:t>
            </a:r>
          </a:p>
          <a:p>
            <a:r>
              <a:rPr lang="tr-TR" dirty="0" smtClean="0"/>
              <a:t>2018 yılında  dağıtılan tohum kalemlerin fidan haline gelmesi ve A.Ü. S.B.F ağaçlandırma faaliyetinin yapılması, tohum kalem üretimi ve İnek bayramında standa satışı, toplanan gelirin ne yapılacağının konuşulması (Bisiklet topluluğuna kask alınması, madenci çocuklarına destek, …..)  Öğrencilerin talepleri doğrultusunda toplanan paranın kendilerine burs, yemek parası, </a:t>
            </a:r>
            <a:r>
              <a:rPr lang="tr-TR" dirty="0" err="1" smtClean="0"/>
              <a:t>FESKOM’a</a:t>
            </a:r>
            <a:r>
              <a:rPr lang="tr-TR" dirty="0" smtClean="0"/>
              <a:t> katkı, okul yardımı …. Şeklinde dönmesi</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uerilla marketing for trees ile ilgili görsel sonucu"/>
          <p:cNvPicPr>
            <a:picLocks noChangeAspect="1" noChangeArrowheads="1"/>
          </p:cNvPicPr>
          <p:nvPr/>
        </p:nvPicPr>
        <p:blipFill>
          <a:blip r:embed="rId2" cstate="print"/>
          <a:srcRect/>
          <a:stretch>
            <a:fillRect/>
          </a:stretch>
        </p:blipFill>
        <p:spPr bwMode="auto">
          <a:xfrm>
            <a:off x="0" y="-428652"/>
            <a:ext cx="9525000" cy="704850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ağacın önemi ile ilgili görsel sonucu"/>
          <p:cNvPicPr>
            <a:picLocks noChangeAspect="1" noChangeArrowheads="1"/>
          </p:cNvPicPr>
          <p:nvPr/>
        </p:nvPicPr>
        <p:blipFill>
          <a:blip r:embed="rId2" cstate="print"/>
          <a:srcRect/>
          <a:stretch>
            <a:fillRect/>
          </a:stretch>
        </p:blipFill>
        <p:spPr bwMode="auto">
          <a:xfrm>
            <a:off x="29961" y="500042"/>
            <a:ext cx="9114039" cy="60722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ağacın önem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7108" name="AutoShape 4" descr="ağacın önem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7110" name="Picture 6" descr="ağacın önemi ile ilgili görsel sonucu"/>
          <p:cNvPicPr>
            <a:picLocks noChangeAspect="1" noChangeArrowheads="1"/>
          </p:cNvPicPr>
          <p:nvPr/>
        </p:nvPicPr>
        <p:blipFill>
          <a:blip r:embed="rId2" cstate="print"/>
          <a:srcRect/>
          <a:stretch>
            <a:fillRect/>
          </a:stretch>
        </p:blipFill>
        <p:spPr bwMode="auto">
          <a:xfrm>
            <a:off x="428596" y="571480"/>
            <a:ext cx="8089303" cy="55007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ğacın önemi ile ilgili görsel sonucu"/>
          <p:cNvPicPr>
            <a:picLocks noChangeAspect="1" noChangeArrowheads="1"/>
          </p:cNvPicPr>
          <p:nvPr/>
        </p:nvPicPr>
        <p:blipFill>
          <a:blip r:embed="rId2" cstate="print"/>
          <a:srcRect/>
          <a:stretch>
            <a:fillRect/>
          </a:stretch>
        </p:blipFill>
        <p:spPr bwMode="auto">
          <a:xfrm>
            <a:off x="357158" y="357166"/>
            <a:ext cx="4071966" cy="4789688"/>
          </a:xfrm>
          <a:prstGeom prst="rect">
            <a:avLst/>
          </a:prstGeom>
          <a:noFill/>
        </p:spPr>
      </p:pic>
      <p:pic>
        <p:nvPicPr>
          <p:cNvPr id="45060" name="Picture 4" descr="İlgili resim"/>
          <p:cNvPicPr>
            <a:picLocks noChangeAspect="1" noChangeArrowheads="1"/>
          </p:cNvPicPr>
          <p:nvPr/>
        </p:nvPicPr>
        <p:blipFill>
          <a:blip r:embed="rId3" cstate="print"/>
          <a:srcRect/>
          <a:stretch>
            <a:fillRect/>
          </a:stretch>
        </p:blipFill>
        <p:spPr bwMode="auto">
          <a:xfrm>
            <a:off x="4071934" y="1071546"/>
            <a:ext cx="4679024" cy="43577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lgili resim"/>
          <p:cNvPicPr>
            <a:picLocks noChangeAspect="1" noChangeArrowheads="1"/>
          </p:cNvPicPr>
          <p:nvPr/>
        </p:nvPicPr>
        <p:blipFill>
          <a:blip r:embed="rId2" cstate="print"/>
          <a:srcRect/>
          <a:stretch>
            <a:fillRect/>
          </a:stretch>
        </p:blipFill>
        <p:spPr bwMode="auto">
          <a:xfrm>
            <a:off x="1285852" y="357166"/>
            <a:ext cx="6643734" cy="58730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ğacın önemi ile ilgili görsel sonucu"/>
          <p:cNvPicPr>
            <a:picLocks noChangeAspect="1" noChangeArrowheads="1"/>
          </p:cNvPicPr>
          <p:nvPr/>
        </p:nvPicPr>
        <p:blipFill>
          <a:blip r:embed="rId2" cstate="print"/>
          <a:srcRect/>
          <a:stretch>
            <a:fillRect/>
          </a:stretch>
        </p:blipFill>
        <p:spPr bwMode="auto">
          <a:xfrm>
            <a:off x="1285852" y="357166"/>
            <a:ext cx="6072230" cy="607223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C:\Users\DILBER ULAS\Downloads\IMG_6468.JPG"/>
          <p:cNvPicPr/>
          <p:nvPr/>
        </p:nvPicPr>
        <p:blipFill>
          <a:blip r:embed="rId2" cstate="print"/>
          <a:srcRect/>
          <a:stretch>
            <a:fillRect/>
          </a:stretch>
        </p:blipFill>
        <p:spPr bwMode="auto">
          <a:xfrm>
            <a:off x="755576" y="908720"/>
            <a:ext cx="8136904" cy="511256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770</Words>
  <Application>Microsoft Office PowerPoint</Application>
  <PresentationFormat>Ekran Gösterisi (4:3)</PresentationFormat>
  <Paragraphs>74</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TOHUM KALEM PROJESİ</vt:lpstr>
      <vt:lpstr>Slayt 2</vt:lpstr>
      <vt:lpstr>Slayt 3</vt:lpstr>
      <vt:lpstr>NEDEN?</vt:lpstr>
      <vt:lpstr>Slayt 5</vt:lpstr>
      <vt:lpstr>Slayt 6</vt:lpstr>
      <vt:lpstr>Slayt 7</vt:lpstr>
      <vt:lpstr>Slayt 8</vt:lpstr>
      <vt:lpstr>Slayt 9</vt:lpstr>
      <vt:lpstr>Slayt 10</vt:lpstr>
      <vt:lpstr>Alexander Osterwalder geliştirdiği “Kanvas İş Modeli “</vt:lpstr>
      <vt:lpstr>Kanvas Is Modeli</vt:lpstr>
      <vt:lpstr>Slayt 13</vt:lpstr>
      <vt:lpstr>Slayt 14</vt:lpstr>
      <vt:lpstr>Slayt 15</vt:lpstr>
      <vt:lpstr>Tohum Kalem İçin Kanvas İş Modeli Uygulanması</vt:lpstr>
      <vt:lpstr>Tohum Kalem İçin Kanvas İş Modeli Uygulanması</vt:lpstr>
      <vt:lpstr>Gerilla Pazarlama</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TOHUM KALEM İÇİN ŞU ANA KADAR YAPILANLAR</vt:lpstr>
      <vt:lpstr>TOHUM KALEM İÇİN ŞU ANA KADAR YAPILANLAR</vt:lpstr>
      <vt:lpstr>Slayt 34</vt:lpstr>
      <vt:lpstr>Slayt 35</vt:lpstr>
      <vt:lpstr>Slayt 36</vt:lpstr>
      <vt:lpstr>BUNDAN SONRA YAPILACAKLAR</vt:lpstr>
      <vt:lpstr>BUNDAN SONRA YAPILACAKLAR</vt:lpstr>
      <vt:lpstr>TOHUM KALEM SOSYAL SORUMLULUK PROJESİ TOHUM KALEM  TESLİM TUTANAĞI </vt:lpstr>
      <vt:lpstr>BUNDAN SONRA YAPILACAKLAR</vt:lpstr>
      <vt:lpstr>Proje sonuçları </vt:lpstr>
      <vt:lpstr>Slayt 42</vt:lpstr>
      <vt:lpstr>Slayt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TOHUM KALEM PROJESİ</dc:title>
  <dc:creator>ulas</dc:creator>
  <cp:lastModifiedBy>ulas</cp:lastModifiedBy>
  <cp:revision>39</cp:revision>
  <dcterms:created xsi:type="dcterms:W3CDTF">2017-04-24T02:52:20Z</dcterms:created>
  <dcterms:modified xsi:type="dcterms:W3CDTF">2018-02-07T17:28:56Z</dcterms:modified>
</cp:coreProperties>
</file>