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73" d="100"/>
          <a:sy n="73" d="100"/>
        </p:scale>
        <p:origin x="59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9C034D3-149A-C940-A0EF-9D1624A33F4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BORÇLAR HUKUKU ÖZEL HÜKÜMLER</a:t>
            </a: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37E78F00-F2C7-364B-B937-63F11DBE461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saklama </a:t>
            </a:r>
            <a:r>
              <a:rPr lang="tr-TR" dirty="0" smtClean="0"/>
              <a:t>borcu doğuran </a:t>
            </a:r>
            <a:r>
              <a:rPr lang="tr-TR" dirty="0" smtClean="0"/>
              <a:t>sözleşmeler</a:t>
            </a:r>
          </a:p>
          <a:p>
            <a:r>
              <a:rPr lang="tr-TR" dirty="0" smtClean="0"/>
              <a:t>Teminat borcu doğuran sözleşmeler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8476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C315317-64F8-E14E-AD9A-599A0C22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Saklama borcu doğuran sözleşmeler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D90202D-61EA-FC4C-AC65-972CD73C2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Genel Saklama Sözleşmesi</a:t>
            </a:r>
          </a:p>
          <a:p>
            <a:pPr lvl="1"/>
            <a:r>
              <a:rPr lang="tr-TR" dirty="0"/>
              <a:t>Tanım: </a:t>
            </a:r>
            <a:r>
              <a:rPr lang="tr-TR" dirty="0" smtClean="0"/>
              <a:t>Saklayanın</a:t>
            </a:r>
            <a:r>
              <a:rPr lang="tr-TR" dirty="0"/>
              <a:t>, saklatan tarafından verilen şeyi kabul ve onu güvenli bir yerde saklatan yararına saklayıp korumak ve sözleşme sonunda saklatana geri vermekle yükümlü olduğu bir </a:t>
            </a:r>
            <a:r>
              <a:rPr lang="tr-TR" dirty="0" smtClean="0"/>
              <a:t>sözleşmedir (TBK m. 561).</a:t>
            </a:r>
          </a:p>
          <a:p>
            <a:pPr lvl="1"/>
            <a:r>
              <a:rPr lang="tr-TR" dirty="0" smtClean="0"/>
              <a:t>Nitelikleri</a:t>
            </a:r>
          </a:p>
          <a:p>
            <a:pPr lvl="2"/>
            <a:r>
              <a:rPr lang="tr-TR" dirty="0" smtClean="0"/>
              <a:t>Saklama sözleşmesi iki tarafa borç yükleyen bir sözleşmedir.</a:t>
            </a:r>
          </a:p>
          <a:p>
            <a:pPr lvl="2"/>
            <a:r>
              <a:rPr lang="en-US" dirty="0" err="1" smtClean="0"/>
              <a:t>Saklama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, </a:t>
            </a:r>
            <a:r>
              <a:rPr lang="en-US" dirty="0" err="1" smtClean="0"/>
              <a:t>ivazs</a:t>
            </a:r>
            <a:r>
              <a:rPr lang="tr-TR" dirty="0" smtClean="0"/>
              <a:t>ı</a:t>
            </a:r>
            <a:r>
              <a:rPr lang="en-US" dirty="0" smtClean="0"/>
              <a:t>z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2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719524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Saklama borcu doğuran sözleşmeler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 Saklama </a:t>
            </a:r>
            <a:r>
              <a:rPr lang="tr-TR" dirty="0" smtClean="0"/>
              <a:t>Sözleşmesi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1"/>
            <a:r>
              <a:rPr lang="tr-TR" dirty="0" smtClean="0"/>
              <a:t>Nitelikleri (devam)</a:t>
            </a:r>
          </a:p>
          <a:p>
            <a:pPr lvl="2"/>
            <a:r>
              <a:rPr lang="en-US" dirty="0" err="1" smtClean="0"/>
              <a:t>Saklama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r</a:t>
            </a:r>
            <a:r>
              <a:rPr lang="tr-TR" dirty="0" smtClean="0"/>
              <a:t>ı</a:t>
            </a:r>
            <a:r>
              <a:rPr lang="en-US" dirty="0" err="1" smtClean="0"/>
              <a:t>zai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 smtClean="0"/>
              <a:t>Saklama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,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1"/>
            <a:r>
              <a:rPr lang="tr-TR" dirty="0" smtClean="0"/>
              <a:t>Unsurları</a:t>
            </a:r>
          </a:p>
          <a:p>
            <a:pPr lvl="2"/>
            <a:r>
              <a:rPr lang="en-US" dirty="0" err="1" smtClean="0"/>
              <a:t>Taş</a:t>
            </a:r>
            <a:r>
              <a:rPr lang="tr-TR" dirty="0" err="1" smtClean="0"/>
              <a:t>ınır</a:t>
            </a:r>
            <a:r>
              <a:rPr lang="en-US" dirty="0" smtClean="0"/>
              <a:t> mal </a:t>
            </a:r>
            <a:r>
              <a:rPr lang="en-US" dirty="0" err="1" smtClean="0"/>
              <a:t>unsuru</a:t>
            </a:r>
            <a:endParaRPr lang="tr-TR" dirty="0" smtClean="0"/>
          </a:p>
          <a:p>
            <a:pPr lvl="2"/>
            <a:r>
              <a:rPr lang="tr-TR" dirty="0" smtClean="0"/>
              <a:t>Güvenli bir yerde saklama unsuru</a:t>
            </a:r>
          </a:p>
          <a:p>
            <a:pPr lvl="2"/>
            <a:r>
              <a:rPr lang="en-US" dirty="0" smtClean="0"/>
              <a:t>Geri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r>
              <a:rPr lang="en-US" dirty="0" smtClean="0"/>
              <a:t> </a:t>
            </a:r>
            <a:endParaRPr lang="tr-TR" dirty="0" smtClean="0"/>
          </a:p>
          <a:p>
            <a:pPr lvl="2"/>
            <a:r>
              <a:rPr lang="en-US" dirty="0" err="1" smtClean="0"/>
              <a:t>Taraflar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anlaşmas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unsuru</a:t>
            </a:r>
            <a:r>
              <a:rPr lang="en-U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751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Saklama borcu doğuran sözleşmeler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Genel Saklama Sözleşmesi (devam)</a:t>
            </a:r>
          </a:p>
          <a:p>
            <a:pPr lvl="1"/>
            <a:r>
              <a:rPr lang="tr-TR" dirty="0" smtClean="0"/>
              <a:t>Tarafların Borçları</a:t>
            </a:r>
          </a:p>
          <a:p>
            <a:pPr lvl="2"/>
            <a:r>
              <a:rPr lang="en-US" dirty="0" err="1" smtClean="0"/>
              <a:t>Saklayan</a:t>
            </a:r>
            <a:r>
              <a:rPr lang="tr-TR" dirty="0" smtClean="0"/>
              <a:t>ı</a:t>
            </a:r>
            <a:r>
              <a:rPr lang="en-US" dirty="0" smtClean="0"/>
              <a:t>n </a:t>
            </a:r>
            <a:r>
              <a:rPr lang="en-US" dirty="0" err="1" smtClean="0"/>
              <a:t>borçlar</a:t>
            </a:r>
            <a:r>
              <a:rPr lang="tr-TR" dirty="0" smtClean="0"/>
              <a:t>ı</a:t>
            </a:r>
          </a:p>
          <a:p>
            <a:pPr lvl="3"/>
            <a:r>
              <a:rPr lang="en-US" dirty="0" err="1"/>
              <a:t>Şeyi</a:t>
            </a:r>
            <a:r>
              <a:rPr lang="en-US" dirty="0"/>
              <a:t> </a:t>
            </a:r>
            <a:r>
              <a:rPr lang="en-US" dirty="0" err="1"/>
              <a:t>koruma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Şeyi</a:t>
            </a:r>
            <a:r>
              <a:rPr lang="en-US" dirty="0"/>
              <a:t> </a:t>
            </a:r>
            <a:r>
              <a:rPr lang="en-US" dirty="0" err="1"/>
              <a:t>kullanmama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Şeyi</a:t>
            </a:r>
            <a:r>
              <a:rPr lang="en-US" dirty="0"/>
              <a:t> </a:t>
            </a:r>
            <a:r>
              <a:rPr lang="en-US" dirty="0" err="1"/>
              <a:t>geri</a:t>
            </a:r>
            <a:r>
              <a:rPr lang="en-US" dirty="0"/>
              <a:t> </a:t>
            </a:r>
            <a:r>
              <a:rPr lang="en-US" dirty="0" err="1"/>
              <a:t>verme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 smtClean="0"/>
              <a:t>borçları</a:t>
            </a:r>
            <a:endParaRPr lang="tr-TR" dirty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2079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Saklama borcu doğuran sözleşmeler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692737"/>
          </a:xfrm>
        </p:spPr>
        <p:txBody>
          <a:bodyPr>
            <a:normAutofit/>
          </a:bodyPr>
          <a:lstStyle/>
          <a:p>
            <a:r>
              <a:rPr lang="tr-TR" dirty="0"/>
              <a:t>Genel Saklama Sözleşmesi (devam)</a:t>
            </a:r>
          </a:p>
          <a:p>
            <a:pPr lvl="1"/>
            <a:r>
              <a:rPr lang="tr-TR" dirty="0" smtClean="0"/>
              <a:t>Tarafların Borçları</a:t>
            </a:r>
            <a:r>
              <a:rPr lang="tr-TR" dirty="0"/>
              <a:t> </a:t>
            </a:r>
            <a:r>
              <a:rPr lang="tr-TR" dirty="0" smtClean="0"/>
              <a:t>(devam)</a:t>
            </a:r>
          </a:p>
          <a:p>
            <a:pPr lvl="2"/>
            <a:r>
              <a:rPr lang="tr-TR" dirty="0" smtClean="0"/>
              <a:t>Saklatanın borçları</a:t>
            </a:r>
          </a:p>
          <a:p>
            <a:pPr lvl="3"/>
            <a:r>
              <a:rPr lang="en-US" dirty="0" err="1"/>
              <a:t>Masrafları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Zararı</a:t>
            </a:r>
            <a:r>
              <a:rPr lang="en-US" dirty="0"/>
              <a:t> </a:t>
            </a:r>
            <a:r>
              <a:rPr lang="en-US" dirty="0" err="1"/>
              <a:t>tazmin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3"/>
            <a:r>
              <a:rPr lang="en-US" dirty="0" err="1"/>
              <a:t>İvazlı</a:t>
            </a:r>
            <a:r>
              <a:rPr lang="en-US" dirty="0"/>
              <a:t> </a:t>
            </a:r>
            <a:r>
              <a:rPr lang="en-US" dirty="0" err="1"/>
              <a:t>saklama</a:t>
            </a:r>
            <a:r>
              <a:rPr lang="en-US" dirty="0"/>
              <a:t> </a:t>
            </a:r>
            <a:r>
              <a:rPr lang="en-US" dirty="0" err="1"/>
              <a:t>sözleşmesinde</a:t>
            </a:r>
            <a:r>
              <a:rPr lang="en-US" dirty="0"/>
              <a:t> </a:t>
            </a:r>
            <a:r>
              <a:rPr lang="en-US" dirty="0" err="1"/>
              <a:t>ücret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 smtClean="0"/>
              <a:t>borcu</a:t>
            </a:r>
            <a:endParaRPr lang="tr-TR" dirty="0"/>
          </a:p>
          <a:p>
            <a:pPr lvl="1"/>
            <a:r>
              <a:rPr lang="tr-TR" dirty="0" smtClean="0"/>
              <a:t>Sözleşmenin Sona Ermesi</a:t>
            </a:r>
          </a:p>
          <a:p>
            <a:pPr lvl="2"/>
            <a:r>
              <a:rPr lang="tr-TR" dirty="0" smtClean="0"/>
              <a:t>B</a:t>
            </a:r>
            <a:r>
              <a:rPr lang="en-US" dirty="0" err="1" smtClean="0"/>
              <a:t>elirli</a:t>
            </a:r>
            <a:r>
              <a:rPr lang="en-US" dirty="0" smtClean="0"/>
              <a:t> </a:t>
            </a:r>
            <a:r>
              <a:rPr lang="en-US" dirty="0" err="1" smtClean="0"/>
              <a:t>süreli</a:t>
            </a:r>
            <a:r>
              <a:rPr lang="en-US" dirty="0" smtClean="0"/>
              <a:t> </a:t>
            </a:r>
            <a:r>
              <a:rPr lang="en-US" dirty="0" err="1" smtClean="0"/>
              <a:t>sözleşmenin</a:t>
            </a:r>
            <a:r>
              <a:rPr lang="en-US" dirty="0" smtClean="0"/>
              <a:t> </a:t>
            </a:r>
            <a:r>
              <a:rPr lang="en-US" dirty="0" err="1" smtClean="0"/>
              <a:t>sona</a:t>
            </a:r>
            <a:r>
              <a:rPr lang="en-US" dirty="0" smtClean="0"/>
              <a:t> </a:t>
            </a:r>
            <a:r>
              <a:rPr lang="en-US" dirty="0" err="1" smtClean="0"/>
              <a:t>ermesi</a:t>
            </a:r>
            <a:endParaRPr lang="tr-TR" dirty="0"/>
          </a:p>
          <a:p>
            <a:pPr lvl="2"/>
            <a:r>
              <a:rPr lang="en-US" dirty="0" err="1" smtClean="0"/>
              <a:t>Belir</a:t>
            </a:r>
            <a:r>
              <a:rPr lang="tr-TR" dirty="0" smtClean="0"/>
              <a:t>siz</a:t>
            </a:r>
            <a:r>
              <a:rPr lang="en-US" dirty="0" smtClean="0"/>
              <a:t> </a:t>
            </a:r>
            <a:r>
              <a:rPr lang="en-US" dirty="0" err="1"/>
              <a:t>süreli</a:t>
            </a:r>
            <a:r>
              <a:rPr lang="en-US" dirty="0"/>
              <a:t> </a:t>
            </a:r>
            <a:r>
              <a:rPr lang="en-US" dirty="0" err="1"/>
              <a:t>sözleşmenin</a:t>
            </a:r>
            <a:r>
              <a:rPr lang="en-US" dirty="0"/>
              <a:t> </a:t>
            </a:r>
            <a:r>
              <a:rPr lang="en-US" dirty="0" err="1"/>
              <a:t>sona</a:t>
            </a:r>
            <a:r>
              <a:rPr lang="en-US" dirty="0"/>
              <a:t> </a:t>
            </a:r>
            <a:r>
              <a:rPr lang="en-US" dirty="0" err="1" smtClean="0"/>
              <a:t>ermesi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312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Teminat borcu doğuran sözleşmeler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Kefalet Sözleşmesi</a:t>
            </a:r>
          </a:p>
          <a:p>
            <a:pPr lvl="1"/>
            <a:r>
              <a:rPr lang="tr-TR" dirty="0"/>
              <a:t>Tanım: </a:t>
            </a:r>
            <a:r>
              <a:rPr lang="tr-TR" dirty="0" smtClean="0"/>
              <a:t>«Kefalet </a:t>
            </a:r>
            <a:r>
              <a:rPr lang="tr-TR" dirty="0"/>
              <a:t>sözleşmesi, kefilin alacaklıya karşı, borçlunun borcunu ifa etmemesinin sonuçlarından </a:t>
            </a:r>
            <a:r>
              <a:rPr lang="tr-TR" dirty="0" smtClean="0"/>
              <a:t>kişisel </a:t>
            </a:r>
            <a:r>
              <a:rPr lang="tr-TR" dirty="0"/>
              <a:t>olarak sorumlu olmayı üstlendiği sözleşmedir</a:t>
            </a:r>
            <a:r>
              <a:rPr lang="tr-TR" dirty="0" smtClean="0"/>
              <a:t>.» (TBK m. 581)</a:t>
            </a:r>
          </a:p>
          <a:p>
            <a:pPr lvl="1"/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niteliği</a:t>
            </a:r>
            <a:endParaRPr lang="tr-TR" dirty="0" smtClean="0"/>
          </a:p>
          <a:p>
            <a:pPr lvl="2"/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tarafa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yükleyen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ivazs</a:t>
            </a:r>
            <a:r>
              <a:rPr lang="tr-TR" dirty="0" smtClean="0"/>
              <a:t>ı</a:t>
            </a:r>
            <a:r>
              <a:rPr lang="en-US" dirty="0" smtClean="0"/>
              <a:t>z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</a:p>
          <a:p>
            <a:pPr lvl="2"/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sözleşmesi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sözleşme</a:t>
            </a:r>
            <a:r>
              <a:rPr lang="en-US" dirty="0" smtClean="0"/>
              <a:t> </a:t>
            </a:r>
            <a:r>
              <a:rPr lang="en-US" dirty="0" err="1" smtClean="0"/>
              <a:t>benzeri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sözleşmedir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51533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Kefalet sözleşmes</a:t>
            </a:r>
            <a:r>
              <a:rPr lang="tr-TR" dirty="0"/>
              <a:t>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Kefalet Borcunun Özellikleri</a:t>
            </a:r>
          </a:p>
          <a:p>
            <a:pPr lvl="1"/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, as</a:t>
            </a:r>
            <a:r>
              <a:rPr lang="tr-TR" dirty="0" smtClean="0"/>
              <a:t>ı</a:t>
            </a:r>
            <a:r>
              <a:rPr lang="en-US" dirty="0" smtClean="0"/>
              <a:t>l </a:t>
            </a:r>
            <a:r>
              <a:rPr lang="en-US" dirty="0" err="1" smtClean="0"/>
              <a:t>borçtan</a:t>
            </a:r>
            <a:r>
              <a:rPr lang="en-US" dirty="0" smtClean="0"/>
              <a:t> </a:t>
            </a:r>
            <a:r>
              <a:rPr lang="en-US" dirty="0" err="1" smtClean="0"/>
              <a:t>ayr</a:t>
            </a:r>
            <a:r>
              <a:rPr lang="tr-TR" dirty="0" smtClean="0"/>
              <a:t>ı</a:t>
            </a:r>
            <a:r>
              <a:rPr lang="en-US" dirty="0" smtClean="0"/>
              <a:t> </a:t>
            </a:r>
            <a:r>
              <a:rPr lang="en-US" dirty="0" err="1" smtClean="0"/>
              <a:t>bağims</a:t>
            </a:r>
            <a:r>
              <a:rPr lang="tr-TR" dirty="0" smtClean="0"/>
              <a:t>ı</a:t>
            </a:r>
            <a:r>
              <a:rPr lang="en-US" dirty="0" smtClean="0"/>
              <a:t>z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borçtur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para </a:t>
            </a:r>
            <a:r>
              <a:rPr lang="en-US" dirty="0" err="1" smtClean="0"/>
              <a:t>borcudur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 </a:t>
            </a:r>
            <a:r>
              <a:rPr lang="en-US" dirty="0" err="1" smtClean="0"/>
              <a:t>bağ</a:t>
            </a:r>
            <a:r>
              <a:rPr lang="tr-TR" dirty="0" err="1" smtClean="0"/>
              <a:t>ımlı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yan</a:t>
            </a:r>
            <a:r>
              <a:rPr lang="en-US" dirty="0" smtClean="0"/>
              <a:t> (fer’i) </a:t>
            </a:r>
            <a:r>
              <a:rPr lang="en-US" dirty="0" err="1" smtClean="0"/>
              <a:t>borçtur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 </a:t>
            </a:r>
            <a:r>
              <a:rPr lang="en-US" dirty="0" err="1" smtClean="0"/>
              <a:t>ikincil</a:t>
            </a:r>
            <a:r>
              <a:rPr lang="en-US" dirty="0" smtClean="0"/>
              <a:t> (</a:t>
            </a:r>
            <a:r>
              <a:rPr lang="en-US" dirty="0" err="1" smtClean="0"/>
              <a:t>tali</a:t>
            </a:r>
            <a:r>
              <a:rPr lang="en-US" dirty="0" smtClean="0"/>
              <a:t>)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borçtur</a:t>
            </a:r>
            <a:r>
              <a:rPr lang="tr-TR" dirty="0" smtClean="0"/>
              <a:t>.</a:t>
            </a:r>
            <a:r>
              <a:rPr lang="en-US" dirty="0" smtClean="0"/>
              <a:t> </a:t>
            </a:r>
            <a:endParaRPr lang="tr-TR" dirty="0" smtClean="0"/>
          </a:p>
          <a:p>
            <a:pPr lvl="1"/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borcu</a:t>
            </a:r>
            <a:r>
              <a:rPr lang="en-US" dirty="0" smtClean="0"/>
              <a:t>, </a:t>
            </a:r>
            <a:r>
              <a:rPr lang="en-US" dirty="0" err="1" smtClean="0"/>
              <a:t>teminat</a:t>
            </a:r>
            <a:r>
              <a:rPr lang="en-US" dirty="0" smtClean="0"/>
              <a:t> </a:t>
            </a:r>
            <a:r>
              <a:rPr lang="en-US" dirty="0" err="1" smtClean="0"/>
              <a:t>sebebine</a:t>
            </a:r>
            <a:r>
              <a:rPr lang="en-US" dirty="0" smtClean="0"/>
              <a:t> </a:t>
            </a:r>
            <a:r>
              <a:rPr lang="en-US" dirty="0" err="1" smtClean="0"/>
              <a:t>dayanan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borçtur</a:t>
            </a:r>
            <a:r>
              <a:rPr lang="tr-TR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140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Kefalet sözleşmesi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Kefaletin Şartları</a:t>
            </a:r>
          </a:p>
          <a:p>
            <a:pPr lvl="1"/>
            <a:r>
              <a:rPr lang="en-US" dirty="0" err="1" smtClean="0"/>
              <a:t>Mevcut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geçerli</a:t>
            </a:r>
            <a:r>
              <a:rPr lang="en-US" dirty="0" smtClean="0"/>
              <a:t> </a:t>
            </a:r>
            <a:r>
              <a:rPr lang="en-US" dirty="0" err="1" smtClean="0"/>
              <a:t>aslî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borç</a:t>
            </a:r>
            <a:r>
              <a:rPr lang="en-US" dirty="0" smtClean="0"/>
              <a:t> </a:t>
            </a:r>
            <a:r>
              <a:rPr lang="en-US" dirty="0" err="1" smtClean="0"/>
              <a:t>olmalidir</a:t>
            </a:r>
            <a:r>
              <a:rPr lang="tr-TR" dirty="0" smtClean="0"/>
              <a:t>.</a:t>
            </a:r>
          </a:p>
          <a:p>
            <a:pPr lvl="1"/>
            <a:r>
              <a:rPr lang="en-US" dirty="0" err="1" smtClean="0"/>
              <a:t>Kefil</a:t>
            </a:r>
            <a:r>
              <a:rPr lang="en-US" dirty="0" smtClean="0"/>
              <a:t>, </a:t>
            </a:r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ehliyetine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olmalidir</a:t>
            </a:r>
            <a:r>
              <a:rPr lang="tr-TR" dirty="0" smtClean="0"/>
              <a:t>.</a:t>
            </a:r>
          </a:p>
          <a:p>
            <a:r>
              <a:rPr lang="en-US" dirty="0" err="1" smtClean="0"/>
              <a:t>Kefalet</a:t>
            </a:r>
            <a:r>
              <a:rPr lang="en-US" dirty="0" smtClean="0"/>
              <a:t> </a:t>
            </a:r>
            <a:r>
              <a:rPr lang="en-US" dirty="0" err="1" smtClean="0"/>
              <a:t>Sözleşmesinin</a:t>
            </a:r>
            <a:r>
              <a:rPr lang="en-US" dirty="0" smtClean="0"/>
              <a:t> </a:t>
            </a:r>
            <a:r>
              <a:rPr lang="en-US" dirty="0" err="1" smtClean="0"/>
              <a:t>Şekli</a:t>
            </a:r>
            <a:endParaRPr lang="tr-TR" dirty="0" smtClean="0"/>
          </a:p>
          <a:p>
            <a:pPr lvl="1"/>
            <a:r>
              <a:rPr lang="en-US" dirty="0" err="1"/>
              <a:t>Kefaletin</a:t>
            </a:r>
            <a:r>
              <a:rPr lang="en-US" dirty="0"/>
              <a:t> </a:t>
            </a:r>
            <a:r>
              <a:rPr lang="en-US" dirty="0" err="1"/>
              <a:t>sözleşmesinin</a:t>
            </a:r>
            <a:r>
              <a:rPr lang="en-US" dirty="0"/>
              <a:t> </a:t>
            </a:r>
            <a:r>
              <a:rPr lang="en-US" dirty="0" err="1"/>
              <a:t>geçerliliği</a:t>
            </a:r>
            <a:r>
              <a:rPr lang="en-US" dirty="0"/>
              <a:t>, </a:t>
            </a:r>
            <a:r>
              <a:rPr lang="en-US" dirty="0" err="1"/>
              <a:t>yazılı</a:t>
            </a:r>
            <a:r>
              <a:rPr lang="en-US" dirty="0"/>
              <a:t> </a:t>
            </a:r>
            <a:r>
              <a:rPr lang="en-US" dirty="0" err="1"/>
              <a:t>şekilde</a:t>
            </a:r>
            <a:r>
              <a:rPr lang="en-US" dirty="0"/>
              <a:t> </a:t>
            </a:r>
            <a:r>
              <a:rPr lang="en-US" dirty="0" err="1" smtClean="0"/>
              <a:t>yapılmasına</a:t>
            </a:r>
            <a:r>
              <a:rPr lang="en-US" dirty="0" smtClean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kefilin</a:t>
            </a:r>
            <a:r>
              <a:rPr lang="en-US" dirty="0"/>
              <a:t> </a:t>
            </a:r>
            <a:r>
              <a:rPr lang="en-US" dirty="0" err="1"/>
              <a:t>sorumlu</a:t>
            </a:r>
            <a:r>
              <a:rPr lang="en-US" dirty="0"/>
              <a:t> </a:t>
            </a:r>
            <a:r>
              <a:rPr lang="en-US" dirty="0" err="1"/>
              <a:t>olacağı</a:t>
            </a:r>
            <a:r>
              <a:rPr lang="en-US" dirty="0"/>
              <a:t> </a:t>
            </a:r>
            <a:r>
              <a:rPr lang="en-US" dirty="0" err="1"/>
              <a:t>azami</a:t>
            </a:r>
            <a:r>
              <a:rPr lang="en-US" dirty="0"/>
              <a:t> </a:t>
            </a:r>
            <a:r>
              <a:rPr lang="en-US" dirty="0" err="1"/>
              <a:t>miktar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kefalet</a:t>
            </a:r>
            <a:r>
              <a:rPr lang="en-US" dirty="0"/>
              <a:t> </a:t>
            </a:r>
            <a:r>
              <a:rPr lang="en-US" dirty="0" err="1"/>
              <a:t>tarihinin</a:t>
            </a:r>
            <a:r>
              <a:rPr lang="en-US" dirty="0"/>
              <a:t> </a:t>
            </a:r>
            <a:r>
              <a:rPr lang="en-US" dirty="0" err="1"/>
              <a:t>kendi</a:t>
            </a:r>
            <a:r>
              <a:rPr lang="en-US" dirty="0"/>
              <a:t> </a:t>
            </a:r>
            <a:r>
              <a:rPr lang="en-US" dirty="0" err="1"/>
              <a:t>elyazısıyla</a:t>
            </a:r>
            <a:r>
              <a:rPr lang="en-US" dirty="0"/>
              <a:t> </a:t>
            </a:r>
            <a:r>
              <a:rPr lang="en-US" dirty="0" err="1"/>
              <a:t>yazılmasına</a:t>
            </a:r>
            <a:r>
              <a:rPr lang="en-US" dirty="0"/>
              <a:t> </a:t>
            </a:r>
            <a:r>
              <a:rPr lang="en-US" dirty="0" err="1" smtClean="0"/>
              <a:t>bağlıdır</a:t>
            </a:r>
            <a:r>
              <a:rPr lang="tr-TR" dirty="0" smtClean="0"/>
              <a:t> (TBK m. </a:t>
            </a:r>
            <a:r>
              <a:rPr lang="tr-TR" smtClean="0"/>
              <a:t>583/I).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78042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1384</TotalTime>
  <Words>358</Words>
  <Application>Microsoft Office PowerPoint</Application>
  <PresentationFormat>Geniş ekran</PresentationFormat>
  <Paragraphs>57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Gill Sans MT</vt:lpstr>
      <vt:lpstr>Galeri</vt:lpstr>
      <vt:lpstr>BORÇLAR HUKUKU ÖZEL HÜKÜMLER</vt:lpstr>
      <vt:lpstr>Saklama borcu doğuran sözleşmeler</vt:lpstr>
      <vt:lpstr>Saklama borcu doğuran sözleşmeler</vt:lpstr>
      <vt:lpstr>Saklama borcu doğuran sözleşmeler</vt:lpstr>
      <vt:lpstr>Saklama borcu doğuran sözleşmeler</vt:lpstr>
      <vt:lpstr>Teminat borcu doğuran sözleşmeler</vt:lpstr>
      <vt:lpstr>Kefalet sözleşmesi</vt:lpstr>
      <vt:lpstr>Kefalet sözleşmesi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Harun Kılıç</dc:creator>
  <cp:lastModifiedBy>pc1</cp:lastModifiedBy>
  <cp:revision>28</cp:revision>
  <dcterms:created xsi:type="dcterms:W3CDTF">2020-07-01T13:53:34Z</dcterms:created>
  <dcterms:modified xsi:type="dcterms:W3CDTF">2021-03-22T20:13:58Z</dcterms:modified>
</cp:coreProperties>
</file>