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saklama </a:t>
            </a:r>
            <a:r>
              <a:rPr lang="tr-TR" dirty="0" smtClean="0"/>
              <a:t>borcu doğuran </a:t>
            </a:r>
            <a:r>
              <a:rPr lang="tr-TR" dirty="0" smtClean="0"/>
              <a:t>sözleşmeler</a:t>
            </a:r>
          </a:p>
          <a:p>
            <a:r>
              <a:rPr lang="tr-TR" dirty="0" smtClean="0"/>
              <a:t>Teminat borcu doğuran sözleşmeler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Saklama borcu doğuran sözleşmeler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Genel Saklama Sözleşmesi</a:t>
            </a:r>
          </a:p>
          <a:p>
            <a:pPr lvl="1"/>
            <a:r>
              <a:rPr lang="tr-TR" dirty="0"/>
              <a:t>Tanım: </a:t>
            </a:r>
            <a:r>
              <a:rPr lang="tr-TR" dirty="0" smtClean="0"/>
              <a:t>Saklayanın</a:t>
            </a:r>
            <a:r>
              <a:rPr lang="tr-TR" dirty="0"/>
              <a:t>, saklatan tarafından verilen şeyi kabul ve onu güvenli bir yerde saklatan yararına saklayıp korumak ve sözleşme sonunda saklatana geri vermekle yükümlü olduğu bir </a:t>
            </a:r>
            <a:r>
              <a:rPr lang="tr-TR" dirty="0" smtClean="0"/>
              <a:t>sözleşmedir (TBK m. 561).</a:t>
            </a:r>
          </a:p>
          <a:p>
            <a:pPr lvl="1"/>
            <a:r>
              <a:rPr lang="tr-TR" dirty="0" smtClean="0"/>
              <a:t>Nitelikleri</a:t>
            </a:r>
          </a:p>
          <a:p>
            <a:pPr lvl="2"/>
            <a:r>
              <a:rPr lang="tr-TR" dirty="0" smtClean="0"/>
              <a:t>Saklama sözleşmesi iki tarafa borç yükleyen bir sözleşmedir.</a:t>
            </a:r>
          </a:p>
          <a:p>
            <a:pPr lvl="2"/>
            <a:r>
              <a:rPr lang="en-US" dirty="0" err="1" smtClean="0"/>
              <a:t>Saklama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en-US" dirty="0" err="1" smtClean="0"/>
              <a:t>ivazs</a:t>
            </a:r>
            <a:r>
              <a:rPr lang="tr-TR" dirty="0" smtClean="0"/>
              <a:t>ı</a:t>
            </a:r>
            <a:r>
              <a:rPr lang="en-US" dirty="0" smtClean="0"/>
              <a:t>z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Saklama borcu doğuran sözleşmeler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 Saklama </a:t>
            </a:r>
            <a:r>
              <a:rPr lang="tr-TR" dirty="0" smtClean="0"/>
              <a:t>Sözleşmesi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 smtClean="0"/>
              <a:t>Nitelikleri (devam)</a:t>
            </a:r>
          </a:p>
          <a:p>
            <a:pPr lvl="2"/>
            <a:r>
              <a:rPr lang="en-US" dirty="0" err="1" smtClean="0"/>
              <a:t>Saklama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 smtClean="0"/>
              <a:t>Saklama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Unsurları</a:t>
            </a:r>
          </a:p>
          <a:p>
            <a:pPr lvl="2"/>
            <a:r>
              <a:rPr lang="en-US" dirty="0" err="1" smtClean="0"/>
              <a:t>Taş</a:t>
            </a:r>
            <a:r>
              <a:rPr lang="tr-TR" dirty="0" err="1" smtClean="0"/>
              <a:t>ınır</a:t>
            </a:r>
            <a:r>
              <a:rPr lang="en-US" dirty="0" smtClean="0"/>
              <a:t> mal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2"/>
            <a:r>
              <a:rPr lang="tr-TR" dirty="0" smtClean="0"/>
              <a:t>Güvenli bir yerde saklama unsuru</a:t>
            </a:r>
          </a:p>
          <a:p>
            <a:pPr lvl="2"/>
            <a:r>
              <a:rPr lang="en-US" dirty="0" smtClean="0"/>
              <a:t>Geri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r>
              <a:rPr lang="en-US" dirty="0" smtClean="0"/>
              <a:t> </a:t>
            </a:r>
            <a:endParaRPr lang="tr-TR" dirty="0" smtClean="0"/>
          </a:p>
          <a:p>
            <a:pPr lvl="2"/>
            <a:r>
              <a:rPr lang="en-US" dirty="0" err="1" smtClean="0"/>
              <a:t>Taraflar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anlaşmas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Saklama borcu doğuran sözleşmeler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 Saklama Sözleşmesi (devam)</a:t>
            </a:r>
          </a:p>
          <a:p>
            <a:pPr lvl="1"/>
            <a:r>
              <a:rPr lang="tr-TR" dirty="0" smtClean="0"/>
              <a:t>Tarafların Borçları</a:t>
            </a:r>
          </a:p>
          <a:p>
            <a:pPr lvl="2"/>
            <a:r>
              <a:rPr lang="en-US" dirty="0" err="1" smtClean="0"/>
              <a:t>Saklayan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3"/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kullanmama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endParaRPr lang="tr-TR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Saklama borcu doğuran sözleşmeler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92737"/>
          </a:xfrm>
        </p:spPr>
        <p:txBody>
          <a:bodyPr>
            <a:normAutofit/>
          </a:bodyPr>
          <a:lstStyle/>
          <a:p>
            <a:r>
              <a:rPr lang="tr-TR" dirty="0"/>
              <a:t>Genel Saklama Sözleşmesi (devam)</a:t>
            </a:r>
          </a:p>
          <a:p>
            <a:pPr lvl="1"/>
            <a:r>
              <a:rPr lang="tr-TR" dirty="0" smtClean="0"/>
              <a:t>Tarafların Borçları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2"/>
            <a:r>
              <a:rPr lang="tr-TR" dirty="0" smtClean="0"/>
              <a:t>Saklatanın borçları</a:t>
            </a:r>
          </a:p>
          <a:p>
            <a:pPr lvl="3"/>
            <a:r>
              <a:rPr lang="en-US" dirty="0" err="1"/>
              <a:t>Masrafları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Zararı</a:t>
            </a:r>
            <a:r>
              <a:rPr lang="en-US" dirty="0"/>
              <a:t> </a:t>
            </a:r>
            <a:r>
              <a:rPr lang="en-US" dirty="0" err="1"/>
              <a:t>tazmin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İvazlı</a:t>
            </a:r>
            <a:r>
              <a:rPr lang="en-US" dirty="0"/>
              <a:t> </a:t>
            </a:r>
            <a:r>
              <a:rPr lang="en-US" dirty="0" err="1"/>
              <a:t>saklama</a:t>
            </a:r>
            <a:r>
              <a:rPr lang="en-US" dirty="0"/>
              <a:t> </a:t>
            </a:r>
            <a:r>
              <a:rPr lang="en-US" dirty="0" err="1"/>
              <a:t>sözleşmesinde</a:t>
            </a:r>
            <a:r>
              <a:rPr lang="en-US" dirty="0"/>
              <a:t> </a:t>
            </a:r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tr-TR" dirty="0" smtClean="0"/>
              <a:t>Sözleşmenin Sona Ermesi</a:t>
            </a:r>
          </a:p>
          <a:p>
            <a:pPr lvl="2"/>
            <a:r>
              <a:rPr lang="tr-TR" dirty="0" smtClean="0"/>
              <a:t>B</a:t>
            </a:r>
            <a:r>
              <a:rPr lang="en-US" dirty="0" err="1" smtClean="0"/>
              <a:t>elirli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 smtClean="0"/>
              <a:t>Belir</a:t>
            </a:r>
            <a:r>
              <a:rPr lang="tr-TR" dirty="0" smtClean="0"/>
              <a:t>siz</a:t>
            </a:r>
            <a:r>
              <a:rPr lang="en-US" dirty="0" smtClean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Teminat borcu doğuran sözleşmeler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Kefalet Sözleşmesi</a:t>
            </a:r>
          </a:p>
          <a:p>
            <a:pPr lvl="1"/>
            <a:r>
              <a:rPr lang="tr-TR" dirty="0"/>
              <a:t>Tanım: </a:t>
            </a:r>
            <a:r>
              <a:rPr lang="tr-TR" dirty="0" smtClean="0"/>
              <a:t>«Kefalet </a:t>
            </a:r>
            <a:r>
              <a:rPr lang="tr-TR" dirty="0"/>
              <a:t>sözleşmesi, kefilin alacaklıya karşı, borçlunun borcunu ifa etmemesinin sonuçlarından </a:t>
            </a:r>
            <a:r>
              <a:rPr lang="tr-TR" dirty="0" smtClean="0"/>
              <a:t>kişisel </a:t>
            </a:r>
            <a:r>
              <a:rPr lang="tr-TR" dirty="0"/>
              <a:t>olarak sorumlu olmayı üstlendiği sözleşmedir</a:t>
            </a:r>
            <a:r>
              <a:rPr lang="tr-TR" dirty="0" smtClean="0"/>
              <a:t>.» (TBK m. 581)</a:t>
            </a:r>
          </a:p>
          <a:p>
            <a:pPr lvl="1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tr-TR" dirty="0" smtClean="0"/>
          </a:p>
          <a:p>
            <a:pPr lvl="2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ivazs</a:t>
            </a:r>
            <a:r>
              <a:rPr lang="tr-TR" dirty="0" smtClean="0"/>
              <a:t>ı</a:t>
            </a:r>
            <a:r>
              <a:rPr lang="en-US" dirty="0" smtClean="0"/>
              <a:t>z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benzeri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Kefalet sözleşmes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Kefalet Borcunun Özellikleri</a:t>
            </a:r>
          </a:p>
          <a:p>
            <a:pPr lvl="1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, as</a:t>
            </a:r>
            <a:r>
              <a:rPr lang="tr-TR" dirty="0" smtClean="0"/>
              <a:t>ı</a:t>
            </a:r>
            <a:r>
              <a:rPr lang="en-US" dirty="0" smtClean="0"/>
              <a:t>l </a:t>
            </a:r>
            <a:r>
              <a:rPr lang="en-US" dirty="0" err="1" smtClean="0"/>
              <a:t>borçtan</a:t>
            </a:r>
            <a:r>
              <a:rPr lang="en-US" dirty="0" smtClean="0"/>
              <a:t> </a:t>
            </a:r>
            <a:r>
              <a:rPr lang="en-US" dirty="0" err="1" smtClean="0"/>
              <a:t>ayr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bağims</a:t>
            </a:r>
            <a:r>
              <a:rPr lang="tr-TR" dirty="0" smtClean="0"/>
              <a:t>ı</a:t>
            </a:r>
            <a:r>
              <a:rPr lang="en-US" dirty="0" smtClean="0"/>
              <a:t>z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borçtur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para </a:t>
            </a:r>
            <a:r>
              <a:rPr lang="en-US" dirty="0" err="1" smtClean="0"/>
              <a:t>borcudur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err="1" smtClean="0"/>
              <a:t>ımlı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(fer’i) </a:t>
            </a:r>
            <a:r>
              <a:rPr lang="en-US" dirty="0" err="1" smtClean="0"/>
              <a:t>borçtur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ikincil</a:t>
            </a:r>
            <a:r>
              <a:rPr lang="en-US" dirty="0" smtClean="0"/>
              <a:t> (</a:t>
            </a:r>
            <a:r>
              <a:rPr lang="en-US" dirty="0" err="1" smtClean="0"/>
              <a:t>tali</a:t>
            </a:r>
            <a:r>
              <a:rPr lang="en-US" dirty="0" smtClean="0"/>
              <a:t>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borçtur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, </a:t>
            </a:r>
            <a:r>
              <a:rPr lang="en-US" dirty="0" err="1" smtClean="0"/>
              <a:t>teminat</a:t>
            </a:r>
            <a:r>
              <a:rPr lang="en-US" dirty="0" smtClean="0"/>
              <a:t> </a:t>
            </a:r>
            <a:r>
              <a:rPr lang="en-US" dirty="0" err="1" smtClean="0"/>
              <a:t>sebebine</a:t>
            </a:r>
            <a:r>
              <a:rPr lang="en-US" dirty="0" smtClean="0"/>
              <a:t> </a:t>
            </a:r>
            <a:r>
              <a:rPr lang="en-US" dirty="0" err="1" smtClean="0"/>
              <a:t>dayanan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borçtur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Kefalet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Kefaletin Şartları</a:t>
            </a:r>
          </a:p>
          <a:p>
            <a:pPr lvl="1"/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aslî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olmalidir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Kefil</a:t>
            </a:r>
            <a:r>
              <a:rPr lang="en-US" dirty="0" smtClean="0"/>
              <a:t>, </a:t>
            </a:r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ehliyetine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olmalidir</a:t>
            </a:r>
            <a:r>
              <a:rPr lang="tr-TR" dirty="0" smtClean="0"/>
              <a:t>.</a:t>
            </a:r>
          </a:p>
          <a:p>
            <a:r>
              <a:rPr lang="en-US" dirty="0" err="1" smtClean="0"/>
              <a:t>Kefalet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endParaRPr lang="tr-TR" dirty="0" smtClean="0"/>
          </a:p>
          <a:p>
            <a:pPr lvl="1"/>
            <a:r>
              <a:rPr lang="en-US" dirty="0" err="1"/>
              <a:t>Kefaletin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geçerliliği</a:t>
            </a:r>
            <a:r>
              <a:rPr lang="en-US" dirty="0"/>
              <a:t>,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 smtClean="0"/>
              <a:t>yapılmasına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kefilin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azami</a:t>
            </a:r>
            <a:r>
              <a:rPr lang="en-US" dirty="0"/>
              <a:t> </a:t>
            </a:r>
            <a:r>
              <a:rPr lang="en-US" dirty="0" err="1"/>
              <a:t>miktar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kefalet</a:t>
            </a:r>
            <a:r>
              <a:rPr lang="en-US" dirty="0"/>
              <a:t> </a:t>
            </a:r>
            <a:r>
              <a:rPr lang="en-US" dirty="0" err="1"/>
              <a:t>tarihinin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elyazısıyla</a:t>
            </a:r>
            <a:r>
              <a:rPr lang="en-US" dirty="0"/>
              <a:t> </a:t>
            </a:r>
            <a:r>
              <a:rPr lang="en-US" dirty="0" err="1"/>
              <a:t>yazılmasına</a:t>
            </a:r>
            <a:r>
              <a:rPr lang="en-US" dirty="0"/>
              <a:t> </a:t>
            </a:r>
            <a:r>
              <a:rPr lang="en-US" dirty="0" err="1" smtClean="0"/>
              <a:t>bağlıdır</a:t>
            </a:r>
            <a:r>
              <a:rPr lang="tr-TR" dirty="0" smtClean="0"/>
              <a:t> (TBK m. </a:t>
            </a:r>
            <a:r>
              <a:rPr lang="tr-TR" smtClean="0"/>
              <a:t>583/I).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1384</TotalTime>
  <Words>358</Words>
  <Application>Microsoft Office PowerPoint</Application>
  <PresentationFormat>Geniş ekran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Saklama borcu doğuran sözleşmeler</vt:lpstr>
      <vt:lpstr>Saklama borcu doğuran sözleşmeler</vt:lpstr>
      <vt:lpstr>Saklama borcu doğuran sözleşmeler</vt:lpstr>
      <vt:lpstr>Saklama borcu doğuran sözleşmeler</vt:lpstr>
      <vt:lpstr>Teminat borcu doğuran sözleşmeler</vt:lpstr>
      <vt:lpstr>Kefalet sözleşmesi</vt:lpstr>
      <vt:lpstr>Kefalet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2021-03-22T20:13:58Z</dcterms:modified>
</cp:coreProperties>
</file>