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745" autoAdjust="0"/>
  </p:normalViewPr>
  <p:slideViewPr>
    <p:cSldViewPr snapToGrid="0">
      <p:cViewPr varScale="1">
        <p:scale>
          <a:sx n="59" d="100"/>
          <a:sy n="59" d="100"/>
        </p:scale>
        <p:origin x="11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DAF82-5944-4EC2-9343-8F932AF9AC9D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6575A7-1D2D-4951-9FAC-8C788180EF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907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Yetenek ve kişilikte olduğu</a:t>
            </a:r>
            <a:r>
              <a:rPr lang="tr-TR" baseline="0" dirty="0" smtClean="0"/>
              <a:t> gibi kabul gören teoriler yoktur ancak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575A7-1D2D-4951-9FAC-8C788180EF2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8510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Envanterle birlikte kullanılabilir</a:t>
            </a:r>
            <a:r>
              <a:rPr lang="tr-TR" baseline="0" dirty="0" smtClean="0"/>
              <a:t> </a:t>
            </a:r>
          </a:p>
          <a:p>
            <a:r>
              <a:rPr lang="tr-TR" baseline="0" dirty="0" err="1" smtClean="0"/>
              <a:t>Soradabilirsiniz</a:t>
            </a:r>
            <a:r>
              <a:rPr lang="tr-TR" baseline="0" dirty="0" smtClean="0"/>
              <a:t> </a:t>
            </a:r>
            <a:r>
              <a:rPr lang="tr-TR" baseline="0" dirty="0" err="1" smtClean="0"/>
              <a:t>gözleyedebilirsiniz</a:t>
            </a:r>
            <a:r>
              <a:rPr lang="tr-TR" baseline="0" dirty="0" smtClean="0"/>
              <a:t>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575A7-1D2D-4951-9FAC-8C788180EF26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637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Eğitselde seçmeli</a:t>
            </a:r>
            <a:r>
              <a:rPr lang="tr-TR" baseline="0" dirty="0" smtClean="0"/>
              <a:t> ders ya da öğrenim alanına yönlendirirken; meslek ya da iş seçimi diğeri </a:t>
            </a:r>
          </a:p>
          <a:p>
            <a:r>
              <a:rPr lang="tr-TR" baseline="0" dirty="0" smtClean="0"/>
              <a:t>Personel seçimi veya okulların giriş sınavlarında kullanabileceği belirtilse de, «seçme» amacı ile kullanmak risklidir ve dikkatli olunmalıdır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575A7-1D2D-4951-9FAC-8C788180EF26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33859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KDE (KUZGUN 1988</a:t>
            </a:r>
          </a:p>
          <a:p>
            <a:r>
              <a:rPr lang="tr-TR" dirty="0" smtClean="0"/>
              <a:t>MYE Muharrem </a:t>
            </a:r>
            <a:r>
              <a:rPr lang="tr-TR" dirty="0" err="1" smtClean="0"/>
              <a:t>kepçeoğlu</a:t>
            </a:r>
            <a:r>
              <a:rPr lang="tr-TR" baseline="0" dirty="0" smtClean="0"/>
              <a:t> 1990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575A7-1D2D-4951-9FAC-8C788180EF26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7598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8758E-13F4-409C-92FA-95F9BC19B6F2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C9A6-34FF-4AA9-8715-C1DCF573D4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534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8758E-13F4-409C-92FA-95F9BC19B6F2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C9A6-34FF-4AA9-8715-C1DCF573D4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1269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8758E-13F4-409C-92FA-95F9BC19B6F2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C9A6-34FF-4AA9-8715-C1DCF573D4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5487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8758E-13F4-409C-92FA-95F9BC19B6F2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C9A6-34FF-4AA9-8715-C1DCF573D4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6589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8758E-13F4-409C-92FA-95F9BC19B6F2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C9A6-34FF-4AA9-8715-C1DCF573D4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3079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8758E-13F4-409C-92FA-95F9BC19B6F2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C9A6-34FF-4AA9-8715-C1DCF573D4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6535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8758E-13F4-409C-92FA-95F9BC19B6F2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C9A6-34FF-4AA9-8715-C1DCF573D4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7026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8758E-13F4-409C-92FA-95F9BC19B6F2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C9A6-34FF-4AA9-8715-C1DCF573D4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5467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8758E-13F4-409C-92FA-95F9BC19B6F2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C9A6-34FF-4AA9-8715-C1DCF573D4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7628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8758E-13F4-409C-92FA-95F9BC19B6F2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C9A6-34FF-4AA9-8715-C1DCF573D4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4125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8758E-13F4-409C-92FA-95F9BC19B6F2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FC9A6-34FF-4AA9-8715-C1DCF573D4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0127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8758E-13F4-409C-92FA-95F9BC19B6F2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FC9A6-34FF-4AA9-8715-C1DCF573D4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2633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RPE401 Psikolojik Testler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smtClean="0">
                <a:solidFill>
                  <a:srgbClr val="FF0000"/>
                </a:solidFill>
              </a:rPr>
              <a:t>                         </a:t>
            </a:r>
            <a:endParaRPr lang="tr-TR" b="1" dirty="0" smtClean="0">
              <a:solidFill>
                <a:srgbClr val="FF0000"/>
              </a:solidFill>
            </a:endParaRPr>
          </a:p>
          <a:p>
            <a:pPr algn="l"/>
            <a:r>
              <a:rPr lang="tr-TR" b="1" dirty="0"/>
              <a:t> </a:t>
            </a:r>
            <a:r>
              <a:rPr lang="tr-TR" b="1" dirty="0" smtClean="0"/>
              <a:t>                                 </a:t>
            </a:r>
            <a:r>
              <a:rPr lang="tr-TR" b="1" dirty="0" smtClean="0"/>
              <a:t>8. Sunu </a:t>
            </a:r>
            <a:endParaRPr lang="tr-TR" b="1" dirty="0"/>
          </a:p>
          <a:p>
            <a:pPr algn="l"/>
            <a:r>
              <a:rPr lang="tr-TR" b="1" dirty="0" smtClean="0"/>
              <a:t>                       İLGİLERİN </a:t>
            </a:r>
            <a:r>
              <a:rPr lang="tr-TR" b="1" dirty="0"/>
              <a:t>Ö</a:t>
            </a:r>
            <a:r>
              <a:rPr lang="tr-TR" b="1" dirty="0" smtClean="0"/>
              <a:t>LÇÜLMESİ </a:t>
            </a:r>
            <a:endParaRPr lang="tr-TR" b="1" dirty="0"/>
          </a:p>
        </p:txBody>
      </p:sp>
      <p:pic>
        <p:nvPicPr>
          <p:cNvPr id="4" name="Picture 8" descr="Career   Personality Tests To Help In Choosing A Career Maj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8438" y="2954792"/>
            <a:ext cx="2627312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600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İlgi Envanterleri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Kendini anlatma (self-</a:t>
            </a:r>
            <a:r>
              <a:rPr lang="tr-TR" dirty="0" err="1" smtClean="0"/>
              <a:t>report</a:t>
            </a:r>
            <a:r>
              <a:rPr lang="tr-TR" dirty="0" smtClean="0"/>
              <a:t>) tekniği </a:t>
            </a:r>
          </a:p>
          <a:p>
            <a:r>
              <a:rPr lang="tr-TR" dirty="0" smtClean="0"/>
              <a:t>Çok sayıda soru </a:t>
            </a:r>
          </a:p>
          <a:p>
            <a:r>
              <a:rPr lang="tr-TR" dirty="0" smtClean="0"/>
              <a:t>Sistematik </a:t>
            </a:r>
          </a:p>
          <a:p>
            <a:r>
              <a:rPr lang="tr-TR" dirty="0" smtClean="0"/>
              <a:t>Dolaylı sorular </a:t>
            </a:r>
          </a:p>
          <a:p>
            <a:r>
              <a:rPr lang="tr-TR" dirty="0" smtClean="0"/>
              <a:t>Birey ya da grup uygulamaları </a:t>
            </a:r>
          </a:p>
          <a:p>
            <a:r>
              <a:rPr lang="tr-TR" dirty="0" smtClean="0"/>
              <a:t>Puanlamada objektiflik / kolaylık </a:t>
            </a:r>
          </a:p>
          <a:p>
            <a:r>
              <a:rPr lang="tr-TR" dirty="0" smtClean="0"/>
              <a:t>Geçerlik Güvenirlik kanıtları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010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İlgi Envanterleri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Eğitsel ve Mesleki Rehberlik </a:t>
            </a:r>
          </a:p>
          <a:p>
            <a:r>
              <a:rPr lang="tr-TR" dirty="0" smtClean="0"/>
              <a:t>Personel Seçme – Yerleştirme (!?)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!Yanıltma Hatası </a:t>
            </a:r>
          </a:p>
          <a:p>
            <a:endParaRPr lang="tr-TR" dirty="0"/>
          </a:p>
          <a:p>
            <a:r>
              <a:rPr lang="tr-TR" dirty="0" smtClean="0"/>
              <a:t>PROFİL </a:t>
            </a:r>
          </a:p>
          <a:p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144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İlgi Envanterleri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Kuder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Strong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Thurstone</a:t>
            </a:r>
            <a:r>
              <a:rPr lang="tr-TR" dirty="0" smtClean="0"/>
              <a:t> </a:t>
            </a:r>
          </a:p>
          <a:p>
            <a:r>
              <a:rPr lang="tr-TR" dirty="0" smtClean="0"/>
              <a:t>Gazete Haberleri Testi </a:t>
            </a:r>
          </a:p>
          <a:p>
            <a:r>
              <a:rPr lang="tr-TR" dirty="0" smtClean="0"/>
              <a:t>Kendini Değerlendirme Envanteri </a:t>
            </a:r>
          </a:p>
          <a:p>
            <a:r>
              <a:rPr lang="tr-TR" dirty="0" smtClean="0"/>
              <a:t>Mesleki Yönelim Envanteri </a:t>
            </a:r>
          </a:p>
        </p:txBody>
      </p:sp>
    </p:spTree>
    <p:extLst>
      <p:ext uri="{BB962C8B-B14F-4D97-AF65-F5344CB8AC3E}">
        <p14:creationId xmlns:p14="http://schemas.microsoft.com/office/powerpoint/2010/main" val="46371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İlgilerin Ölçülmesinde  Dikkat Edilecek Noktalar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Meslek ilgileri yaklaşık 17 yaş civarı kararlı hale gelmektedir </a:t>
            </a:r>
          </a:p>
          <a:p>
            <a:r>
              <a:rPr lang="tr-TR" dirty="0" smtClean="0"/>
              <a:t>İlgi ve Yetenek ilişkisi </a:t>
            </a:r>
          </a:p>
          <a:p>
            <a:r>
              <a:rPr lang="tr-TR" dirty="0" smtClean="0"/>
              <a:t>Bazen birden çok ilgi envanteri kullanılabilir </a:t>
            </a:r>
          </a:p>
          <a:p>
            <a:r>
              <a:rPr lang="tr-TR" dirty="0" smtClean="0"/>
              <a:t>Geniş meslek alanları ile ilgili bilgi verir </a:t>
            </a:r>
          </a:p>
          <a:p>
            <a:r>
              <a:rPr lang="tr-TR" dirty="0" smtClean="0"/>
              <a:t>Yanıltma Hatası </a:t>
            </a:r>
          </a:p>
          <a:p>
            <a:r>
              <a:rPr lang="tr-TR" dirty="0" smtClean="0"/>
              <a:t>Güncel dil ve yaşantı eksikliği / </a:t>
            </a:r>
            <a:r>
              <a:rPr lang="tr-TR" smtClean="0"/>
              <a:t>deneme uygulaması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049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Özgüven, İ.E. (2017). </a:t>
            </a:r>
            <a:r>
              <a:rPr lang="tr-TR" i="1" dirty="0"/>
              <a:t>Psikolojik Testler </a:t>
            </a:r>
            <a:r>
              <a:rPr lang="tr-TR" dirty="0"/>
              <a:t>(14. Baskı). Ankara: Nobel Yayınevi. </a:t>
            </a:r>
          </a:p>
          <a:p>
            <a:r>
              <a:rPr lang="tr-TR" dirty="0"/>
              <a:t>Öner, Necla (1997). </a:t>
            </a:r>
            <a:r>
              <a:rPr lang="tr-TR" i="1" dirty="0"/>
              <a:t>Türkiye’de Kullanılan Psikolojik Testler: Bir Başvuru Kaynağı</a:t>
            </a:r>
            <a:r>
              <a:rPr lang="tr-TR" dirty="0"/>
              <a:t>. Türk Psikologlar Derneği Yayınları, Ankara. </a:t>
            </a:r>
          </a:p>
          <a:p>
            <a:pPr marL="0" indent="0">
              <a:buNone/>
            </a:pPr>
            <a:endParaRPr lang="tr-TR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7480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İLGİ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Bireyin bir kişiye objeye ya da etkinliğe karşı sürekli olarak hoşlanma, hoşlanmama ve kayıtsız kalma şeklinde gösterdiği tepkiler (</a:t>
            </a:r>
            <a:r>
              <a:rPr lang="tr-TR" dirty="0" err="1" smtClean="0"/>
              <a:t>Strong</a:t>
            </a:r>
            <a:r>
              <a:rPr lang="tr-TR" dirty="0" smtClean="0"/>
              <a:t>, 1943)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Bir kimsenin özel bir çaba sarf etmeden dikkat ettiği, gözlediği, üzerinde durup düşündüğü ve zevk alarak yaptığı şeyler (</a:t>
            </a:r>
            <a:r>
              <a:rPr lang="tr-TR" dirty="0" err="1" smtClean="0"/>
              <a:t>Roe</a:t>
            </a:r>
            <a:r>
              <a:rPr lang="tr-TR" dirty="0" smtClean="0"/>
              <a:t>, 1964)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529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İLGİ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Kişiye, objeye, faaliyetlere yönelik 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Zorlamasız </a:t>
            </a:r>
          </a:p>
          <a:p>
            <a:r>
              <a:rPr lang="tr-TR" dirty="0" smtClean="0"/>
              <a:t>Kendiliğinden </a:t>
            </a:r>
          </a:p>
          <a:p>
            <a:r>
              <a:rPr lang="tr-TR" dirty="0" smtClean="0"/>
              <a:t>Tercihe dayalı </a:t>
            </a:r>
          </a:p>
          <a:p>
            <a:r>
              <a:rPr lang="tr-TR" dirty="0" smtClean="0"/>
              <a:t>Enerji yoğunlaştırmak ve yapmaktan </a:t>
            </a:r>
            <a:r>
              <a:rPr lang="tr-TR" u="sng" dirty="0" smtClean="0"/>
              <a:t>doyum</a:t>
            </a:r>
            <a:r>
              <a:rPr lang="tr-TR" dirty="0" smtClean="0"/>
              <a:t> sağlama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527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Bireysel Niteliklerin İlgiye Etkileri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Kişilik Özellikleri </a:t>
            </a:r>
          </a:p>
          <a:p>
            <a:r>
              <a:rPr lang="tr-TR" dirty="0" smtClean="0"/>
              <a:t>Cinsiyet </a:t>
            </a:r>
            <a:endParaRPr lang="tr-TR" dirty="0"/>
          </a:p>
          <a:p>
            <a:r>
              <a:rPr lang="tr-TR" dirty="0" smtClean="0"/>
              <a:t>Yaş </a:t>
            </a:r>
          </a:p>
          <a:p>
            <a:r>
              <a:rPr lang="tr-TR" dirty="0" smtClean="0"/>
              <a:t>Yetenek </a:t>
            </a:r>
          </a:p>
          <a:p>
            <a:r>
              <a:rPr lang="tr-TR" dirty="0" smtClean="0"/>
              <a:t>Başarı 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9462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İlgilerin Kuramsal Niteliği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Guilford</a:t>
            </a:r>
            <a:r>
              <a:rPr lang="tr-TR" dirty="0" smtClean="0"/>
              <a:t> (1954), faktör analizi ile niteliğini incelemiş, temelinde «</a:t>
            </a:r>
            <a:r>
              <a:rPr lang="tr-TR" dirty="0" err="1" smtClean="0"/>
              <a:t>güdüsel</a:t>
            </a:r>
            <a:r>
              <a:rPr lang="tr-TR" dirty="0" smtClean="0"/>
              <a:t>» faktörler olduğunu, kişinin bir şeyi «tercih» etmesinde temel ihtiyaçların rol aldığını belirtmiştir. 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Motivasyon – ihtiyaçlar teorilerine dayandırılabilir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749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İlgilerin Ölçülmesi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Super</a:t>
            </a:r>
            <a:r>
              <a:rPr lang="tr-TR" dirty="0" smtClean="0"/>
              <a:t> ( 1962), ilginin 4 yönü, derecesi;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İfade edilen ilgi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Gözlenen ilgi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Başarı testleri ile ölçülen ilgi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İlgi envanterinde ortaya çıkan ilgi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226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İlgilerin Ölçülmesi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Gözlemsel Göstergeler </a:t>
            </a:r>
          </a:p>
          <a:p>
            <a:pPr marL="0" indent="0">
              <a:buNone/>
            </a:pPr>
            <a:r>
              <a:rPr lang="tr-TR" dirty="0" smtClean="0"/>
              <a:t>Soru Cevap / Gözlem </a:t>
            </a:r>
          </a:p>
          <a:p>
            <a:r>
              <a:rPr lang="tr-TR" dirty="0" smtClean="0"/>
              <a:t>İlgi Envanterleri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439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Gözlemsel Göstergeler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Bireylerin katıldıkları, yaptıkları ve yapmaktan keyif aldıkları  faaliyetlerin gözlenmesi, düzgün ve sistematik olarak kayıt edilmesi </a:t>
            </a:r>
          </a:p>
          <a:p>
            <a:r>
              <a:rPr lang="tr-TR" dirty="0" smtClean="0"/>
              <a:t>En çok hangi dersi, konuyu seviyorsunuz? </a:t>
            </a:r>
          </a:p>
          <a:p>
            <a:r>
              <a:rPr lang="tr-TR" dirty="0" smtClean="0"/>
              <a:t>Boş zamanlarınızda yapmaktan hoşlandığını faaliyetler nelerdir? </a:t>
            </a:r>
          </a:p>
          <a:p>
            <a:r>
              <a:rPr lang="tr-TR" dirty="0" smtClean="0"/>
              <a:t>Ne çeşit kitap / dergi okumayı seversiniz ?</a:t>
            </a:r>
          </a:p>
          <a:p>
            <a:r>
              <a:rPr lang="tr-TR" dirty="0" smtClean="0"/>
              <a:t>Gazetede en çok neleri okursunuz ? </a:t>
            </a:r>
          </a:p>
          <a:p>
            <a:r>
              <a:rPr lang="tr-TR" dirty="0" smtClean="0"/>
              <a:t>Ne çeşit filmleri seversiniz? </a:t>
            </a:r>
          </a:p>
          <a:p>
            <a:r>
              <a:rPr lang="tr-TR" dirty="0" smtClean="0"/>
              <a:t>Televizyonda hangi tür programları seyredersiniz?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507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Faktör Analizi ile Ortaya Çıkan İlgi Alanları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Bilim-fen                                             </a:t>
            </a:r>
          </a:p>
          <a:p>
            <a:r>
              <a:rPr lang="tr-TR" dirty="0" smtClean="0"/>
              <a:t>İnsan-sosyal </a:t>
            </a:r>
          </a:p>
          <a:p>
            <a:r>
              <a:rPr lang="tr-TR" dirty="0" smtClean="0"/>
              <a:t>Dil</a:t>
            </a:r>
          </a:p>
          <a:p>
            <a:r>
              <a:rPr lang="tr-TR" dirty="0" smtClean="0"/>
              <a:t>Edebiyat </a:t>
            </a:r>
          </a:p>
          <a:p>
            <a:r>
              <a:rPr lang="tr-TR" dirty="0" smtClean="0"/>
              <a:t>Mekanik-teknik </a:t>
            </a:r>
          </a:p>
          <a:p>
            <a:r>
              <a:rPr lang="tr-TR" dirty="0" smtClean="0"/>
              <a:t>Materyal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Ticaret </a:t>
            </a:r>
          </a:p>
          <a:p>
            <a:r>
              <a:rPr lang="tr-TR" dirty="0" smtClean="0"/>
              <a:t>Örgüt ve iş ilişkileri </a:t>
            </a:r>
          </a:p>
          <a:p>
            <a:r>
              <a:rPr lang="tr-TR" dirty="0" smtClean="0"/>
              <a:t>Büro hizmetleri </a:t>
            </a:r>
          </a:p>
          <a:p>
            <a:r>
              <a:rPr lang="tr-TR" dirty="0" smtClean="0"/>
              <a:t>Açık Hava </a:t>
            </a:r>
          </a:p>
          <a:p>
            <a:r>
              <a:rPr lang="tr-TR" dirty="0" smtClean="0"/>
              <a:t>Estetik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785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445</Words>
  <Application>Microsoft Office PowerPoint</Application>
  <PresentationFormat>Geniş ekran</PresentationFormat>
  <Paragraphs>99</Paragraphs>
  <Slides>14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RPE401 Psikolojik Testler </vt:lpstr>
      <vt:lpstr>İLGİ </vt:lpstr>
      <vt:lpstr>İLGİ </vt:lpstr>
      <vt:lpstr>Bireysel Niteliklerin İlgiye Etkileri </vt:lpstr>
      <vt:lpstr>İlgilerin Kuramsal Niteliği </vt:lpstr>
      <vt:lpstr>İlgilerin Ölçülmesi </vt:lpstr>
      <vt:lpstr>İlgilerin Ölçülmesi </vt:lpstr>
      <vt:lpstr>Gözlemsel Göstergeler </vt:lpstr>
      <vt:lpstr>Faktör Analizi ile Ortaya Çıkan İlgi Alanları</vt:lpstr>
      <vt:lpstr>İlgi Envanterleri </vt:lpstr>
      <vt:lpstr>İlgi Envanterleri </vt:lpstr>
      <vt:lpstr>İlgi Envanterleri </vt:lpstr>
      <vt:lpstr>İlgilerin Ölçülmesinde  Dikkat Edilecek Noktalar </vt:lpstr>
      <vt:lpstr>Kaynaklar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ARP401 Psikolojik Testler  8. Sunu</dc:title>
  <dc:creator>CAT_Proje_PC_1</dc:creator>
  <cp:lastModifiedBy>CAT_Proje_PC_1</cp:lastModifiedBy>
  <cp:revision>11</cp:revision>
  <dcterms:created xsi:type="dcterms:W3CDTF">2018-12-09T11:56:35Z</dcterms:created>
  <dcterms:modified xsi:type="dcterms:W3CDTF">2019-10-04T11:57:35Z</dcterms:modified>
</cp:coreProperties>
</file>