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88640"/>
            <a:ext cx="8229600" cy="1143000"/>
          </a:xfrm>
        </p:spPr>
        <p:txBody>
          <a:bodyPr>
            <a:normAutofit fontScale="90000"/>
          </a:bodyPr>
          <a:lstStyle/>
          <a:p>
            <a:r>
              <a:rPr lang="tr-TR" b="1" dirty="0" smtClean="0"/>
              <a:t/>
            </a:r>
            <a:br>
              <a:rPr lang="tr-TR" b="1" dirty="0" smtClean="0"/>
            </a:br>
            <a:r>
              <a:rPr lang="tr-TR" b="1" dirty="0" smtClean="0">
                <a:latin typeface="Comic Sans MS" pitchFamily="66" charset="0"/>
              </a:rPr>
              <a:t>Enzimlerin Aktivitesini Etkileyen Faktörler</a:t>
            </a:r>
            <a:r>
              <a:rPr lang="tr-TR" dirty="0" smtClean="0"/>
              <a:t/>
            </a:r>
            <a:br>
              <a:rPr lang="tr-TR" dirty="0" smtClean="0"/>
            </a:br>
            <a:endParaRPr lang="tr-TR" dirty="0"/>
          </a:p>
        </p:txBody>
      </p:sp>
      <p:sp>
        <p:nvSpPr>
          <p:cNvPr id="3" name="2 İçerik Yer Tutucusu"/>
          <p:cNvSpPr>
            <a:spLocks noGrp="1"/>
          </p:cNvSpPr>
          <p:nvPr>
            <p:ph idx="1"/>
          </p:nvPr>
        </p:nvSpPr>
        <p:spPr>
          <a:xfrm>
            <a:off x="179512" y="1412776"/>
            <a:ext cx="8712968" cy="5256584"/>
          </a:xfrm>
        </p:spPr>
        <p:txBody>
          <a:bodyPr>
            <a:normAutofit fontScale="77500" lnSpcReduction="20000"/>
          </a:bodyPr>
          <a:lstStyle/>
          <a:p>
            <a:pPr algn="just">
              <a:buNone/>
            </a:pPr>
            <a:r>
              <a:rPr lang="tr-TR" dirty="0" smtClean="0">
                <a:latin typeface="Times New Roman" pitchFamily="18" charset="0"/>
                <a:cs typeface="Times New Roman" pitchFamily="18" charset="0"/>
              </a:rPr>
              <a:t>Enzimler biyolojik sistemlerde çok küçük miktarlarda bulunurlar. Bu nedenle enzimin miktarından çok biyolojik sistemde gösterdiği aktivite miktarı ölçülür ve buna “ünite enzim” denir. Ünite enzim: standart koşullarda ve 25 </a:t>
            </a:r>
            <a:r>
              <a:rPr lang="tr-TR" baseline="30000" dirty="0" err="1" smtClean="0">
                <a:latin typeface="Times New Roman" pitchFamily="18" charset="0"/>
                <a:cs typeface="Times New Roman" pitchFamily="18" charset="0"/>
              </a:rPr>
              <a:t>o</a:t>
            </a:r>
            <a:r>
              <a:rPr lang="tr-TR" dirty="0" err="1" smtClean="0">
                <a:latin typeface="Times New Roman" pitchFamily="18" charset="0"/>
                <a:cs typeface="Times New Roman" pitchFamily="18" charset="0"/>
              </a:rPr>
              <a:t>C</a:t>
            </a:r>
            <a:r>
              <a:rPr lang="tr-TR" dirty="0" smtClean="0">
                <a:latin typeface="Times New Roman" pitchFamily="18" charset="0"/>
                <a:cs typeface="Times New Roman" pitchFamily="18" charset="0"/>
              </a:rPr>
              <a:t> ‘de 1 µ</a:t>
            </a:r>
            <a:r>
              <a:rPr lang="tr-TR" dirty="0" err="1" smtClean="0">
                <a:latin typeface="Times New Roman" pitchFamily="18" charset="0"/>
                <a:cs typeface="Times New Roman" pitchFamily="18" charset="0"/>
              </a:rPr>
              <a:t>mol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substratı</a:t>
            </a:r>
            <a:r>
              <a:rPr lang="tr-TR" dirty="0" smtClean="0">
                <a:latin typeface="Times New Roman" pitchFamily="18" charset="0"/>
                <a:cs typeface="Times New Roman" pitchFamily="18" charset="0"/>
              </a:rPr>
              <a:t> 1 dakikada ürüne çeviren enzim miktarıdır. </a:t>
            </a:r>
          </a:p>
          <a:p>
            <a:pPr algn="just">
              <a:buNone/>
            </a:pPr>
            <a:r>
              <a:rPr lang="tr-TR" dirty="0" smtClean="0">
                <a:latin typeface="Times New Roman" pitchFamily="18" charset="0"/>
                <a:cs typeface="Times New Roman" pitchFamily="18" charset="0"/>
              </a:rPr>
              <a:t>Enzimler tarafından katalizlenen ve reaksiyonların hızını etkileyen faktörler çok çeşitlidir. Bunlar:</a:t>
            </a:r>
          </a:p>
          <a:p>
            <a:pPr algn="just"/>
            <a:r>
              <a:rPr lang="tr-TR" dirty="0" smtClean="0">
                <a:latin typeface="Times New Roman" pitchFamily="18" charset="0"/>
                <a:cs typeface="Times New Roman" pitchFamily="18" charset="0"/>
              </a:rPr>
              <a:t>☼ Su,</a:t>
            </a:r>
          </a:p>
          <a:p>
            <a:pPr algn="just"/>
            <a:r>
              <a:rPr lang="tr-TR" dirty="0" smtClean="0">
                <a:latin typeface="Times New Roman" pitchFamily="18" charset="0"/>
                <a:cs typeface="Times New Roman" pitchFamily="18" charset="0"/>
              </a:rPr>
              <a:t>☼ Ortam </a:t>
            </a:r>
            <a:r>
              <a:rPr lang="tr-TR" dirty="0" err="1" smtClean="0">
                <a:latin typeface="Times New Roman" pitchFamily="18" charset="0"/>
                <a:cs typeface="Times New Roman" pitchFamily="18" charset="0"/>
              </a:rPr>
              <a:t>pH’sı</a:t>
            </a:r>
            <a:r>
              <a:rPr lang="tr-TR" dirty="0" smtClean="0">
                <a:latin typeface="Times New Roman" pitchFamily="18" charset="0"/>
                <a:cs typeface="Times New Roman" pitchFamily="18" charset="0"/>
              </a:rPr>
              <a:t>,</a:t>
            </a:r>
          </a:p>
          <a:p>
            <a:pPr algn="just"/>
            <a:r>
              <a:rPr lang="tr-TR" dirty="0" smtClean="0">
                <a:latin typeface="Times New Roman" pitchFamily="18" charset="0"/>
                <a:cs typeface="Times New Roman" pitchFamily="18" charset="0"/>
              </a:rPr>
              <a:t>☼ Sıcaklık,</a:t>
            </a:r>
          </a:p>
          <a:p>
            <a:pPr algn="just"/>
            <a:r>
              <a:rPr lang="tr-TR" dirty="0" smtClean="0">
                <a:latin typeface="Times New Roman" pitchFamily="18" charset="0"/>
                <a:cs typeface="Times New Roman" pitchFamily="18" charset="0"/>
              </a:rPr>
              <a:t>☼ Enzim konsantrasyonu,</a:t>
            </a:r>
          </a:p>
          <a:p>
            <a:pPr algn="just"/>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Substrat</a:t>
            </a:r>
            <a:r>
              <a:rPr lang="tr-TR" dirty="0" smtClean="0">
                <a:latin typeface="Times New Roman" pitchFamily="18" charset="0"/>
                <a:cs typeface="Times New Roman" pitchFamily="18" charset="0"/>
              </a:rPr>
              <a:t> konsantrasyonu,</a:t>
            </a:r>
          </a:p>
          <a:p>
            <a:pPr algn="just"/>
            <a:r>
              <a:rPr lang="tr-TR" dirty="0" smtClean="0">
                <a:latin typeface="Times New Roman" pitchFamily="18" charset="0"/>
                <a:cs typeface="Times New Roman" pitchFamily="18" charset="0"/>
              </a:rPr>
              <a:t>☼ Zaman, </a:t>
            </a:r>
          </a:p>
          <a:p>
            <a:pPr algn="just"/>
            <a:r>
              <a:rPr lang="tr-TR" dirty="0" smtClean="0">
                <a:latin typeface="Times New Roman" pitchFamily="18" charset="0"/>
                <a:cs typeface="Times New Roman" pitchFamily="18" charset="0"/>
              </a:rPr>
              <a:t>☼ Diğer kimyasal maddelerdir.</a:t>
            </a:r>
          </a:p>
          <a:p>
            <a:endParaRPr lang="tr-TR" dirty="0"/>
          </a:p>
        </p:txBody>
      </p:sp>
    </p:spTree>
    <p:extLst>
      <p:ext uri="{BB962C8B-B14F-4D97-AF65-F5344CB8AC3E}">
        <p14:creationId xmlns:p14="http://schemas.microsoft.com/office/powerpoint/2010/main" val="2239213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b="1" dirty="0" smtClean="0">
                <a:solidFill>
                  <a:srgbClr val="00B0F0"/>
                </a:solidFill>
                <a:latin typeface="Comic Sans MS" pitchFamily="66" charset="0"/>
              </a:rPr>
              <a:t>3) </a:t>
            </a:r>
            <a:r>
              <a:rPr lang="tr-TR" b="1" dirty="0" err="1" smtClean="0">
                <a:solidFill>
                  <a:srgbClr val="00B0F0"/>
                </a:solidFill>
                <a:latin typeface="Comic Sans MS" pitchFamily="66" charset="0"/>
              </a:rPr>
              <a:t>Ribozomal</a:t>
            </a:r>
            <a:r>
              <a:rPr lang="tr-TR" b="1" dirty="0" smtClean="0">
                <a:solidFill>
                  <a:srgbClr val="00B0F0"/>
                </a:solidFill>
                <a:latin typeface="Comic Sans MS" pitchFamily="66" charset="0"/>
              </a:rPr>
              <a:t> RNA (r-RNA)</a:t>
            </a:r>
          </a:p>
          <a:p>
            <a:pPr algn="just"/>
            <a:r>
              <a:rPr lang="tr-TR" dirty="0" err="1" smtClean="0">
                <a:latin typeface="Times New Roman" pitchFamily="18" charset="0"/>
                <a:cs typeface="Times New Roman" pitchFamily="18" charset="0"/>
              </a:rPr>
              <a:t>Nükleolusta</a:t>
            </a:r>
            <a:r>
              <a:rPr lang="tr-TR" dirty="0" smtClean="0">
                <a:latin typeface="Times New Roman" pitchFamily="18" charset="0"/>
                <a:cs typeface="Times New Roman" pitchFamily="18" charset="0"/>
              </a:rPr>
              <a:t> doğrudan doğruya DNA’dan büyük </a:t>
            </a:r>
            <a:r>
              <a:rPr lang="tr-TR" dirty="0" err="1" smtClean="0">
                <a:latin typeface="Times New Roman" pitchFamily="18" charset="0"/>
                <a:cs typeface="Times New Roman" pitchFamily="18" charset="0"/>
              </a:rPr>
              <a:t>prokürsörler</a:t>
            </a:r>
            <a:r>
              <a:rPr lang="tr-TR" dirty="0" smtClean="0">
                <a:latin typeface="Times New Roman" pitchFamily="18" charset="0"/>
                <a:cs typeface="Times New Roman" pitchFamily="18" charset="0"/>
              </a:rPr>
              <a:t> (öncü) halinde sentezlenir. Ribozomlarda % 60 oranında r-RNA ve % 40 kadar protein bulunur. r-RNA bir yapı maddesi olup görevi ribozomu kurmaktır. Ribozomdan ayrılırsa ribozom dağılır ve görev yapamaz.</a:t>
            </a:r>
          </a:p>
          <a:p>
            <a:endParaRPr lang="tr-TR" dirty="0"/>
          </a:p>
        </p:txBody>
      </p:sp>
    </p:spTree>
    <p:extLst>
      <p:ext uri="{BB962C8B-B14F-4D97-AF65-F5344CB8AC3E}">
        <p14:creationId xmlns:p14="http://schemas.microsoft.com/office/powerpoint/2010/main" val="2161998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116632"/>
            <a:ext cx="8784976" cy="792088"/>
          </a:xfrm>
        </p:spPr>
        <p:style>
          <a:lnRef idx="0">
            <a:schemeClr val="accent3"/>
          </a:lnRef>
          <a:fillRef idx="3">
            <a:schemeClr val="accent3"/>
          </a:fillRef>
          <a:effectRef idx="3">
            <a:schemeClr val="accent3"/>
          </a:effectRef>
          <a:fontRef idx="minor">
            <a:schemeClr val="lt1"/>
          </a:fontRef>
        </p:style>
        <p:txBody>
          <a:bodyPr>
            <a:normAutofit fontScale="90000"/>
          </a:bodyPr>
          <a:lstStyle/>
          <a:p>
            <a:r>
              <a:rPr lang="tr-TR" b="1" dirty="0" smtClean="0"/>
              <a:t/>
            </a:r>
            <a:br>
              <a:rPr lang="tr-TR" b="1" dirty="0" smtClean="0"/>
            </a:br>
            <a:r>
              <a:rPr lang="tr-TR" b="1" dirty="0" smtClean="0">
                <a:solidFill>
                  <a:srgbClr val="009900"/>
                </a:solidFill>
                <a:latin typeface="Comic Sans MS" pitchFamily="66" charset="0"/>
              </a:rPr>
              <a:t>HÜCRE</a:t>
            </a:r>
            <a:br>
              <a:rPr lang="tr-TR" b="1" dirty="0" smtClean="0">
                <a:solidFill>
                  <a:srgbClr val="009900"/>
                </a:solidFill>
                <a:latin typeface="Comic Sans MS" pitchFamily="66" charset="0"/>
              </a:rPr>
            </a:br>
            <a:endParaRPr lang="tr-TR" b="1" dirty="0">
              <a:solidFill>
                <a:srgbClr val="009900"/>
              </a:solidFill>
              <a:latin typeface="Comic Sans MS" pitchFamily="66" charset="0"/>
            </a:endParaRPr>
          </a:p>
        </p:txBody>
      </p:sp>
      <p:sp>
        <p:nvSpPr>
          <p:cNvPr id="3" name="2 İçerik Yer Tutucusu"/>
          <p:cNvSpPr>
            <a:spLocks noGrp="1"/>
          </p:cNvSpPr>
          <p:nvPr>
            <p:ph idx="1"/>
          </p:nvPr>
        </p:nvSpPr>
        <p:spPr>
          <a:xfrm>
            <a:off x="179512" y="1052736"/>
            <a:ext cx="8784976" cy="5688632"/>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lgn="just">
              <a:buNone/>
            </a:pPr>
            <a:r>
              <a:rPr lang="tr-TR" dirty="0" smtClean="0">
                <a:latin typeface="Times New Roman" pitchFamily="18" charset="0"/>
                <a:cs typeface="Times New Roman" pitchFamily="18" charset="0"/>
              </a:rPr>
              <a:t>	Bir hücre zarı:</a:t>
            </a:r>
          </a:p>
          <a:p>
            <a:pPr algn="just">
              <a:buNone/>
            </a:pPr>
            <a:r>
              <a:rPr lang="tr-TR"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DNA’sıyla birlikte çekirdeği,</a:t>
            </a:r>
          </a:p>
          <a:p>
            <a:pPr algn="just">
              <a:buNone/>
            </a:pPr>
            <a:r>
              <a:rPr lang="tr-TR"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çeşitli organik sıvıdan oluşmuş sitoplazmayı,</a:t>
            </a:r>
          </a:p>
          <a:p>
            <a:pPr algn="just">
              <a:buNone/>
            </a:pPr>
            <a:r>
              <a:rPr lang="tr-TR"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iç zarları ve</a:t>
            </a:r>
          </a:p>
          <a:p>
            <a:pPr algn="just">
              <a:buNone/>
            </a:pPr>
            <a:r>
              <a:rPr lang="tr-TR"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kendine özgü özellikleriyle </a:t>
            </a:r>
            <a:r>
              <a:rPr lang="tr-TR" dirty="0" err="1" smtClean="0">
                <a:latin typeface="Times New Roman" pitchFamily="18" charset="0"/>
                <a:cs typeface="Times New Roman" pitchFamily="18" charset="0"/>
              </a:rPr>
              <a:t>organellerden</a:t>
            </a:r>
            <a:r>
              <a:rPr lang="tr-TR" dirty="0" smtClean="0">
                <a:latin typeface="Times New Roman" pitchFamily="18" charset="0"/>
                <a:cs typeface="Times New Roman" pitchFamily="18" charset="0"/>
              </a:rPr>
              <a:t> oluşan hücrenin içini korumalıdır.</a:t>
            </a:r>
          </a:p>
          <a:p>
            <a:pPr algn="just">
              <a:buNone/>
            </a:pPr>
            <a:r>
              <a:rPr lang="tr-TR" dirty="0" smtClean="0">
                <a:latin typeface="Times New Roman" pitchFamily="18" charset="0"/>
                <a:cs typeface="Times New Roman" pitchFamily="18" charset="0"/>
              </a:rPr>
              <a:t>		Bütün canlılarda yaşayan en küçük birim hücredir ve yaşam için gerekli bütün biyolojik olayların geçtiği yerdir. En ilkel yapılı hücre </a:t>
            </a:r>
            <a:r>
              <a:rPr lang="tr-TR" b="1" dirty="0" err="1" smtClean="0">
                <a:latin typeface="Times New Roman" pitchFamily="18" charset="0"/>
                <a:cs typeface="Times New Roman" pitchFamily="18" charset="0"/>
              </a:rPr>
              <a:t>prokaryotik</a:t>
            </a:r>
            <a:r>
              <a:rPr lang="tr-TR" b="1" dirty="0" smtClean="0">
                <a:latin typeface="Times New Roman" pitchFamily="18" charset="0"/>
                <a:cs typeface="Times New Roman" pitchFamily="18" charset="0"/>
              </a:rPr>
              <a:t> hücre</a:t>
            </a:r>
            <a:r>
              <a:rPr lang="tr-TR" dirty="0" smtClean="0">
                <a:latin typeface="Times New Roman" pitchFamily="18" charset="0"/>
                <a:cs typeface="Times New Roman" pitchFamily="18" charset="0"/>
              </a:rPr>
              <a:t>dir. </a:t>
            </a:r>
            <a:r>
              <a:rPr lang="tr-TR" dirty="0" err="1" smtClean="0">
                <a:latin typeface="Times New Roman" pitchFamily="18" charset="0"/>
                <a:cs typeface="Times New Roman" pitchFamily="18" charset="0"/>
              </a:rPr>
              <a:t>Prokaryot</a:t>
            </a:r>
            <a:r>
              <a:rPr lang="tr-TR" dirty="0" smtClean="0">
                <a:latin typeface="Times New Roman" pitchFamily="18" charset="0"/>
                <a:cs typeface="Times New Roman" pitchFamily="18" charset="0"/>
              </a:rPr>
              <a:t> hücrelerde, çekirdek zarı bulunmaz, bu nedenle kalıtsal materyal DNA, hücre sitoplazmasında serbest olarak bulunur. Gelişmiş hücrelerde görülen bazı </a:t>
            </a:r>
            <a:r>
              <a:rPr lang="tr-TR" dirty="0" err="1" smtClean="0">
                <a:latin typeface="Times New Roman" pitchFamily="18" charset="0"/>
                <a:cs typeface="Times New Roman" pitchFamily="18" charset="0"/>
              </a:rPr>
              <a:t>organellere</a:t>
            </a:r>
            <a:r>
              <a:rPr lang="tr-TR" dirty="0" smtClean="0">
                <a:latin typeface="Times New Roman" pitchFamily="18" charset="0"/>
                <a:cs typeface="Times New Roman" pitchFamily="18" charset="0"/>
              </a:rPr>
              <a:t> de sahip değildir. İleri yapı gösteren hücreler ise </a:t>
            </a:r>
            <a:r>
              <a:rPr lang="tr-TR" b="1" dirty="0" err="1" smtClean="0">
                <a:latin typeface="Times New Roman" pitchFamily="18" charset="0"/>
                <a:cs typeface="Times New Roman" pitchFamily="18" charset="0"/>
              </a:rPr>
              <a:t>ökaryotik</a:t>
            </a:r>
            <a:r>
              <a:rPr lang="tr-TR" b="1" dirty="0" smtClean="0">
                <a:latin typeface="Times New Roman" pitchFamily="18" charset="0"/>
                <a:cs typeface="Times New Roman" pitchFamily="18" charset="0"/>
              </a:rPr>
              <a:t> hücreler</a:t>
            </a:r>
            <a:r>
              <a:rPr lang="tr-TR" dirty="0" smtClean="0">
                <a:latin typeface="Times New Roman" pitchFamily="18" charset="0"/>
                <a:cs typeface="Times New Roman" pitchFamily="18" charset="0"/>
              </a:rPr>
              <a:t>dir. Bunlarda DNA materyali, çekirdek zarı ile çevrelenmiştir. Çok değişik </a:t>
            </a:r>
            <a:r>
              <a:rPr lang="tr-TR" dirty="0" err="1" smtClean="0">
                <a:latin typeface="Times New Roman" pitchFamily="18" charset="0"/>
                <a:cs typeface="Times New Roman" pitchFamily="18" charset="0"/>
              </a:rPr>
              <a:t>organellere</a:t>
            </a:r>
            <a:r>
              <a:rPr lang="tr-TR" dirty="0" smtClean="0">
                <a:latin typeface="Times New Roman" pitchFamily="18" charset="0"/>
                <a:cs typeface="Times New Roman" pitchFamily="18" charset="0"/>
              </a:rPr>
              <a:t> sahiptir.</a:t>
            </a:r>
          </a:p>
          <a:p>
            <a:endParaRPr lang="tr-TR" dirty="0"/>
          </a:p>
        </p:txBody>
      </p:sp>
    </p:spTree>
    <p:extLst>
      <p:ext uri="{BB962C8B-B14F-4D97-AF65-F5344CB8AC3E}">
        <p14:creationId xmlns:p14="http://schemas.microsoft.com/office/powerpoint/2010/main" val="1594103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784976" cy="6336704"/>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en-US" b="1" dirty="0" err="1" smtClean="0">
                <a:latin typeface="Times New Roman" pitchFamily="18" charset="0"/>
                <a:cs typeface="Times New Roman" pitchFamily="18" charset="0"/>
              </a:rPr>
              <a:t>Hücrenin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Mikroskobik</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Yapısı</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Prokaryot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a:t>
            </a: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ökaryot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bütün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sitoplazma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ribozom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taşır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solidFill>
                  <a:srgbClr val="B010A8"/>
                </a:solidFill>
                <a:latin typeface="Comic Sans MS" pitchFamily="66" charset="0"/>
                <a:cs typeface="Times New Roman" pitchFamily="18" charset="0"/>
              </a:rPr>
              <a:t>ökaryot</a:t>
            </a:r>
            <a:r>
              <a:rPr lang="en-US" dirty="0" smtClean="0">
                <a:solidFill>
                  <a:srgbClr val="B010A8"/>
                </a:solidFill>
                <a:latin typeface="Comic Sans MS" pitchFamily="66" charset="0"/>
                <a:cs typeface="Times New Roman" pitchFamily="18" charset="0"/>
              </a:rPr>
              <a:t> </a:t>
            </a:r>
            <a:r>
              <a:rPr lang="en-US" dirty="0" err="1" smtClean="0">
                <a:solidFill>
                  <a:srgbClr val="B010A8"/>
                </a:solidFill>
                <a:latin typeface="Comic Sans MS" pitchFamily="66" charset="0"/>
                <a:cs typeface="Times New Roman" pitchFamily="18" charset="0"/>
              </a:rPr>
              <a:t>hücre</a:t>
            </a:r>
            <a:r>
              <a:rPr lang="en-US" dirty="0" smtClean="0">
                <a:latin typeface="Times New Roman" pitchFamily="18" charset="0"/>
                <a:cs typeface="Times New Roman" pitchFamily="18" charset="0"/>
              </a:rPr>
              <a:t>  2 </a:t>
            </a:r>
            <a:r>
              <a:rPr lang="en-US" dirty="0" err="1" smtClean="0">
                <a:latin typeface="Times New Roman" pitchFamily="18" charset="0"/>
                <a:cs typeface="Times New Roman" pitchFamily="18" charset="0"/>
              </a:rPr>
              <a:t>ana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bölümde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incelenir</a:t>
            </a:r>
            <a:r>
              <a:rPr lang="tr-TR" dirty="0" smtClean="0">
                <a:latin typeface="Times New Roman" pitchFamily="18" charset="0"/>
                <a:cs typeface="Times New Roman" pitchFamily="18" charset="0"/>
              </a:rPr>
              <a:t>:</a:t>
            </a:r>
          </a:p>
          <a:p>
            <a:pPr algn="just">
              <a:buNone/>
            </a:pP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 – </a:t>
            </a:r>
            <a:r>
              <a:rPr lang="en-US" dirty="0" err="1" smtClean="0">
                <a:latin typeface="Times New Roman" pitchFamily="18" charset="0"/>
                <a:cs typeface="Times New Roman" pitchFamily="18" charset="0"/>
              </a:rPr>
              <a:t>Hücre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zarı</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 – </a:t>
            </a:r>
            <a:r>
              <a:rPr lang="en-US" dirty="0" err="1" smtClean="0">
                <a:latin typeface="Times New Roman" pitchFamily="18" charset="0"/>
                <a:cs typeface="Times New Roman" pitchFamily="18" charset="0"/>
              </a:rPr>
              <a:t>Protoplazma</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1</a:t>
            </a:r>
            <a:r>
              <a:rPr lang="tr-TR"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Sitoplazma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sitozol</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organeller</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2</a:t>
            </a:r>
            <a:r>
              <a:rPr lang="tr-TR"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Nükleus</a:t>
            </a:r>
            <a:endParaRPr lang="tr-TR"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356085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504" y="116632"/>
            <a:ext cx="8928992" cy="1080120"/>
          </a:xfrm>
        </p:spPr>
        <p:style>
          <a:lnRef idx="1">
            <a:schemeClr val="accent3"/>
          </a:lnRef>
          <a:fillRef idx="3">
            <a:schemeClr val="accent3"/>
          </a:fillRef>
          <a:effectRef idx="2">
            <a:schemeClr val="accent3"/>
          </a:effectRef>
          <a:fontRef idx="minor">
            <a:schemeClr val="lt1"/>
          </a:fontRef>
        </p:style>
        <p:txBody>
          <a:bodyPr>
            <a:normAutofit fontScale="90000"/>
          </a:bodyPr>
          <a:lstStyle/>
          <a:p>
            <a:r>
              <a:rPr lang="tr-TR" b="1" dirty="0" smtClean="0"/>
              <a:t/>
            </a:r>
            <a:br>
              <a:rPr lang="tr-TR" b="1" dirty="0" smtClean="0"/>
            </a:br>
            <a:r>
              <a:rPr lang="en-US" b="1" dirty="0" smtClean="0"/>
              <a:t>1- </a:t>
            </a:r>
            <a:r>
              <a:rPr lang="en-US" b="1" dirty="0" err="1" smtClean="0">
                <a:solidFill>
                  <a:schemeClr val="bg1"/>
                </a:solidFill>
                <a:latin typeface="Comic Sans MS" pitchFamily="66" charset="0"/>
              </a:rPr>
              <a:t>Sitoplazma</a:t>
            </a:r>
            <a:r>
              <a:rPr lang="en-US" b="1" dirty="0" smtClean="0">
                <a:solidFill>
                  <a:schemeClr val="bg1"/>
                </a:solidFill>
                <a:latin typeface="Comic Sans MS" pitchFamily="66" charset="0"/>
              </a:rPr>
              <a:t> </a:t>
            </a:r>
            <a:r>
              <a:rPr lang="en-US" b="1" dirty="0" err="1" smtClean="0">
                <a:solidFill>
                  <a:schemeClr val="bg1"/>
                </a:solidFill>
                <a:latin typeface="Comic Sans MS" pitchFamily="66" charset="0"/>
              </a:rPr>
              <a:t>ve</a:t>
            </a:r>
            <a:r>
              <a:rPr lang="en-US" b="1" dirty="0" smtClean="0">
                <a:solidFill>
                  <a:schemeClr val="bg1"/>
                </a:solidFill>
                <a:latin typeface="Comic Sans MS" pitchFamily="66" charset="0"/>
              </a:rPr>
              <a:t> </a:t>
            </a:r>
            <a:r>
              <a:rPr lang="en-US" b="1" dirty="0" err="1" smtClean="0">
                <a:solidFill>
                  <a:schemeClr val="bg1"/>
                </a:solidFill>
                <a:latin typeface="Comic Sans MS" pitchFamily="66" charset="0"/>
              </a:rPr>
              <a:t>sitoplazmada</a:t>
            </a:r>
            <a:r>
              <a:rPr lang="en-US" b="1" dirty="0" smtClean="0">
                <a:solidFill>
                  <a:schemeClr val="bg1"/>
                </a:solidFill>
                <a:latin typeface="Comic Sans MS" pitchFamily="66" charset="0"/>
              </a:rPr>
              <a:t> </a:t>
            </a:r>
            <a:r>
              <a:rPr lang="en-US" b="1" dirty="0" err="1" smtClean="0">
                <a:solidFill>
                  <a:schemeClr val="bg1"/>
                </a:solidFill>
                <a:latin typeface="Comic Sans MS" pitchFamily="66" charset="0"/>
              </a:rPr>
              <a:t>bulunan</a:t>
            </a:r>
            <a:r>
              <a:rPr lang="en-US" b="1" dirty="0" smtClean="0">
                <a:solidFill>
                  <a:schemeClr val="bg1"/>
                </a:solidFill>
                <a:latin typeface="Comic Sans MS" pitchFamily="66" charset="0"/>
              </a:rPr>
              <a:t> </a:t>
            </a:r>
            <a:r>
              <a:rPr lang="en-US" b="1" dirty="0" err="1" smtClean="0">
                <a:solidFill>
                  <a:schemeClr val="bg1"/>
                </a:solidFill>
                <a:latin typeface="Comic Sans MS" pitchFamily="66" charset="0"/>
              </a:rPr>
              <a:t>organeller</a:t>
            </a:r>
            <a:r>
              <a:rPr lang="tr-TR" dirty="0" smtClean="0"/>
              <a:t/>
            </a:r>
            <a:br>
              <a:rPr lang="tr-TR" dirty="0" smtClean="0"/>
            </a:br>
            <a:endParaRPr lang="tr-TR" dirty="0"/>
          </a:p>
        </p:txBody>
      </p:sp>
      <p:sp>
        <p:nvSpPr>
          <p:cNvPr id="3" name="2 İçerik Yer Tutucusu"/>
          <p:cNvSpPr>
            <a:spLocks noGrp="1"/>
          </p:cNvSpPr>
          <p:nvPr>
            <p:ph idx="1"/>
          </p:nvPr>
        </p:nvSpPr>
        <p:spPr>
          <a:xfrm>
            <a:off x="107504" y="1340768"/>
            <a:ext cx="8928992" cy="5400600"/>
          </a:xfr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just">
              <a:buNone/>
            </a:pPr>
            <a:r>
              <a:rPr lang="tr-TR" dirty="0" smtClean="0"/>
              <a:t>	</a:t>
            </a:r>
            <a:r>
              <a:rPr lang="en-US" dirty="0" err="1" smtClean="0">
                <a:latin typeface="Times New Roman" pitchFamily="18" charset="0"/>
                <a:cs typeface="Times New Roman" pitchFamily="18" charset="0"/>
              </a:rPr>
              <a:t>Hücre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nükleus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arasında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alan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viskos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kısma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stoplazma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denir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Sitoplazma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sitozol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organellerden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oluşur</a:t>
            </a:r>
            <a:r>
              <a:rPr lang="en-US"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lvl="0" algn="just">
              <a:buNone/>
            </a:pPr>
            <a:r>
              <a:rPr lang="tr-TR" b="1" dirty="0" smtClean="0">
                <a:latin typeface="Times New Roman" pitchFamily="18" charset="0"/>
                <a:cs typeface="Times New Roman" pitchFamily="18" charset="0"/>
              </a:rPr>
              <a:t>	</a:t>
            </a:r>
            <a:r>
              <a:rPr lang="tr-TR" sz="4700" b="1" dirty="0" smtClean="0">
                <a:solidFill>
                  <a:srgbClr val="009900"/>
                </a:solidFill>
                <a:latin typeface="Comic Sans MS" pitchFamily="66" charset="0"/>
                <a:cs typeface="Times New Roman" pitchFamily="18" charset="0"/>
              </a:rPr>
              <a:t>a) </a:t>
            </a:r>
            <a:r>
              <a:rPr lang="en-US" sz="4700" b="1" dirty="0" err="1" smtClean="0">
                <a:solidFill>
                  <a:srgbClr val="009900"/>
                </a:solidFill>
                <a:latin typeface="Comic Sans MS" pitchFamily="66" charset="0"/>
                <a:cs typeface="Times New Roman" pitchFamily="18" charset="0"/>
              </a:rPr>
              <a:t>Sitozol</a:t>
            </a:r>
            <a:endParaRPr lang="tr-TR" sz="4700" dirty="0" smtClean="0">
              <a:solidFill>
                <a:srgbClr val="009900"/>
              </a:solidFill>
              <a:latin typeface="Comic Sans MS" pitchFamily="66"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Nukleus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organellerin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etrafını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çeviren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kolloid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kısımdır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Sitozolde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erimiş</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tuzların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yanında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büyük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küçük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moleküllü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takım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organik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moleküller</a:t>
            </a:r>
            <a:r>
              <a:rPr lang="en-US" dirty="0" smtClean="0">
                <a:latin typeface="Times New Roman" pitchFamily="18" charset="0"/>
                <a:cs typeface="Times New Roman" pitchFamily="18" charset="0"/>
              </a:rPr>
              <a:t> de </a:t>
            </a:r>
            <a:r>
              <a:rPr lang="en-US" dirty="0" err="1" smtClean="0">
                <a:latin typeface="Times New Roman" pitchFamily="18" charset="0"/>
                <a:cs typeface="Times New Roman" pitchFamily="18" charset="0"/>
              </a:rPr>
              <a:t>bulunur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Sitozolde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bulunan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bütün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partiküller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hidrofil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özelliktedir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moleküllerini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çeker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onlar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tarafından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çekilirler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Sahip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oldukları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elektrik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yükü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nedeniyle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proteinler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diğer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partiküller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devamlı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birbirlerini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iterler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birbirlerine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yaklaşmazlar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Böylece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sitozol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kolloid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özellik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kazanır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çok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fazla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içermesine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rağmen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akmayıp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yumurta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akında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olduğu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arada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kalır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536681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568952" cy="6264696"/>
          </a:xfrm>
        </p:spPr>
        <p:txBody>
          <a:bodyPr/>
          <a:lstStyle/>
          <a:p>
            <a:pPr algn="just"/>
            <a:r>
              <a:rPr lang="en-US" sz="4000" dirty="0" err="1" smtClean="0">
                <a:latin typeface="Times New Roman" pitchFamily="18" charset="0"/>
                <a:cs typeface="Times New Roman" pitchFamily="18" charset="0"/>
              </a:rPr>
              <a:t>Bazı</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bitki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hücrelerinde</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sitoplazma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hareketleri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gözlenebilir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Bunlar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rotasyon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ve</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sirkülasyon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hareketleridir</a:t>
            </a:r>
            <a:r>
              <a:rPr lang="en-US" sz="4000" dirty="0" smtClean="0">
                <a:latin typeface="Times New Roman" pitchFamily="18" charset="0"/>
                <a:cs typeface="Times New Roman" pitchFamily="18" charset="0"/>
              </a:rPr>
              <a:t>. </a:t>
            </a:r>
            <a:r>
              <a:rPr lang="en-US" sz="4000" b="1" dirty="0" err="1" smtClean="0">
                <a:solidFill>
                  <a:srgbClr val="C00000"/>
                </a:solidFill>
                <a:latin typeface="Comic Sans MS" pitchFamily="66" charset="0"/>
                <a:cs typeface="Times New Roman" pitchFamily="18" charset="0"/>
              </a:rPr>
              <a:t>Rotasyon</a:t>
            </a:r>
            <a:r>
              <a:rPr lang="en-US" sz="4000" b="1" dirty="0" smtClean="0">
                <a:solidFill>
                  <a:srgbClr val="C00000"/>
                </a:solidFill>
                <a:latin typeface="Comic Sans MS" pitchFamily="66" charset="0"/>
                <a:cs typeface="Times New Roman" pitchFamily="18" charset="0"/>
              </a:rPr>
              <a:t> </a:t>
            </a:r>
            <a:r>
              <a:rPr lang="en-US" sz="4000" b="1" dirty="0" err="1" smtClean="0">
                <a:solidFill>
                  <a:srgbClr val="C00000"/>
                </a:solidFill>
                <a:latin typeface="Comic Sans MS" pitchFamily="66" charset="0"/>
                <a:cs typeface="Times New Roman" pitchFamily="18" charset="0"/>
              </a:rPr>
              <a:t>hareketi</a:t>
            </a:r>
            <a:r>
              <a:rPr lang="en-US" sz="4000" b="1" dirty="0" smtClean="0">
                <a:solidFill>
                  <a:srgbClr val="C00000"/>
                </a:solidFill>
                <a:latin typeface="Comic Sans MS" pitchFamily="66" charset="0"/>
                <a:cs typeface="Times New Roman" pitchFamily="18" charset="0"/>
              </a:rPr>
              <a:t>  </a:t>
            </a:r>
            <a:r>
              <a:rPr lang="en-US" sz="4000" dirty="0" err="1" smtClean="0">
                <a:latin typeface="Times New Roman" pitchFamily="18" charset="0"/>
                <a:cs typeface="Times New Roman" pitchFamily="18" charset="0"/>
              </a:rPr>
              <a:t>sitoplazmanın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hücre</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çeperine</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paralel</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hareketidir</a:t>
            </a:r>
            <a:r>
              <a:rPr lang="en-US" sz="4000" dirty="0" smtClean="0">
                <a:latin typeface="Times New Roman" pitchFamily="18" charset="0"/>
                <a:cs typeface="Times New Roman" pitchFamily="18" charset="0"/>
              </a:rPr>
              <a:t>. </a:t>
            </a:r>
            <a:r>
              <a:rPr lang="en-US" sz="4000" b="1" dirty="0" err="1" smtClean="0">
                <a:solidFill>
                  <a:srgbClr val="CC0099"/>
                </a:solidFill>
                <a:latin typeface="Comic Sans MS" pitchFamily="66" charset="0"/>
                <a:cs typeface="Times New Roman" pitchFamily="18" charset="0"/>
              </a:rPr>
              <a:t>Sirkülasyon</a:t>
            </a:r>
            <a:r>
              <a:rPr lang="en-US" sz="4000" b="1" dirty="0" smtClean="0">
                <a:solidFill>
                  <a:srgbClr val="CC0099"/>
                </a:solidFill>
                <a:latin typeface="Comic Sans MS" pitchFamily="66" charset="0"/>
                <a:cs typeface="Times New Roman" pitchFamily="18" charset="0"/>
              </a:rPr>
              <a:t> </a:t>
            </a:r>
            <a:r>
              <a:rPr lang="en-US" sz="4000" b="1" dirty="0" err="1" smtClean="0">
                <a:solidFill>
                  <a:srgbClr val="CC0099"/>
                </a:solidFill>
                <a:latin typeface="Comic Sans MS" pitchFamily="66" charset="0"/>
                <a:cs typeface="Times New Roman" pitchFamily="18" charset="0"/>
              </a:rPr>
              <a:t>hareketi</a:t>
            </a:r>
            <a:r>
              <a:rPr lang="en-US" sz="4000" b="1" dirty="0" smtClean="0">
                <a:solidFill>
                  <a:srgbClr val="CC0099"/>
                </a:solidFill>
                <a:latin typeface="Comic Sans MS" pitchFamily="66" charset="0"/>
                <a:cs typeface="Times New Roman" pitchFamily="18" charset="0"/>
              </a:rPr>
              <a:t>: </a:t>
            </a:r>
            <a:r>
              <a:rPr lang="en-US" sz="4000" dirty="0" err="1" smtClean="0">
                <a:latin typeface="Times New Roman" pitchFamily="18" charset="0"/>
                <a:cs typeface="Times New Roman" pitchFamily="18" charset="0"/>
              </a:rPr>
              <a:t>sitoplazma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vakuoller</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çevresinde</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çeperden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merkeze</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merkezden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çepere</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doğru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hareket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eder</a:t>
            </a:r>
            <a:r>
              <a:rPr lang="en-US" sz="4000" dirty="0" smtClean="0">
                <a:latin typeface="Times New Roman" pitchFamily="18" charset="0"/>
                <a:cs typeface="Times New Roman" pitchFamily="18" charset="0"/>
              </a:rPr>
              <a:t>.</a:t>
            </a:r>
            <a:endParaRPr lang="tr-TR" sz="4000"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915793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60648"/>
            <a:ext cx="8229600" cy="882352"/>
          </a:xfrm>
        </p:spPr>
        <p:txBody>
          <a:bodyPr/>
          <a:lstStyle/>
          <a:p>
            <a:r>
              <a:rPr lang="it-IT" dirty="0">
                <a:solidFill>
                  <a:srgbClr val="0070C0"/>
                </a:solidFill>
                <a:latin typeface="Comic Sans MS" pitchFamily="66" charset="0"/>
              </a:rPr>
              <a:t>ÇEKİRDEK (=NUKLEUS)</a:t>
            </a:r>
            <a:endParaRPr lang="tr-TR" dirty="0">
              <a:solidFill>
                <a:srgbClr val="0070C0"/>
              </a:solidFill>
              <a:latin typeface="Comic Sans MS" pitchFamily="66" charset="0"/>
            </a:endParaRPr>
          </a:p>
        </p:txBody>
      </p:sp>
      <p:sp>
        <p:nvSpPr>
          <p:cNvPr id="3" name="2 İçerik Yer Tutucusu"/>
          <p:cNvSpPr>
            <a:spLocks noGrp="1"/>
          </p:cNvSpPr>
          <p:nvPr>
            <p:ph idx="1"/>
          </p:nvPr>
        </p:nvSpPr>
        <p:spPr>
          <a:xfrm>
            <a:off x="467544" y="1196752"/>
            <a:ext cx="8352928" cy="5400600"/>
          </a:xfrm>
        </p:spPr>
        <p:txBody>
          <a:bodyPr>
            <a:normAutofit fontScale="70000" lnSpcReduction="20000"/>
          </a:bodyPr>
          <a:lstStyle/>
          <a:p>
            <a:pPr algn="just"/>
            <a:r>
              <a:rPr lang="it-IT" dirty="0">
                <a:latin typeface="Times New Roman" pitchFamily="18" charset="0"/>
                <a:cs typeface="Times New Roman" pitchFamily="18" charset="0"/>
              </a:rPr>
              <a:t>Çekirdek sitoplazmadan karyoteka (=çekirdek zarı) adı verilen bir zarla ayrılır. Çekirdek zarı içinde karyolenf (=çekirdek özsuyu) adı verilen homojen bir sıvı bulunur. Çekirdek hücre çoğalmasında merkezi bir rol oynar. Bu olayda tek bir hücre bölünür ve iki yeni hücre meydana gelir. Çekirdek aynı zamanda: </a:t>
            </a:r>
            <a:endParaRPr lang="tr-TR"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hücrenin çevresiyle olan ilişkisinde </a:t>
            </a:r>
            <a:endParaRPr lang="tr-TR"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bir hücrenin ne  çeşit bir farklılaşmaya gideceğinin saptanmasında </a:t>
            </a:r>
            <a:endParaRPr lang="tr-TR"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kendisinin son şeklini almasında nasıl bir yapı göstereceği yönünde çok önemli bir rol oynar. Ayrıca çekirdek  yaşayan hücrelerin metobolik aktivitelerini yönlendirir. Kısaca hücre yaşadığı sürece yaşam sürecine rehberlik eden emirler çekirdekten verilir. </a:t>
            </a:r>
            <a:endParaRPr lang="tr-TR"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	Hücre içindeki yeri sabit değildir fakat daima stoplazma içinde bulunur. Genç hücrede genellikle ortada bulunan çekirdek yaşlı hücrede stoplazmanın azalması ve koful meydana gelmesi nedeniyle çepere yakın yerde ama yine sitoplazma içinde bulunur. Çekirdek büyüklüğü hücrenin  fonksiyonuna göre değişir.</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354654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363272" cy="5793507"/>
          </a:xfrm>
        </p:spPr>
        <p:txBody>
          <a:bodyPr>
            <a:normAutofit fontScale="85000" lnSpcReduction="10000"/>
          </a:bodyPr>
          <a:lstStyle/>
          <a:p>
            <a:pPr>
              <a:buNone/>
            </a:pPr>
            <a:r>
              <a:rPr lang="tr-TR" sz="4200" b="1" dirty="0" smtClean="0">
                <a:latin typeface="Comic Sans MS" pitchFamily="66" charset="0"/>
              </a:rPr>
              <a:t>          </a:t>
            </a:r>
            <a:r>
              <a:rPr lang="it-IT" sz="4200" b="1" dirty="0" smtClean="0">
                <a:solidFill>
                  <a:srgbClr val="7030A0"/>
                </a:solidFill>
                <a:latin typeface="Comic Sans MS" pitchFamily="66" charset="0"/>
              </a:rPr>
              <a:t>Çekirdeğin yapısı</a:t>
            </a:r>
            <a:endParaRPr lang="tr-TR" sz="4200" b="1" dirty="0" smtClean="0">
              <a:solidFill>
                <a:srgbClr val="7030A0"/>
              </a:solidFill>
              <a:latin typeface="Comic Sans MS" pitchFamily="66" charset="0"/>
            </a:endParaRPr>
          </a:p>
          <a:p>
            <a:pPr algn="just">
              <a:buNone/>
            </a:pPr>
            <a:endParaRPr lang="tr-TR"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	Heterojen yapıdaki çekirdek sitoplazma ile olan ilişkisini zarındaki delikli yapı sayesinde kurar. Bu deliklerin çapı 200-400 Aº dür.  Çekirdek hücre zarı ve ER gibi lipit ve protein moleküllerinin organizasyonundan meydana gelen çift katlı bir zarla çevrilidir. Her zarın kalınlığı 70-100 A</a:t>
            </a:r>
            <a:r>
              <a:rPr lang="it-IT" baseline="30000" dirty="0">
                <a:latin typeface="Times New Roman" pitchFamily="18" charset="0"/>
                <a:cs typeface="Times New Roman" pitchFamily="18" charset="0"/>
              </a:rPr>
              <a:t>o</a:t>
            </a:r>
            <a:r>
              <a:rPr lang="it-IT" dirty="0">
                <a:latin typeface="Times New Roman" pitchFamily="18" charset="0"/>
                <a:cs typeface="Times New Roman" pitchFamily="18" charset="0"/>
              </a:rPr>
              <a:t>; iki zar arsındaki mesafe ise 200-800 A</a:t>
            </a:r>
            <a:r>
              <a:rPr lang="it-IT" baseline="30000" dirty="0">
                <a:latin typeface="Times New Roman" pitchFamily="18" charset="0"/>
                <a:cs typeface="Times New Roman" pitchFamily="18" charset="0"/>
              </a:rPr>
              <a:t>o </a:t>
            </a:r>
            <a:r>
              <a:rPr lang="it-IT" dirty="0">
                <a:latin typeface="Times New Roman" pitchFamily="18" charset="0"/>
                <a:cs typeface="Times New Roman" pitchFamily="18" charset="0"/>
              </a:rPr>
              <a:t> dür. İç zarın iç yüzeyi  fibröz bir ağ tabakası şeklindedir ve nüklear lamina denir. Çekirdek zarındaki porlardan küçük moleküller pasif difizyonla; büyük moleküllü protein ve diğer bileşikler ve RNA enerji kullanarak geçerler. Çekirdek zarı ayrıca her bir kromozomun iki son ucu için tutunma yeri sağlar.</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179939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16632"/>
            <a:ext cx="8568952" cy="6480720"/>
          </a:xfrm>
        </p:spPr>
        <p:txBody>
          <a:bodyPr>
            <a:normAutofit fontScale="70000" lnSpcReduction="20000"/>
          </a:bodyPr>
          <a:lstStyle/>
          <a:p>
            <a:pPr>
              <a:buNone/>
            </a:pPr>
            <a:r>
              <a:rPr lang="tr-TR" b="1" dirty="0" smtClean="0">
                <a:solidFill>
                  <a:srgbClr val="7030A0"/>
                </a:solidFill>
                <a:latin typeface="Times New Roman" pitchFamily="18" charset="0"/>
                <a:cs typeface="Times New Roman" pitchFamily="18" charset="0"/>
              </a:rPr>
              <a:t>                 </a:t>
            </a:r>
            <a:r>
              <a:rPr lang="it-IT" b="1" dirty="0" smtClean="0">
                <a:solidFill>
                  <a:srgbClr val="7030A0"/>
                </a:solidFill>
                <a:latin typeface="Times New Roman" pitchFamily="18" charset="0"/>
                <a:cs typeface="Times New Roman" pitchFamily="18" charset="0"/>
              </a:rPr>
              <a:t>Çekirdek </a:t>
            </a:r>
            <a:r>
              <a:rPr lang="it-IT" b="1" dirty="0">
                <a:solidFill>
                  <a:srgbClr val="7030A0"/>
                </a:solidFill>
                <a:latin typeface="Times New Roman" pitchFamily="18" charset="0"/>
                <a:cs typeface="Times New Roman" pitchFamily="18" charset="0"/>
              </a:rPr>
              <a:t>Plazması</a:t>
            </a:r>
            <a:r>
              <a:rPr lang="it-IT" b="1" dirty="0" smtClean="0">
                <a:solidFill>
                  <a:srgbClr val="7030A0"/>
                </a:solidFill>
                <a:latin typeface="Times New Roman" pitchFamily="18" charset="0"/>
                <a:cs typeface="Times New Roman" pitchFamily="18" charset="0"/>
              </a:rPr>
              <a:t>:</a:t>
            </a:r>
            <a:endParaRPr lang="tr-TR" b="1" dirty="0" smtClean="0">
              <a:solidFill>
                <a:srgbClr val="7030A0"/>
              </a:solidFill>
              <a:latin typeface="Times New Roman" pitchFamily="18" charset="0"/>
              <a:cs typeface="Times New Roman" pitchFamily="18" charset="0"/>
            </a:endParaRPr>
          </a:p>
          <a:p>
            <a:pPr>
              <a:buNone/>
            </a:pPr>
            <a:endParaRPr lang="tr-TR" dirty="0">
              <a:solidFill>
                <a:srgbClr val="7030A0"/>
              </a:solidFill>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it-IT" dirty="0">
                <a:latin typeface="Times New Roman" pitchFamily="18" charset="0"/>
                <a:cs typeface="Times New Roman" pitchFamily="18" charset="0"/>
              </a:rPr>
              <a:t>	Çekirdek zarı tarafından çevrilmiş olup; kromatin ağı ve nukleolus dışında kalan sahayı doldurur. Bu sıvı içinde RNA, büyük moleküllü proteinler, lipit ve inorganik tuzlar bulunur. Nukleusun yapısında meydana gelen değişimler (Örn: kromatin ağının artması, plazma artışı, zarda anormal girinti-çıkıntı, çekirdek sayısının artması gibi)  bir hastalığın belirtisidir. Çekirdek hematoklisilin / kristal viyole ile boyandığı zaman nükleoplazma içinde ipliksi bir yapı görülür buna </a:t>
            </a:r>
            <a:r>
              <a:rPr lang="it-IT" b="1" dirty="0">
                <a:latin typeface="Times New Roman" pitchFamily="18" charset="0"/>
                <a:cs typeface="Times New Roman" pitchFamily="18" charset="0"/>
              </a:rPr>
              <a:t>kromatin ağı</a:t>
            </a:r>
            <a:r>
              <a:rPr lang="it-IT" dirty="0">
                <a:latin typeface="Times New Roman" pitchFamily="18" charset="0"/>
                <a:cs typeface="Times New Roman" pitchFamily="18" charset="0"/>
              </a:rPr>
              <a:t> denir.</a:t>
            </a:r>
            <a:endParaRPr lang="tr-TR"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Çekirdeğin Kimyasal Yapısı</a:t>
            </a:r>
            <a:endParaRPr lang="tr-TR"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Su, DNA (tür için sabit), RNA ve proteinler içerir. Çekirdeğin içinde yer alan proteinler:</a:t>
            </a:r>
            <a:endParaRPr lang="tr-TR"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 	1- Yapısal proteinler (çekirdek proteinleri). Kromatinin ve çekirdek zarının yapısını düzenler.</a:t>
            </a:r>
            <a:endParaRPr lang="tr-TR"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	2- Ayarlayıcı proteinler. Genlerin çalışmasını düzenler.</a:t>
            </a:r>
            <a:endParaRPr lang="tr-TR"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	3- Enzimler’dir. Nükleik asitlerin çalışmasını düzenler ve çekirdeğe özgü proteinlerin sentezini sağlarlar. </a:t>
            </a:r>
            <a:endParaRPr lang="tr-TR"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Proteinler nükleik asitlerle birleşerek nükleoproteinler şeklinde bulunurlar (nükleohistonlar, nükleoprotaminler). </a:t>
            </a:r>
            <a:endParaRPr lang="tr-TR" dirty="0">
              <a:latin typeface="Times New Roman" pitchFamily="18" charset="0"/>
              <a:cs typeface="Times New Roman" pitchFamily="18" charset="0"/>
            </a:endParaRPr>
          </a:p>
          <a:p>
            <a:pPr algn="just"/>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137827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smtClean="0"/>
              <a:t/>
            </a:r>
            <a:br>
              <a:rPr lang="tr-TR" b="1" dirty="0" smtClean="0"/>
            </a:br>
            <a:r>
              <a:rPr lang="en-US" b="1" dirty="0" err="1" smtClean="0">
                <a:solidFill>
                  <a:srgbClr val="C00000"/>
                </a:solidFill>
                <a:latin typeface="Comic Sans MS" pitchFamily="66" charset="0"/>
              </a:rPr>
              <a:t>Çekirdek</a:t>
            </a:r>
            <a:r>
              <a:rPr lang="tr-TR" b="1" dirty="0" smtClean="0">
                <a:solidFill>
                  <a:srgbClr val="C00000"/>
                </a:solidFill>
                <a:latin typeface="Comic Sans MS" pitchFamily="66" charset="0"/>
              </a:rPr>
              <a:t>ç</a:t>
            </a:r>
            <a:r>
              <a:rPr lang="en-US" b="1" dirty="0" err="1" smtClean="0">
                <a:solidFill>
                  <a:srgbClr val="C00000"/>
                </a:solidFill>
                <a:latin typeface="Comic Sans MS" pitchFamily="66" charset="0"/>
              </a:rPr>
              <a:t>ik</a:t>
            </a:r>
            <a:r>
              <a:rPr lang="en-US" b="1" dirty="0" smtClean="0">
                <a:solidFill>
                  <a:srgbClr val="C00000"/>
                </a:solidFill>
                <a:latin typeface="Comic Sans MS" pitchFamily="66" charset="0"/>
              </a:rPr>
              <a:t> </a:t>
            </a:r>
            <a:r>
              <a:rPr lang="en-US" b="1" dirty="0">
                <a:solidFill>
                  <a:srgbClr val="C00000"/>
                </a:solidFill>
                <a:latin typeface="Comic Sans MS" pitchFamily="66" charset="0"/>
              </a:rPr>
              <a:t>(=nucleolus)</a:t>
            </a:r>
            <a:r>
              <a:rPr lang="tr-TR" dirty="0">
                <a:solidFill>
                  <a:srgbClr val="C00000"/>
                </a:solidFill>
                <a:latin typeface="Comic Sans MS" pitchFamily="66" charset="0"/>
              </a:rPr>
              <a:t/>
            </a:r>
            <a:br>
              <a:rPr lang="tr-TR" dirty="0">
                <a:solidFill>
                  <a:srgbClr val="C00000"/>
                </a:solidFill>
                <a:latin typeface="Comic Sans MS" pitchFamily="66" charset="0"/>
              </a:rPr>
            </a:br>
            <a:endParaRPr lang="tr-TR" dirty="0">
              <a:solidFill>
                <a:srgbClr val="C00000"/>
              </a:solidFill>
              <a:latin typeface="Comic Sans MS" pitchFamily="66" charset="0"/>
            </a:endParaRPr>
          </a:p>
        </p:txBody>
      </p:sp>
      <p:sp>
        <p:nvSpPr>
          <p:cNvPr id="3" name="2 İçerik Yer Tutucusu"/>
          <p:cNvSpPr>
            <a:spLocks noGrp="1"/>
          </p:cNvSpPr>
          <p:nvPr>
            <p:ph idx="1"/>
          </p:nvPr>
        </p:nvSpPr>
        <p:spPr>
          <a:xfrm>
            <a:off x="395536" y="1196752"/>
            <a:ext cx="8424936" cy="5400600"/>
          </a:xfrm>
        </p:spPr>
        <p:txBody>
          <a:bodyPr>
            <a:normAutofit fontScale="77500" lnSpcReduction="20000"/>
          </a:bodyPr>
          <a:lstStyle/>
          <a:p>
            <a:pPr algn="just"/>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birkaç</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tanedir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Işığı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fazla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kıran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küçük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parlak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cisimlerdir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Genel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olarak</a:t>
            </a:r>
            <a:r>
              <a:rPr lang="en-US" dirty="0">
                <a:latin typeface="Times New Roman" pitchFamily="18" charset="0"/>
                <a:cs typeface="Times New Roman" pitchFamily="18" charset="0"/>
              </a:rPr>
              <a:t> oval </a:t>
            </a:r>
            <a:r>
              <a:rPr lang="en-US" dirty="0" err="1">
                <a:latin typeface="Times New Roman" pitchFamily="18" charset="0"/>
                <a:cs typeface="Times New Roman" pitchFamily="18" charset="0"/>
              </a:rPr>
              <a:t>yapıda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çoğunlukla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bölünmeyen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hücrelerin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çekirdeklerinde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görülür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Çekirdekçikler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spesifik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kromozomların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belirli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bölgeleriyle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meydana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gelirler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Bunlar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gerçekte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kromozomun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basit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şekilde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özelleşmiş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kısımlarıdır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Dinlenme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halindeki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kromozomlarda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olduğu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gibi</a:t>
            </a:r>
            <a:r>
              <a:rPr lang="en-US" dirty="0">
                <a:latin typeface="Times New Roman" pitchFamily="18" charset="0"/>
                <a:cs typeface="Times New Roman" pitchFamily="18" charset="0"/>
              </a:rPr>
              <a:t> DNA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proteinden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oluşmuştur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Çekirdekcik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DNA’sı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RNA’nın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transkripsiyonu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elde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edilen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genlerin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çok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sayıdaki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kopyalarını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içerir</a:t>
            </a:r>
            <a:r>
              <a:rPr lang="en-US" dirty="0">
                <a:latin typeface="Times New Roman" pitchFamily="18" charset="0"/>
                <a:cs typeface="Times New Roman" pitchFamily="18" charset="0"/>
              </a:rPr>
              <a:t>. RNA </a:t>
            </a:r>
            <a:r>
              <a:rPr lang="en-US" dirty="0" err="1">
                <a:latin typeface="Times New Roman" pitchFamily="18" charset="0"/>
                <a:cs typeface="Times New Roman" pitchFamily="18" charset="0"/>
              </a:rPr>
              <a:t>sentezlendikten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sonra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proteinle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birleşir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sonlanma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kompleksi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çekirdekcikten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koparak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ayrılır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çekirdeği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eder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sitoplazmaya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geçer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Sitoplazmada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ribozomların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parçası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olurlar</a:t>
            </a:r>
            <a:r>
              <a:rPr lang="en-US" dirty="0">
                <a:latin typeface="Times New Roman" pitchFamily="18" charset="0"/>
                <a:cs typeface="Times New Roman" pitchFamily="18" charset="0"/>
              </a:rPr>
              <a:t>. Bu </a:t>
            </a:r>
            <a:r>
              <a:rPr lang="en-US" dirty="0" err="1">
                <a:latin typeface="Times New Roman" pitchFamily="18" charset="0"/>
                <a:cs typeface="Times New Roman" pitchFamily="18" charset="0"/>
              </a:rPr>
              <a:t>nedenle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çekirdekçikler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proteinleri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sentezleyecek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ribozom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öncülerinin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yapılmalarından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sitoplazmaya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verilmesinden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sorumludurlar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Çok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az</a:t>
            </a:r>
            <a:r>
              <a:rPr lang="en-US" dirty="0">
                <a:latin typeface="Times New Roman" pitchFamily="18" charset="0"/>
                <a:cs typeface="Times New Roman" pitchFamily="18" charset="0"/>
              </a:rPr>
              <a:t> protein </a:t>
            </a:r>
            <a:r>
              <a:rPr lang="en-US" dirty="0" err="1">
                <a:latin typeface="Times New Roman" pitchFamily="18" charset="0"/>
                <a:cs typeface="Times New Roman" pitchFamily="18" charset="0"/>
              </a:rPr>
              <a:t>sentezi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yapan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hücrelerde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çekirdekçikler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küçüktür</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hiç</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yoktur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Çekirdek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bölünmesi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sırasında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kaybolur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telefaz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safhasında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tekrar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ortaya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çıkar</a:t>
            </a:r>
            <a:r>
              <a:rPr lang="en-US" dirty="0">
                <a:latin typeface="Times New Roman" pitchFamily="18" charset="0"/>
                <a:cs typeface="Times New Roman" pitchFamily="18" charset="0"/>
              </a:rPr>
              <a:t>.</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2578662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normAutofit/>
          </a:bodyPr>
          <a:lstStyle/>
          <a:p>
            <a:r>
              <a:rPr lang="tr-TR" sz="6600" b="1" dirty="0" err="1">
                <a:solidFill>
                  <a:srgbClr val="C00000"/>
                </a:solidFill>
                <a:latin typeface="Blackadder ITC" pitchFamily="82" charset="0"/>
              </a:rPr>
              <a:t>Nükleik</a:t>
            </a:r>
            <a:r>
              <a:rPr lang="tr-TR" sz="6600" b="1" dirty="0">
                <a:solidFill>
                  <a:srgbClr val="C00000"/>
                </a:solidFill>
                <a:latin typeface="Blackadder ITC" pitchFamily="82" charset="0"/>
              </a:rPr>
              <a:t> Asitler</a:t>
            </a:r>
            <a:endParaRPr lang="tr-TR" sz="6600" dirty="0">
              <a:solidFill>
                <a:srgbClr val="C00000"/>
              </a:solidFill>
              <a:latin typeface="Blackadder ITC" pitchFamily="82" charset="0"/>
            </a:endParaRPr>
          </a:p>
        </p:txBody>
      </p:sp>
      <p:sp>
        <p:nvSpPr>
          <p:cNvPr id="3" name="2 İçerik Yer Tutucusu"/>
          <p:cNvSpPr>
            <a:spLocks noGrp="1"/>
          </p:cNvSpPr>
          <p:nvPr>
            <p:ph idx="1"/>
          </p:nvPr>
        </p:nvSpPr>
        <p:spPr>
          <a:xfrm>
            <a:off x="0" y="1124744"/>
            <a:ext cx="9144000" cy="5733256"/>
          </a:xfrm>
        </p:spPr>
        <p:txBody>
          <a:bodyPr>
            <a:normAutofit fontScale="77500" lnSpcReduction="20000"/>
          </a:bodyPr>
          <a:lstStyle/>
          <a:p>
            <a:pPr algn="just"/>
            <a:r>
              <a:rPr lang="tr-TR" dirty="0">
                <a:latin typeface="Times New Roman" pitchFamily="18" charset="0"/>
                <a:cs typeface="Times New Roman" pitchFamily="18" charset="0"/>
              </a:rPr>
              <a:t>Proteinlerin birçoğundan daha büyük moleküllerdir. C, H, O, N ve P içerirler. İlk defa 19. yy da İsveçli Biyokimyacı </a:t>
            </a:r>
            <a:r>
              <a:rPr lang="tr-TR" dirty="0" err="1">
                <a:latin typeface="Times New Roman" pitchFamily="18" charset="0"/>
                <a:cs typeface="Times New Roman" pitchFamily="18" charset="0"/>
              </a:rPr>
              <a:t>Friedrich</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Miescher</a:t>
            </a:r>
            <a:r>
              <a:rPr lang="tr-TR" dirty="0">
                <a:latin typeface="Times New Roman" pitchFamily="18" charset="0"/>
                <a:cs typeface="Times New Roman" pitchFamily="18" charset="0"/>
              </a:rPr>
              <a:t> tarafından çekirdekte keşfedilmiştir. Daha sonra hücrenin diğer kısımlarında da varlığı gösterilmiştir. Yapısına katılan şekere göre iki </a:t>
            </a:r>
            <a:r>
              <a:rPr lang="tr-TR" dirty="0" err="1">
                <a:latin typeface="Times New Roman" pitchFamily="18" charset="0"/>
                <a:cs typeface="Times New Roman" pitchFamily="18" charset="0"/>
              </a:rPr>
              <a:t>çeşiti</a:t>
            </a:r>
            <a:r>
              <a:rPr lang="tr-TR" dirty="0">
                <a:latin typeface="Times New Roman" pitchFamily="18" charset="0"/>
                <a:cs typeface="Times New Roman" pitchFamily="18" charset="0"/>
              </a:rPr>
              <a:t> vardır. Biri </a:t>
            </a:r>
            <a:r>
              <a:rPr lang="tr-TR" dirty="0" err="1">
                <a:latin typeface="Times New Roman" pitchFamily="18" charset="0"/>
                <a:cs typeface="Times New Roman" pitchFamily="18" charset="0"/>
              </a:rPr>
              <a:t>riboz</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ribonükleik</a:t>
            </a:r>
            <a:r>
              <a:rPr lang="tr-TR" dirty="0">
                <a:latin typeface="Times New Roman" pitchFamily="18" charset="0"/>
                <a:cs typeface="Times New Roman" pitchFamily="18" charset="0"/>
              </a:rPr>
              <a:t> asit) diğeri </a:t>
            </a:r>
            <a:r>
              <a:rPr lang="tr-TR" dirty="0" err="1">
                <a:latin typeface="Times New Roman" pitchFamily="18" charset="0"/>
                <a:cs typeface="Times New Roman" pitchFamily="18" charset="0"/>
              </a:rPr>
              <a:t>deoksi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riboz</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deoksiribo</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nükleik</a:t>
            </a:r>
            <a:r>
              <a:rPr lang="tr-TR" dirty="0">
                <a:latin typeface="Times New Roman" pitchFamily="18" charset="0"/>
                <a:cs typeface="Times New Roman" pitchFamily="18" charset="0"/>
              </a:rPr>
              <a:t> asit) içerir. RNA ve DNA arasında gerek yapı gerekse işlev bakımından büyük farklılıklar vardır. DNA çekirdekte kromozomların içinde çok az miktarda da mitokondrilerde ve kloroplastlarda bulunur. En önemli görevi biyolojik bilgi taşımaktır. RNA çekirdekte özellikle çekirdekçikte, ribozomlarda ve daha az miktarda da hücrenin diğer kısımlarında bulunur. </a:t>
            </a:r>
          </a:p>
          <a:p>
            <a:pPr algn="just"/>
            <a:r>
              <a:rPr lang="tr-TR" dirty="0" err="1">
                <a:latin typeface="Times New Roman" pitchFamily="18" charset="0"/>
                <a:cs typeface="Times New Roman" pitchFamily="18" charset="0"/>
              </a:rPr>
              <a:t>Polisakkaritler</a:t>
            </a:r>
            <a:r>
              <a:rPr lang="tr-TR" dirty="0">
                <a:latin typeface="Times New Roman" pitchFamily="18" charset="0"/>
                <a:cs typeface="Times New Roman" pitchFamily="18" charset="0"/>
              </a:rPr>
              <a:t> ve proteinler gibi </a:t>
            </a:r>
            <a:r>
              <a:rPr lang="tr-TR" dirty="0" err="1">
                <a:latin typeface="Times New Roman" pitchFamily="18" charset="0"/>
                <a:cs typeface="Times New Roman" pitchFamily="18" charset="0"/>
              </a:rPr>
              <a:t>nükleik</a:t>
            </a:r>
            <a:r>
              <a:rPr lang="tr-TR" dirty="0">
                <a:latin typeface="Times New Roman" pitchFamily="18" charset="0"/>
                <a:cs typeface="Times New Roman" pitchFamily="18" charset="0"/>
              </a:rPr>
              <a:t> asitlerde daha küçük yapı taşlarından oluşmuş uzun polimerlerdir. </a:t>
            </a:r>
            <a:r>
              <a:rPr lang="tr-TR" dirty="0" err="1">
                <a:latin typeface="Times New Roman" pitchFamily="18" charset="0"/>
                <a:cs typeface="Times New Roman" pitchFamily="18" charset="0"/>
              </a:rPr>
              <a:t>Nükleik</a:t>
            </a:r>
            <a:r>
              <a:rPr lang="tr-TR" dirty="0">
                <a:latin typeface="Times New Roman" pitchFamily="18" charset="0"/>
                <a:cs typeface="Times New Roman" pitchFamily="18" charset="0"/>
              </a:rPr>
              <a:t> asitler, </a:t>
            </a:r>
            <a:r>
              <a:rPr lang="tr-TR" dirty="0" err="1">
                <a:latin typeface="Times New Roman" pitchFamily="18" charset="0"/>
                <a:cs typeface="Times New Roman" pitchFamily="18" charset="0"/>
              </a:rPr>
              <a:t>nükleotit</a:t>
            </a:r>
            <a:r>
              <a:rPr lang="tr-TR" dirty="0">
                <a:latin typeface="Times New Roman" pitchFamily="18" charset="0"/>
                <a:cs typeface="Times New Roman" pitchFamily="18" charset="0"/>
              </a:rPr>
              <a:t> denilen birimlerden oluşur. Bir </a:t>
            </a:r>
            <a:r>
              <a:rPr lang="tr-TR" dirty="0" err="1">
                <a:latin typeface="Times New Roman" pitchFamily="18" charset="0"/>
                <a:cs typeface="Times New Roman" pitchFamily="18" charset="0"/>
              </a:rPr>
              <a:t>nükleotit</a:t>
            </a:r>
            <a:r>
              <a:rPr lang="tr-TR" dirty="0">
                <a:latin typeface="Times New Roman" pitchFamily="18" charset="0"/>
                <a:cs typeface="Times New Roman" pitchFamily="18" charset="0"/>
              </a:rPr>
              <a:t>, azotlu baz, beş karbonlu şeker ve fosforik asitten meydana gelir. </a:t>
            </a:r>
          </a:p>
          <a:p>
            <a:endParaRPr lang="tr-TR" dirty="0"/>
          </a:p>
        </p:txBody>
      </p:sp>
    </p:spTree>
    <p:extLst>
      <p:ext uri="{BB962C8B-B14F-4D97-AF65-F5344CB8AC3E}">
        <p14:creationId xmlns:p14="http://schemas.microsoft.com/office/powerpoint/2010/main" val="3338958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116632"/>
            <a:ext cx="9144000" cy="1301006"/>
          </a:xfrm>
        </p:spPr>
        <p:txBody>
          <a:bodyPr>
            <a:normAutofit fontScale="90000"/>
          </a:bodyPr>
          <a:lstStyle/>
          <a:p>
            <a:r>
              <a:rPr lang="tr-TR" b="1" dirty="0" smtClean="0"/>
              <a:t/>
            </a:r>
            <a:br>
              <a:rPr lang="tr-TR" b="1" dirty="0" smtClean="0"/>
            </a:br>
            <a:r>
              <a:rPr lang="tr-TR" b="1" dirty="0" smtClean="0">
                <a:solidFill>
                  <a:srgbClr val="C00000"/>
                </a:solidFill>
                <a:latin typeface="Blackadder ITC" pitchFamily="82" charset="0"/>
              </a:rPr>
              <a:t>DEOKSİRİBONÜKLEİK </a:t>
            </a:r>
            <a:r>
              <a:rPr lang="tr-TR" b="1" dirty="0">
                <a:solidFill>
                  <a:srgbClr val="C00000"/>
                </a:solidFill>
                <a:latin typeface="Blackadder ITC" pitchFamily="82" charset="0"/>
              </a:rPr>
              <a:t>ASİT (DNA):</a:t>
            </a:r>
            <a:r>
              <a:rPr lang="tr-TR" dirty="0"/>
              <a:t/>
            </a:r>
            <a:br>
              <a:rPr lang="tr-TR" dirty="0"/>
            </a:br>
            <a:endParaRPr lang="tr-TR" dirty="0"/>
          </a:p>
        </p:txBody>
      </p:sp>
      <p:sp>
        <p:nvSpPr>
          <p:cNvPr id="3" name="2 İçerik Yer Tutucusu"/>
          <p:cNvSpPr>
            <a:spLocks noGrp="1"/>
          </p:cNvSpPr>
          <p:nvPr>
            <p:ph idx="1"/>
          </p:nvPr>
        </p:nvSpPr>
        <p:spPr>
          <a:xfrm>
            <a:off x="0" y="1340768"/>
            <a:ext cx="9144000" cy="6093296"/>
          </a:xfrm>
        </p:spPr>
        <p:txBody>
          <a:bodyPr>
            <a:normAutofit fontScale="62500" lnSpcReduction="20000"/>
          </a:bodyPr>
          <a:lstStyle/>
          <a:p>
            <a:pPr algn="just"/>
            <a:r>
              <a:rPr lang="tr-TR" dirty="0">
                <a:latin typeface="Times New Roman" pitchFamily="18" charset="0"/>
                <a:cs typeface="Times New Roman" pitchFamily="18" charset="0"/>
              </a:rPr>
              <a:t>RNA virüsleri hariç tüm organizmalarda kalıtım materyalidir. Watson ve </a:t>
            </a:r>
            <a:r>
              <a:rPr lang="tr-TR" dirty="0" err="1">
                <a:latin typeface="Times New Roman" pitchFamily="18" charset="0"/>
                <a:cs typeface="Times New Roman" pitchFamily="18" charset="0"/>
              </a:rPr>
              <a:t>Crick</a:t>
            </a:r>
            <a:r>
              <a:rPr lang="tr-TR" dirty="0">
                <a:latin typeface="Times New Roman" pitchFamily="18" charset="0"/>
                <a:cs typeface="Times New Roman" pitchFamily="18" charset="0"/>
              </a:rPr>
              <a:t> 1953’te DNA’yı hücreden kristal halde elde ederek X-ışını kırınımı yöntemi ile kimyasal analizini yapmışlardır. Buna göre DNA </a:t>
            </a:r>
            <a:r>
              <a:rPr lang="tr-TR" dirty="0" err="1">
                <a:latin typeface="Times New Roman" pitchFamily="18" charset="0"/>
                <a:cs typeface="Times New Roman" pitchFamily="18" charset="0"/>
              </a:rPr>
              <a:t>nükleotitleri</a:t>
            </a:r>
            <a:r>
              <a:rPr lang="tr-TR" dirty="0">
                <a:latin typeface="Times New Roman" pitchFamily="18" charset="0"/>
                <a:cs typeface="Times New Roman" pitchFamily="18" charset="0"/>
              </a:rPr>
              <a:t> baz grupları arasında zayıf hidrojen bağları ile bağlanarak uzun DNA zincirlerini meydana getirirler</a:t>
            </a:r>
            <a:r>
              <a:rPr lang="tr-TR" dirty="0" smtClean="0">
                <a:latin typeface="Times New Roman" pitchFamily="18" charset="0"/>
                <a:cs typeface="Times New Roman" pitchFamily="18" charset="0"/>
              </a:rPr>
              <a:t>.</a:t>
            </a:r>
          </a:p>
          <a:p>
            <a:pPr algn="just">
              <a:buNone/>
            </a:pPr>
            <a:r>
              <a:rPr lang="tr-TR"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DNA molekülü içindeki </a:t>
            </a:r>
            <a:r>
              <a:rPr lang="tr-TR" dirty="0" err="1">
                <a:latin typeface="Times New Roman" pitchFamily="18" charset="0"/>
                <a:cs typeface="Times New Roman" pitchFamily="18" charset="0"/>
              </a:rPr>
              <a:t>nükleotitler</a:t>
            </a:r>
            <a:r>
              <a:rPr lang="tr-TR" dirty="0">
                <a:latin typeface="Times New Roman" pitchFamily="18" charset="0"/>
                <a:cs typeface="Times New Roman" pitchFamily="18" charset="0"/>
              </a:rPr>
              <a:t> öyle bağlanmıştır ki bir </a:t>
            </a:r>
            <a:r>
              <a:rPr lang="tr-TR" dirty="0" err="1">
                <a:latin typeface="Times New Roman" pitchFamily="18" charset="0"/>
                <a:cs typeface="Times New Roman" pitchFamily="18" charset="0"/>
              </a:rPr>
              <a:t>nükleotitteki</a:t>
            </a:r>
            <a:r>
              <a:rPr lang="tr-TR" dirty="0">
                <a:latin typeface="Times New Roman" pitchFamily="18" charset="0"/>
                <a:cs typeface="Times New Roman" pitchFamily="18" charset="0"/>
              </a:rPr>
              <a:t> şeker her zaman bir sonraki </a:t>
            </a:r>
            <a:r>
              <a:rPr lang="tr-TR" dirty="0" err="1">
                <a:latin typeface="Times New Roman" pitchFamily="18" charset="0"/>
                <a:cs typeface="Times New Roman" pitchFamily="18" charset="0"/>
              </a:rPr>
              <a:t>nükleotitteki</a:t>
            </a:r>
            <a:r>
              <a:rPr lang="tr-TR" dirty="0">
                <a:latin typeface="Times New Roman" pitchFamily="18" charset="0"/>
                <a:cs typeface="Times New Roman" pitchFamily="18" charset="0"/>
              </a:rPr>
              <a:t> fosfat grubuyla bağ yapar. Bu şekilde azotlu bazlar zincirin yan grupları olacak şekilde uzunca bir şeker-fosfat zinciri kurulur. Aynı türe ait DNA moleküllerinde dört farklı tip </a:t>
            </a:r>
            <a:r>
              <a:rPr lang="tr-TR" dirty="0" err="1">
                <a:latin typeface="Times New Roman" pitchFamily="18" charset="0"/>
                <a:cs typeface="Times New Roman" pitchFamily="18" charset="0"/>
              </a:rPr>
              <a:t>nükleotit</a:t>
            </a:r>
            <a:r>
              <a:rPr lang="tr-TR" dirty="0">
                <a:latin typeface="Times New Roman" pitchFamily="18" charset="0"/>
                <a:cs typeface="Times New Roman" pitchFamily="18" charset="0"/>
              </a:rPr>
              <a:t> sıralanışı aynıdır ve farklı türlerde değişir. Her tür DNA’nın özelliğini belirleyen işte bu diziliştir. Aslında kalıtsal bilgiyi kodlayan da DNA’da </a:t>
            </a:r>
            <a:r>
              <a:rPr lang="tr-TR" dirty="0" err="1">
                <a:latin typeface="Times New Roman" pitchFamily="18" charset="0"/>
                <a:cs typeface="Times New Roman" pitchFamily="18" charset="0"/>
              </a:rPr>
              <a:t>nükleotitlerin</a:t>
            </a:r>
            <a:r>
              <a:rPr lang="tr-TR" dirty="0">
                <a:latin typeface="Times New Roman" pitchFamily="18" charset="0"/>
                <a:cs typeface="Times New Roman" pitchFamily="18" charset="0"/>
              </a:rPr>
              <a:t> sıralanışıdır. Bu da protein sentezinin kontrolü şeklinde ifade edilir. Özelliklede DNA’da </a:t>
            </a:r>
            <a:r>
              <a:rPr lang="tr-TR" dirty="0" err="1">
                <a:latin typeface="Times New Roman" pitchFamily="18" charset="0"/>
                <a:cs typeface="Times New Roman" pitchFamily="18" charset="0"/>
              </a:rPr>
              <a:t>nükleotitlerin</a:t>
            </a:r>
            <a:r>
              <a:rPr lang="tr-TR" dirty="0">
                <a:latin typeface="Times New Roman" pitchFamily="18" charset="0"/>
                <a:cs typeface="Times New Roman" pitchFamily="18" charset="0"/>
              </a:rPr>
              <a:t> dizilişi proteinlerin amino asitlerinin dizilişini belirler. Canlıların farklı türleri </a:t>
            </a:r>
            <a:r>
              <a:rPr lang="tr-TR" dirty="0" err="1">
                <a:latin typeface="Times New Roman" pitchFamily="18" charset="0"/>
                <a:cs typeface="Times New Roman" pitchFamily="18" charset="0"/>
              </a:rPr>
              <a:t>nükleik</a:t>
            </a:r>
            <a:r>
              <a:rPr lang="tr-TR" dirty="0">
                <a:latin typeface="Times New Roman" pitchFamily="18" charset="0"/>
                <a:cs typeface="Times New Roman" pitchFamily="18" charset="0"/>
              </a:rPr>
              <a:t> asit moleküllerindeki </a:t>
            </a:r>
            <a:r>
              <a:rPr lang="tr-TR" dirty="0" err="1">
                <a:latin typeface="Times New Roman" pitchFamily="18" charset="0"/>
                <a:cs typeface="Times New Roman" pitchFamily="18" charset="0"/>
              </a:rPr>
              <a:t>nükleotitlerin</a:t>
            </a:r>
            <a:r>
              <a:rPr lang="tr-TR" dirty="0">
                <a:latin typeface="Times New Roman" pitchFamily="18" charset="0"/>
                <a:cs typeface="Times New Roman" pitchFamily="18" charset="0"/>
              </a:rPr>
              <a:t> sayıları ve farklı dizilişleri ile ortaya çıkmaktadır</a:t>
            </a:r>
            <a:r>
              <a:rPr lang="tr-TR" dirty="0" smtClean="0">
                <a:latin typeface="Times New Roman" pitchFamily="18" charset="0"/>
                <a:cs typeface="Times New Roman" pitchFamily="18" charset="0"/>
              </a:rPr>
              <a:t>.</a:t>
            </a:r>
          </a:p>
          <a:p>
            <a:pPr algn="just">
              <a:buNone/>
            </a:pPr>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DNA molekülleri genel olarak tekli yapıda bulunmazlar. Bunu yerine bu yapıda iki zincir zıt yönlerde ve merdivenin dikey kısımları şeklinde düzenlenir. Aralarında da merdivenlerin basamaklarını oluşturan </a:t>
            </a:r>
            <a:r>
              <a:rPr lang="tr-TR" dirty="0" smtClean="0">
                <a:latin typeface="Times New Roman" pitchFamily="18" charset="0"/>
                <a:cs typeface="Times New Roman" pitchFamily="18" charset="0"/>
              </a:rPr>
              <a:t>azotlu bazlar </a:t>
            </a:r>
            <a:r>
              <a:rPr lang="tr-TR" dirty="0">
                <a:latin typeface="Times New Roman" pitchFamily="18" charset="0"/>
                <a:cs typeface="Times New Roman" pitchFamily="18" charset="0"/>
              </a:rPr>
              <a:t>bulunur. Karşılıklı gelen iki zincirin bazları arasındaki hidrojen bağları iki zinciri bir arada tutar. Sonuçta oluşan çift zincirli molekül çift sarmal şeklinde kıvrılır.</a:t>
            </a:r>
          </a:p>
          <a:p>
            <a:pPr algn="just"/>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2770912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16632"/>
            <a:ext cx="9144000" cy="6741368"/>
          </a:xfrm>
        </p:spPr>
        <p:txBody>
          <a:bodyPr>
            <a:normAutofit fontScale="70000" lnSpcReduction="20000"/>
          </a:bodyPr>
          <a:lstStyle/>
          <a:p>
            <a:pPr algn="just"/>
            <a:r>
              <a:rPr lang="tr-TR" sz="3400" dirty="0">
                <a:latin typeface="Times New Roman" pitchFamily="18" charset="0"/>
                <a:cs typeface="Times New Roman" pitchFamily="18" charset="0"/>
              </a:rPr>
              <a:t>Düzenli sarmal kıvrılma ve bazlar arasındaki hidrojen bağlanmaları ile oluşan DNA molekülünün merdiven yapısının kurulması üzerinde rol oynayan iki çok önemli etmen vardır:</a:t>
            </a:r>
          </a:p>
          <a:p>
            <a:pPr lvl="0" algn="just">
              <a:buNone/>
            </a:pPr>
            <a:r>
              <a:rPr lang="tr-TR" sz="3400" dirty="0" smtClean="0">
                <a:latin typeface="Times New Roman" pitchFamily="18" charset="0"/>
                <a:cs typeface="Times New Roman" pitchFamily="18" charset="0"/>
              </a:rPr>
              <a:t>1- her </a:t>
            </a:r>
            <a:r>
              <a:rPr lang="tr-TR" sz="3400" dirty="0">
                <a:latin typeface="Times New Roman" pitchFamily="18" charset="0"/>
                <a:cs typeface="Times New Roman" pitchFamily="18" charset="0"/>
              </a:rPr>
              <a:t>bir basamak bir pürin birde </a:t>
            </a:r>
            <a:r>
              <a:rPr lang="tr-TR" sz="3400" dirty="0" err="1">
                <a:latin typeface="Times New Roman" pitchFamily="18" charset="0"/>
                <a:cs typeface="Times New Roman" pitchFamily="18" charset="0"/>
              </a:rPr>
              <a:t>pirimidin</a:t>
            </a:r>
            <a:r>
              <a:rPr lang="tr-TR" sz="3400" dirty="0">
                <a:latin typeface="Times New Roman" pitchFamily="18" charset="0"/>
                <a:cs typeface="Times New Roman" pitchFamily="18" charset="0"/>
              </a:rPr>
              <a:t> bazından meydana gelmelidir. Ancak bu şekilde tüm halkalar eşit büyüklükte olabilecek ve düzenli bir sarmal yapı kurulabilecektir.</a:t>
            </a:r>
          </a:p>
          <a:p>
            <a:pPr lvl="0" algn="just">
              <a:buNone/>
            </a:pPr>
            <a:r>
              <a:rPr lang="tr-TR" sz="3400" dirty="0" smtClean="0">
                <a:latin typeface="Times New Roman" pitchFamily="18" charset="0"/>
                <a:cs typeface="Times New Roman" pitchFamily="18" charset="0"/>
              </a:rPr>
              <a:t>2- Pürin </a:t>
            </a:r>
            <a:r>
              <a:rPr lang="tr-TR" sz="3400" dirty="0" err="1">
                <a:latin typeface="Times New Roman" pitchFamily="18" charset="0"/>
                <a:cs typeface="Times New Roman" pitchFamily="18" charset="0"/>
              </a:rPr>
              <a:t>guanin</a:t>
            </a:r>
            <a:r>
              <a:rPr lang="tr-TR" sz="3400" dirty="0">
                <a:latin typeface="Times New Roman" pitchFamily="18" charset="0"/>
                <a:cs typeface="Times New Roman" pitchFamily="18" charset="0"/>
              </a:rPr>
              <a:t> olduğu zaman </a:t>
            </a:r>
            <a:r>
              <a:rPr lang="tr-TR" sz="3400" dirty="0" err="1">
                <a:latin typeface="Times New Roman" pitchFamily="18" charset="0"/>
                <a:cs typeface="Times New Roman" pitchFamily="18" charset="0"/>
              </a:rPr>
              <a:t>pirimidin</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sitozin</a:t>
            </a:r>
            <a:r>
              <a:rPr lang="tr-TR" sz="3400" dirty="0">
                <a:latin typeface="Times New Roman" pitchFamily="18" charset="0"/>
                <a:cs typeface="Times New Roman" pitchFamily="18" charset="0"/>
              </a:rPr>
              <a:t> olacaktır. Sadece bu eşleşmeler sözü edilen hidrojen bağlarının kurulmasına olanak tanır. Bazların baz çifti oluşturma sırası önemli olmadığı için dört farklı basamak kurulabilir. Bu düzenlemenin biyolojik anlamı: </a:t>
            </a:r>
            <a:r>
              <a:rPr lang="tr-TR" sz="3400" b="1" i="1" dirty="0">
                <a:latin typeface="Times New Roman" pitchFamily="18" charset="0"/>
                <a:cs typeface="Times New Roman" pitchFamily="18" charset="0"/>
              </a:rPr>
              <a:t>bir tek zincirin baz dizilimi diğer zinciri de belirler ve her hücre bölünmesinde iki zincir ayrılıp birer kopyasını oluşturabilir.</a:t>
            </a:r>
            <a:endParaRPr lang="tr-TR" sz="3400" dirty="0">
              <a:latin typeface="Times New Roman" pitchFamily="18" charset="0"/>
              <a:cs typeface="Times New Roman" pitchFamily="18" charset="0"/>
            </a:endParaRPr>
          </a:p>
          <a:p>
            <a:pPr algn="just"/>
            <a:r>
              <a:rPr lang="tr-TR" sz="3400" dirty="0">
                <a:latin typeface="Times New Roman" pitchFamily="18" charset="0"/>
                <a:cs typeface="Times New Roman" pitchFamily="18" charset="0"/>
              </a:rPr>
              <a:t>Buna göre DNA’nın yapısında daima </a:t>
            </a:r>
            <a:r>
              <a:rPr lang="tr-TR" sz="3400" dirty="0" err="1">
                <a:latin typeface="Times New Roman" pitchFamily="18" charset="0"/>
                <a:cs typeface="Times New Roman" pitchFamily="18" charset="0"/>
              </a:rPr>
              <a:t>adenin</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nükleotit</a:t>
            </a:r>
            <a:r>
              <a:rPr lang="tr-TR" sz="3400" dirty="0">
                <a:latin typeface="Times New Roman" pitchFamily="18" charset="0"/>
                <a:cs typeface="Times New Roman" pitchFamily="18" charset="0"/>
              </a:rPr>
              <a:t> timin </a:t>
            </a:r>
            <a:r>
              <a:rPr lang="tr-TR" sz="3400" dirty="0" err="1">
                <a:latin typeface="Times New Roman" pitchFamily="18" charset="0"/>
                <a:cs typeface="Times New Roman" pitchFamily="18" charset="0"/>
              </a:rPr>
              <a:t>nükleotitle</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guanin</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nükleotit</a:t>
            </a:r>
            <a:r>
              <a:rPr lang="tr-TR" sz="3400" dirty="0">
                <a:latin typeface="Times New Roman" pitchFamily="18" charset="0"/>
                <a:cs typeface="Times New Roman" pitchFamily="18" charset="0"/>
              </a:rPr>
              <a:t> ise </a:t>
            </a:r>
            <a:r>
              <a:rPr lang="tr-TR" sz="3400" dirty="0" err="1">
                <a:latin typeface="Times New Roman" pitchFamily="18" charset="0"/>
                <a:cs typeface="Times New Roman" pitchFamily="18" charset="0"/>
              </a:rPr>
              <a:t>sitozin</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nükleotit</a:t>
            </a:r>
            <a:r>
              <a:rPr lang="tr-TR" sz="3400" dirty="0">
                <a:latin typeface="Times New Roman" pitchFamily="18" charset="0"/>
                <a:cs typeface="Times New Roman" pitchFamily="18" charset="0"/>
              </a:rPr>
              <a:t> ile birleşerek uzun zincirler meydana getirir. DNA’nın yapısında bulunan bazlarda </a:t>
            </a:r>
            <a:r>
              <a:rPr lang="tr-TR" sz="3400" dirty="0" err="1">
                <a:latin typeface="Times New Roman" pitchFamily="18" charset="0"/>
                <a:cs typeface="Times New Roman" pitchFamily="18" charset="0"/>
              </a:rPr>
              <a:t>adenin</a:t>
            </a:r>
            <a:r>
              <a:rPr lang="tr-TR" sz="3400" dirty="0">
                <a:latin typeface="Times New Roman" pitchFamily="18" charset="0"/>
                <a:cs typeface="Times New Roman" pitchFamily="18" charset="0"/>
              </a:rPr>
              <a:t> </a:t>
            </a:r>
            <a:r>
              <a:rPr lang="tr-TR" sz="3400" dirty="0" err="1">
                <a:latin typeface="Times New Roman" pitchFamily="18" charset="0"/>
                <a:cs typeface="Times New Roman" pitchFamily="18" charset="0"/>
              </a:rPr>
              <a:t>nükleotit</a:t>
            </a:r>
            <a:r>
              <a:rPr lang="tr-TR" sz="3400" dirty="0">
                <a:latin typeface="Times New Roman" pitchFamily="18" charset="0"/>
                <a:cs typeface="Times New Roman" pitchFamily="18" charset="0"/>
              </a:rPr>
              <a:t> sayısı daima timin molekülleri sayısına, </a:t>
            </a:r>
            <a:r>
              <a:rPr lang="tr-TR" sz="3400" dirty="0" err="1">
                <a:latin typeface="Times New Roman" pitchFamily="18" charset="0"/>
                <a:cs typeface="Times New Roman" pitchFamily="18" charset="0"/>
              </a:rPr>
              <a:t>guanin</a:t>
            </a:r>
            <a:r>
              <a:rPr lang="tr-TR" sz="3400" dirty="0">
                <a:latin typeface="Times New Roman" pitchFamily="18" charset="0"/>
                <a:cs typeface="Times New Roman" pitchFamily="18" charset="0"/>
              </a:rPr>
              <a:t> moleküllerinin sayısı da </a:t>
            </a:r>
            <a:r>
              <a:rPr lang="tr-TR" sz="3400" dirty="0" err="1">
                <a:latin typeface="Times New Roman" pitchFamily="18" charset="0"/>
                <a:cs typeface="Times New Roman" pitchFamily="18" charset="0"/>
              </a:rPr>
              <a:t>sitozin</a:t>
            </a:r>
            <a:r>
              <a:rPr lang="tr-TR" sz="3400" dirty="0">
                <a:latin typeface="Times New Roman" pitchFamily="18" charset="0"/>
                <a:cs typeface="Times New Roman" pitchFamily="18" charset="0"/>
              </a:rPr>
              <a:t> moleküllerine eşittir. </a:t>
            </a:r>
            <a:r>
              <a:rPr lang="tr-TR" sz="3400" dirty="0" err="1">
                <a:latin typeface="Times New Roman" pitchFamily="18" charset="0"/>
                <a:cs typeface="Times New Roman" pitchFamily="18" charset="0"/>
              </a:rPr>
              <a:t>Adenin</a:t>
            </a:r>
            <a:r>
              <a:rPr lang="tr-TR" sz="3400" dirty="0">
                <a:latin typeface="Times New Roman" pitchFamily="18" charset="0"/>
                <a:cs typeface="Times New Roman" pitchFamily="18" charset="0"/>
              </a:rPr>
              <a:t>-timin arasında iki, </a:t>
            </a:r>
            <a:r>
              <a:rPr lang="tr-TR" sz="3400" dirty="0" err="1">
                <a:latin typeface="Times New Roman" pitchFamily="18" charset="0"/>
                <a:cs typeface="Times New Roman" pitchFamily="18" charset="0"/>
              </a:rPr>
              <a:t>guanin</a:t>
            </a:r>
            <a:r>
              <a:rPr lang="tr-TR" sz="3400" dirty="0">
                <a:latin typeface="Times New Roman" pitchFamily="18" charset="0"/>
                <a:cs typeface="Times New Roman" pitchFamily="18" charset="0"/>
              </a:rPr>
              <a:t>-</a:t>
            </a:r>
            <a:r>
              <a:rPr lang="tr-TR" sz="3400" dirty="0" err="1">
                <a:latin typeface="Times New Roman" pitchFamily="18" charset="0"/>
                <a:cs typeface="Times New Roman" pitchFamily="18" charset="0"/>
              </a:rPr>
              <a:t>sitozin</a:t>
            </a:r>
            <a:r>
              <a:rPr lang="tr-TR" sz="3400" dirty="0">
                <a:latin typeface="Times New Roman" pitchFamily="18" charset="0"/>
                <a:cs typeface="Times New Roman" pitchFamily="18" charset="0"/>
              </a:rPr>
              <a:t> arasında ise üç hidrojen bağı vardır. Bu nedenle </a:t>
            </a:r>
            <a:r>
              <a:rPr lang="tr-TR" sz="3400" dirty="0" err="1">
                <a:latin typeface="Times New Roman" pitchFamily="18" charset="0"/>
                <a:cs typeface="Times New Roman" pitchFamily="18" charset="0"/>
              </a:rPr>
              <a:t>guanin</a:t>
            </a:r>
            <a:r>
              <a:rPr lang="tr-TR" sz="3400" dirty="0">
                <a:latin typeface="Times New Roman" pitchFamily="18" charset="0"/>
                <a:cs typeface="Times New Roman" pitchFamily="18" charset="0"/>
              </a:rPr>
              <a:t>-</a:t>
            </a:r>
            <a:r>
              <a:rPr lang="tr-TR" sz="3400" dirty="0" err="1">
                <a:latin typeface="Times New Roman" pitchFamily="18" charset="0"/>
                <a:cs typeface="Times New Roman" pitchFamily="18" charset="0"/>
              </a:rPr>
              <a:t>sitozin</a:t>
            </a:r>
            <a:r>
              <a:rPr lang="tr-TR" sz="3400" dirty="0">
                <a:latin typeface="Times New Roman" pitchFamily="18" charset="0"/>
                <a:cs typeface="Times New Roman" pitchFamily="18" charset="0"/>
              </a:rPr>
              <a:t> arasındaki bağ </a:t>
            </a:r>
            <a:r>
              <a:rPr lang="tr-TR" sz="3400" dirty="0" err="1">
                <a:latin typeface="Times New Roman" pitchFamily="18" charset="0"/>
                <a:cs typeface="Times New Roman" pitchFamily="18" charset="0"/>
              </a:rPr>
              <a:t>adenin</a:t>
            </a:r>
            <a:r>
              <a:rPr lang="tr-TR" sz="3400" dirty="0">
                <a:latin typeface="Times New Roman" pitchFamily="18" charset="0"/>
                <a:cs typeface="Times New Roman" pitchFamily="18" charset="0"/>
              </a:rPr>
              <a:t>-timin arasındaki bağdan daha kuvvetlidir. Çünkü bir hidrojen bağı daha fazladır. Böylece </a:t>
            </a:r>
            <a:r>
              <a:rPr lang="tr-TR" sz="3400" dirty="0" err="1">
                <a:latin typeface="Times New Roman" pitchFamily="18" charset="0"/>
                <a:cs typeface="Times New Roman" pitchFamily="18" charset="0"/>
              </a:rPr>
              <a:t>adenin</a:t>
            </a:r>
            <a:r>
              <a:rPr lang="tr-TR" sz="3400" dirty="0">
                <a:latin typeface="Times New Roman" pitchFamily="18" charset="0"/>
                <a:cs typeface="Times New Roman" pitchFamily="18" charset="0"/>
              </a:rPr>
              <a:t>-</a:t>
            </a:r>
            <a:r>
              <a:rPr lang="tr-TR" sz="3400" dirty="0" err="1">
                <a:latin typeface="Times New Roman" pitchFamily="18" charset="0"/>
                <a:cs typeface="Times New Roman" pitchFamily="18" charset="0"/>
              </a:rPr>
              <a:t>sitozin</a:t>
            </a:r>
            <a:r>
              <a:rPr lang="tr-TR" sz="3400" dirty="0">
                <a:latin typeface="Times New Roman" pitchFamily="18" charset="0"/>
                <a:cs typeface="Times New Roman" pitchFamily="18" charset="0"/>
              </a:rPr>
              <a:t> ve </a:t>
            </a:r>
            <a:r>
              <a:rPr lang="tr-TR" sz="3400" dirty="0" err="1">
                <a:latin typeface="Times New Roman" pitchFamily="18" charset="0"/>
                <a:cs typeface="Times New Roman" pitchFamily="18" charset="0"/>
              </a:rPr>
              <a:t>guanin</a:t>
            </a:r>
            <a:r>
              <a:rPr lang="tr-TR" sz="3400" dirty="0">
                <a:latin typeface="Times New Roman" pitchFamily="18" charset="0"/>
                <a:cs typeface="Times New Roman" pitchFamily="18" charset="0"/>
              </a:rPr>
              <a:t>-timin birleşmesi de engellenmiş olur. </a:t>
            </a:r>
          </a:p>
          <a:p>
            <a:endParaRPr lang="tr-TR" dirty="0"/>
          </a:p>
        </p:txBody>
      </p:sp>
    </p:spTree>
    <p:extLst>
      <p:ext uri="{BB962C8B-B14F-4D97-AF65-F5344CB8AC3E}">
        <p14:creationId xmlns:p14="http://schemas.microsoft.com/office/powerpoint/2010/main" val="4238881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412776"/>
          </a:xfrm>
        </p:spPr>
        <p:txBody>
          <a:bodyPr>
            <a:normAutofit fontScale="90000"/>
          </a:bodyPr>
          <a:lstStyle/>
          <a:p>
            <a:r>
              <a:rPr lang="tr-TR" b="1" dirty="0" smtClean="0"/>
              <a:t/>
            </a:r>
            <a:br>
              <a:rPr lang="tr-TR" b="1" dirty="0" smtClean="0"/>
            </a:br>
            <a:r>
              <a:rPr lang="tr-TR" b="1" dirty="0" smtClean="0">
                <a:solidFill>
                  <a:srgbClr val="00FF00"/>
                </a:solidFill>
                <a:latin typeface="Comic Sans MS" pitchFamily="66" charset="0"/>
              </a:rPr>
              <a:t>DNA’nın </a:t>
            </a:r>
            <a:r>
              <a:rPr lang="tr-TR" b="1" dirty="0">
                <a:solidFill>
                  <a:srgbClr val="00FF00"/>
                </a:solidFill>
                <a:latin typeface="Comic Sans MS" pitchFamily="66" charset="0"/>
              </a:rPr>
              <a:t>kendini eşlemesi </a:t>
            </a:r>
            <a:r>
              <a:rPr lang="tr-TR" b="1" dirty="0" smtClean="0">
                <a:solidFill>
                  <a:srgbClr val="00FF00"/>
                </a:solidFill>
                <a:latin typeface="Comic Sans MS" pitchFamily="66" charset="0"/>
              </a:rPr>
              <a:t/>
            </a:r>
            <a:br>
              <a:rPr lang="tr-TR" b="1" dirty="0" smtClean="0">
                <a:solidFill>
                  <a:srgbClr val="00FF00"/>
                </a:solidFill>
                <a:latin typeface="Comic Sans MS" pitchFamily="66" charset="0"/>
              </a:rPr>
            </a:br>
            <a:r>
              <a:rPr lang="tr-TR" b="1" dirty="0" smtClean="0">
                <a:solidFill>
                  <a:srgbClr val="00FF00"/>
                </a:solidFill>
                <a:latin typeface="Comic Sans MS" pitchFamily="66" charset="0"/>
              </a:rPr>
              <a:t>(=</a:t>
            </a:r>
            <a:r>
              <a:rPr lang="tr-TR" b="1" dirty="0" err="1" smtClean="0">
                <a:solidFill>
                  <a:srgbClr val="00FF00"/>
                </a:solidFill>
                <a:latin typeface="Comic Sans MS" pitchFamily="66" charset="0"/>
              </a:rPr>
              <a:t>replikasyon</a:t>
            </a:r>
            <a:r>
              <a:rPr lang="tr-TR" b="1" dirty="0">
                <a:solidFill>
                  <a:srgbClr val="00FF00"/>
                </a:solidFill>
                <a:latin typeface="Comic Sans MS" pitchFamily="66" charset="0"/>
              </a:rPr>
              <a:t>)</a:t>
            </a:r>
            <a:r>
              <a:rPr lang="tr-TR" dirty="0">
                <a:latin typeface="Comic Sans MS" pitchFamily="66" charset="0"/>
              </a:rPr>
              <a:t/>
            </a:r>
            <a:br>
              <a:rPr lang="tr-TR" dirty="0">
                <a:latin typeface="Comic Sans MS" pitchFamily="66" charset="0"/>
              </a:rPr>
            </a:br>
            <a:endParaRPr lang="tr-TR" dirty="0">
              <a:latin typeface="Comic Sans MS" pitchFamily="66" charset="0"/>
            </a:endParaRPr>
          </a:p>
        </p:txBody>
      </p:sp>
      <p:sp>
        <p:nvSpPr>
          <p:cNvPr id="3" name="2 İçerik Yer Tutucusu"/>
          <p:cNvSpPr>
            <a:spLocks noGrp="1"/>
          </p:cNvSpPr>
          <p:nvPr>
            <p:ph idx="1"/>
          </p:nvPr>
        </p:nvSpPr>
        <p:spPr>
          <a:xfrm>
            <a:off x="0" y="1268760"/>
            <a:ext cx="9144000" cy="5589240"/>
          </a:xfrm>
        </p:spPr>
        <p:txBody>
          <a:bodyPr>
            <a:normAutofit fontScale="77500" lnSpcReduction="20000"/>
          </a:bodyPr>
          <a:lstStyle/>
          <a:p>
            <a:pPr algn="just"/>
            <a:r>
              <a:rPr lang="tr-TR" dirty="0">
                <a:latin typeface="Times New Roman" pitchFamily="18" charset="0"/>
                <a:cs typeface="Times New Roman" pitchFamily="18" charset="0"/>
              </a:rPr>
              <a:t>Yaşamsal işlevler incelikli ve kesin bir şekilde işleyen bir seri bilgi aktarımı ile yürütülür. Bir organizmanın DNA’sının genleri o organizmayı oluşturmak için gerekli bütün bilgiyi içerir. Bu bilgi belirli bir görevi olmayan özelleşmemiş tek bir hücreden, işlevlerine göre farklılaşmış hücrelerin oluşturduğu karmaşık dokular ve organlar topluluğuna kadar gelişimini düzenler ve ayrıca </a:t>
            </a:r>
            <a:r>
              <a:rPr lang="tr-TR" dirty="0" err="1">
                <a:latin typeface="Times New Roman" pitchFamily="18" charset="0"/>
                <a:cs typeface="Times New Roman" pitchFamily="18" charset="0"/>
              </a:rPr>
              <a:t>glikoliz</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Krebs</a:t>
            </a:r>
            <a:r>
              <a:rPr lang="tr-TR" dirty="0">
                <a:latin typeface="Times New Roman" pitchFamily="18" charset="0"/>
                <a:cs typeface="Times New Roman" pitchFamily="18" charset="0"/>
              </a:rPr>
              <a:t> döngüsünden organizmanın davranışına kadar giden biyokimyasal olayları idare eder. </a:t>
            </a:r>
          </a:p>
          <a:p>
            <a:pPr algn="just"/>
            <a:r>
              <a:rPr lang="tr-TR" dirty="0">
                <a:latin typeface="Times New Roman" pitchFamily="18" charset="0"/>
                <a:cs typeface="Times New Roman" pitchFamily="18" charset="0"/>
              </a:rPr>
              <a:t>Bu genetik bilgi aktarımı 2 şekilde olur. </a:t>
            </a:r>
          </a:p>
          <a:p>
            <a:pPr algn="just"/>
            <a:r>
              <a:rPr lang="tr-TR" b="1" dirty="0">
                <a:latin typeface="Times New Roman" pitchFamily="18" charset="0"/>
                <a:cs typeface="Times New Roman" pitchFamily="18" charset="0"/>
              </a:rPr>
              <a:t>Birincisi:</a:t>
            </a:r>
            <a:r>
              <a:rPr lang="tr-TR" dirty="0">
                <a:latin typeface="Times New Roman" pitchFamily="18" charset="0"/>
                <a:cs typeface="Times New Roman" pitchFamily="18" charset="0"/>
              </a:rPr>
              <a:t> DNA’daki bilgiler hücre yapımı ve doğrudan kimyasal olaylar için kullanılır.</a:t>
            </a:r>
          </a:p>
          <a:p>
            <a:pPr algn="just"/>
            <a:r>
              <a:rPr lang="tr-TR" b="1" dirty="0">
                <a:latin typeface="Times New Roman" pitchFamily="18" charset="0"/>
                <a:cs typeface="Times New Roman" pitchFamily="18" charset="0"/>
              </a:rPr>
              <a:t>İkincisi:</a:t>
            </a:r>
            <a:r>
              <a:rPr lang="tr-TR" dirty="0">
                <a:latin typeface="Times New Roman" pitchFamily="18" charset="0"/>
                <a:cs typeface="Times New Roman" pitchFamily="18" charset="0"/>
              </a:rPr>
              <a:t> bilgiler kopya edilir ve her yeni yavru hücreye aktarılır. Bu hücre ya bir organizma büyürken çoğalma sırasında oluşan yeni bir hücre </a:t>
            </a:r>
            <a:r>
              <a:rPr lang="tr-TR" dirty="0" smtClean="0">
                <a:latin typeface="Times New Roman" pitchFamily="18" charset="0"/>
                <a:cs typeface="Times New Roman" pitchFamily="18" charset="0"/>
              </a:rPr>
              <a:t>ya da </a:t>
            </a:r>
            <a:r>
              <a:rPr lang="tr-TR" dirty="0">
                <a:latin typeface="Times New Roman" pitchFamily="18" charset="0"/>
                <a:cs typeface="Times New Roman" pitchFamily="18" charset="0"/>
              </a:rPr>
              <a:t>tamamen yeni bir organizma oluşturmak için birleşen gametlerden (yumurta veya sperm) biri olabilir. Bir organizmanın hem kendi yaşamını hem de bir dölden diğerine yaşamın devamlılığını bu bilgi sağlar.</a:t>
            </a:r>
          </a:p>
          <a:p>
            <a:endParaRPr lang="tr-TR" dirty="0"/>
          </a:p>
        </p:txBody>
      </p:sp>
    </p:spTree>
    <p:extLst>
      <p:ext uri="{BB962C8B-B14F-4D97-AF65-F5344CB8AC3E}">
        <p14:creationId xmlns:p14="http://schemas.microsoft.com/office/powerpoint/2010/main" val="240957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rgbClr val="00FF00"/>
                </a:solidFill>
                <a:latin typeface="Comic Sans MS" pitchFamily="66" charset="0"/>
              </a:rPr>
              <a:t>DNA </a:t>
            </a:r>
            <a:r>
              <a:rPr lang="tr-TR" b="1" dirty="0" err="1">
                <a:solidFill>
                  <a:srgbClr val="00FF00"/>
                </a:solidFill>
                <a:latin typeface="Comic Sans MS" pitchFamily="66" charset="0"/>
              </a:rPr>
              <a:t>replikasyonunun</a:t>
            </a:r>
            <a:r>
              <a:rPr lang="tr-TR" b="1" dirty="0">
                <a:solidFill>
                  <a:srgbClr val="00FF00"/>
                </a:solidFill>
                <a:latin typeface="Comic Sans MS" pitchFamily="66" charset="0"/>
              </a:rPr>
              <a:t> mekanizması</a:t>
            </a:r>
            <a:endParaRPr lang="tr-TR" dirty="0">
              <a:solidFill>
                <a:srgbClr val="00FF00"/>
              </a:solidFill>
              <a:latin typeface="Comic Sans MS" pitchFamily="66" charset="0"/>
            </a:endParaRPr>
          </a:p>
        </p:txBody>
      </p:sp>
      <p:sp>
        <p:nvSpPr>
          <p:cNvPr id="3" name="2 İçerik Yer Tutucusu"/>
          <p:cNvSpPr>
            <a:spLocks noGrp="1"/>
          </p:cNvSpPr>
          <p:nvPr>
            <p:ph idx="1"/>
          </p:nvPr>
        </p:nvSpPr>
        <p:spPr>
          <a:xfrm>
            <a:off x="323528" y="1340768"/>
            <a:ext cx="8568952" cy="5256584"/>
          </a:xfrm>
        </p:spPr>
        <p:txBody>
          <a:bodyPr>
            <a:normAutofit/>
          </a:bodyPr>
          <a:lstStyle/>
          <a:p>
            <a:pPr algn="just"/>
            <a:r>
              <a:rPr lang="tr-TR" dirty="0">
                <a:latin typeface="Times New Roman" pitchFamily="18" charset="0"/>
                <a:cs typeface="Times New Roman" pitchFamily="18" charset="0"/>
              </a:rPr>
              <a:t>DNA </a:t>
            </a:r>
            <a:r>
              <a:rPr lang="tr-TR" dirty="0" err="1">
                <a:latin typeface="Times New Roman" pitchFamily="18" charset="0"/>
                <a:cs typeface="Times New Roman" pitchFamily="18" charset="0"/>
              </a:rPr>
              <a:t>replikasyon</a:t>
            </a:r>
            <a:r>
              <a:rPr lang="tr-TR" dirty="0">
                <a:latin typeface="Times New Roman" pitchFamily="18" charset="0"/>
                <a:cs typeface="Times New Roman" pitchFamily="18" charset="0"/>
              </a:rPr>
              <a:t> işlemi oldukça karmaşıktır. Helisel şekli stabilize eden ve DNA’nın iki zincirini bir arada tutan Hidrojen bağları kırılıp, zincirler birbirinden ayrılır. Kalıp </a:t>
            </a:r>
            <a:r>
              <a:rPr lang="tr-TR" dirty="0" smtClean="0">
                <a:latin typeface="Times New Roman" pitchFamily="18" charset="0"/>
                <a:cs typeface="Times New Roman" pitchFamily="18" charset="0"/>
              </a:rPr>
              <a:t>olarak </a:t>
            </a:r>
            <a:r>
              <a:rPr lang="tr-TR" dirty="0">
                <a:latin typeface="Times New Roman" pitchFamily="18" charset="0"/>
                <a:cs typeface="Times New Roman" pitchFamily="18" charset="0"/>
              </a:rPr>
              <a:t>kullanılan atasal zincirdeki nükleotid yapı ve dizilimine eş oluşturabilen tamamlayıcı </a:t>
            </a:r>
            <a:r>
              <a:rPr lang="tr-TR" dirty="0" err="1">
                <a:latin typeface="Times New Roman" pitchFamily="18" charset="0"/>
                <a:cs typeface="Times New Roman" pitchFamily="18" charset="0"/>
              </a:rPr>
              <a:t>nükleotitler</a:t>
            </a:r>
            <a:r>
              <a:rPr lang="tr-TR" dirty="0">
                <a:latin typeface="Times New Roman" pitchFamily="18" charset="0"/>
                <a:cs typeface="Times New Roman" pitchFamily="18" charset="0"/>
              </a:rPr>
              <a:t> yeni zincir oluşturmak için yapıya </a:t>
            </a:r>
            <a:r>
              <a:rPr lang="tr-TR" dirty="0" err="1">
                <a:latin typeface="Times New Roman" pitchFamily="18" charset="0"/>
                <a:cs typeface="Times New Roman" pitchFamily="18" charset="0"/>
              </a:rPr>
              <a:t>kovalent</a:t>
            </a:r>
            <a:r>
              <a:rPr lang="tr-TR" dirty="0">
                <a:latin typeface="Times New Roman" pitchFamily="18" charset="0"/>
                <a:cs typeface="Times New Roman" pitchFamily="18" charset="0"/>
              </a:rPr>
              <a:t> olarak bağlanırlar. Her basamak özel enzimlerce çabuk ve akıcı bir şekilde gerçekleştirilir. </a:t>
            </a:r>
            <a:endParaRPr lang="tr-TR" dirty="0"/>
          </a:p>
        </p:txBody>
      </p:sp>
    </p:spTree>
    <p:extLst>
      <p:ext uri="{BB962C8B-B14F-4D97-AF65-F5344CB8AC3E}">
        <p14:creationId xmlns:p14="http://schemas.microsoft.com/office/powerpoint/2010/main" val="1634026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196752"/>
          </a:xfrm>
        </p:spPr>
        <p:txBody>
          <a:bodyPr>
            <a:normAutofit fontScale="90000"/>
          </a:bodyPr>
          <a:lstStyle/>
          <a:p>
            <a:r>
              <a:rPr lang="tr-TR" b="1" dirty="0" smtClean="0"/>
              <a:t/>
            </a:r>
            <a:br>
              <a:rPr lang="tr-TR" b="1" dirty="0" smtClean="0"/>
            </a:br>
            <a:r>
              <a:rPr lang="tr-TR" b="1" dirty="0" smtClean="0">
                <a:solidFill>
                  <a:srgbClr val="C00000"/>
                </a:solidFill>
                <a:latin typeface="Comic Sans MS" pitchFamily="66" charset="0"/>
              </a:rPr>
              <a:t>DNA </a:t>
            </a:r>
            <a:r>
              <a:rPr lang="tr-TR" b="1" dirty="0">
                <a:solidFill>
                  <a:srgbClr val="C00000"/>
                </a:solidFill>
                <a:latin typeface="Comic Sans MS" pitchFamily="66" charset="0"/>
              </a:rPr>
              <a:t>onarımı</a:t>
            </a:r>
            <a:r>
              <a:rPr lang="tr-TR" dirty="0">
                <a:solidFill>
                  <a:srgbClr val="C00000"/>
                </a:solidFill>
                <a:latin typeface="Comic Sans MS" pitchFamily="66" charset="0"/>
              </a:rPr>
              <a:t/>
            </a:r>
            <a:br>
              <a:rPr lang="tr-TR" dirty="0">
                <a:solidFill>
                  <a:srgbClr val="C00000"/>
                </a:solidFill>
                <a:latin typeface="Comic Sans MS" pitchFamily="66" charset="0"/>
              </a:rPr>
            </a:br>
            <a:endParaRPr lang="tr-TR" dirty="0">
              <a:solidFill>
                <a:srgbClr val="C00000"/>
              </a:solidFill>
              <a:latin typeface="Comic Sans MS" pitchFamily="66" charset="0"/>
            </a:endParaRPr>
          </a:p>
        </p:txBody>
      </p:sp>
      <p:sp>
        <p:nvSpPr>
          <p:cNvPr id="3" name="2 İçerik Yer Tutucusu"/>
          <p:cNvSpPr>
            <a:spLocks noGrp="1"/>
          </p:cNvSpPr>
          <p:nvPr>
            <p:ph idx="1"/>
          </p:nvPr>
        </p:nvSpPr>
        <p:spPr>
          <a:xfrm>
            <a:off x="0" y="1340768"/>
            <a:ext cx="9144000" cy="5517232"/>
          </a:xfrm>
        </p:spPr>
        <p:txBody>
          <a:bodyPr>
            <a:normAutofit fontScale="85000" lnSpcReduction="20000"/>
          </a:bodyPr>
          <a:lstStyle/>
          <a:p>
            <a:pPr algn="just"/>
            <a:r>
              <a:rPr lang="tr-TR" dirty="0">
                <a:latin typeface="Times New Roman" pitchFamily="18" charset="0"/>
                <a:cs typeface="Times New Roman" pitchFamily="18" charset="0"/>
              </a:rPr>
              <a:t>DNA’nın eksiksiz olarak </a:t>
            </a:r>
            <a:r>
              <a:rPr lang="tr-TR" dirty="0" err="1">
                <a:latin typeface="Times New Roman" pitchFamily="18" charset="0"/>
                <a:cs typeface="Times New Roman" pitchFamily="18" charset="0"/>
              </a:rPr>
              <a:t>replikasyonu</a:t>
            </a:r>
            <a:r>
              <a:rPr lang="tr-TR" dirty="0">
                <a:latin typeface="Times New Roman" pitchFamily="18" charset="0"/>
                <a:cs typeface="Times New Roman" pitchFamily="18" charset="0"/>
              </a:rPr>
              <a:t> normal bir hücrenin işlevi için zorunludur. Mutasyonlar (genlerdeki kalıtsal değişiklikler) temel bir enzimin yapısını değiştirerek </a:t>
            </a:r>
            <a:r>
              <a:rPr lang="tr-TR" dirty="0" err="1">
                <a:latin typeface="Times New Roman" pitchFamily="18" charset="0"/>
                <a:cs typeface="Times New Roman" pitchFamily="18" charset="0"/>
              </a:rPr>
              <a:t>metabolik</a:t>
            </a:r>
            <a:r>
              <a:rPr lang="tr-TR" dirty="0">
                <a:latin typeface="Times New Roman" pitchFamily="18" charset="0"/>
                <a:cs typeface="Times New Roman" pitchFamily="18" charset="0"/>
              </a:rPr>
              <a:t> bir yolu geliştirmekten çok onu bozarlar. Özellikle zararlı olan iki tip mutasyon DNA’ya bir baz ilavesi </a:t>
            </a:r>
            <a:r>
              <a:rPr lang="tr-TR" b="1" dirty="0">
                <a:solidFill>
                  <a:srgbClr val="6600FF"/>
                </a:solidFill>
                <a:latin typeface="Times New Roman" pitchFamily="18" charset="0"/>
                <a:cs typeface="Times New Roman" pitchFamily="18" charset="0"/>
              </a:rPr>
              <a:t>(</a:t>
            </a:r>
            <a:r>
              <a:rPr lang="tr-TR" b="1" dirty="0" err="1">
                <a:solidFill>
                  <a:srgbClr val="6600FF"/>
                </a:solidFill>
                <a:latin typeface="Times New Roman" pitchFamily="18" charset="0"/>
                <a:cs typeface="Times New Roman" pitchFamily="18" charset="0"/>
              </a:rPr>
              <a:t>insersiyon</a:t>
            </a:r>
            <a:r>
              <a:rPr lang="tr-TR" b="1" dirty="0">
                <a:solidFill>
                  <a:srgbClr val="6600FF"/>
                </a:solidFill>
                <a:latin typeface="Times New Roman" pitchFamily="18" charset="0"/>
                <a:cs typeface="Times New Roman" pitchFamily="18" charset="0"/>
              </a:rPr>
              <a:t>)</a:t>
            </a:r>
            <a:r>
              <a:rPr lang="tr-TR" dirty="0">
                <a:latin typeface="Times New Roman" pitchFamily="18" charset="0"/>
                <a:cs typeface="Times New Roman" pitchFamily="18" charset="0"/>
              </a:rPr>
              <a:t>; bir baz çıkarılmasıdır </a:t>
            </a:r>
            <a:r>
              <a:rPr lang="tr-TR" b="1" dirty="0">
                <a:solidFill>
                  <a:srgbClr val="FFCC00"/>
                </a:solidFill>
                <a:latin typeface="Times New Roman" pitchFamily="18" charset="0"/>
                <a:cs typeface="Times New Roman" pitchFamily="18" charset="0"/>
              </a:rPr>
              <a:t>(</a:t>
            </a:r>
            <a:r>
              <a:rPr lang="tr-TR" b="1" dirty="0" err="1">
                <a:solidFill>
                  <a:srgbClr val="FFCC00"/>
                </a:solidFill>
                <a:latin typeface="Times New Roman" pitchFamily="18" charset="0"/>
                <a:cs typeface="Times New Roman" pitchFamily="18" charset="0"/>
              </a:rPr>
              <a:t>delesyon</a:t>
            </a:r>
            <a:r>
              <a:rPr lang="tr-TR" b="1" dirty="0">
                <a:solidFill>
                  <a:srgbClr val="FFCC00"/>
                </a:solidFill>
                <a:latin typeface="Times New Roman" pitchFamily="18" charset="0"/>
                <a:cs typeface="Times New Roman" pitchFamily="18" charset="0"/>
              </a:rPr>
              <a:t>)</a:t>
            </a:r>
            <a:r>
              <a:rPr lang="tr-TR" dirty="0">
                <a:latin typeface="Times New Roman" pitchFamily="18" charset="0"/>
                <a:cs typeface="Times New Roman" pitchFamily="18" charset="0"/>
              </a:rPr>
              <a:t>.  Bu mutasyonlar sonucu </a:t>
            </a:r>
            <a:r>
              <a:rPr lang="tr-TR" dirty="0" err="1">
                <a:latin typeface="Times New Roman" pitchFamily="18" charset="0"/>
                <a:cs typeface="Times New Roman" pitchFamily="18" charset="0"/>
              </a:rPr>
              <a:t>inaktif</a:t>
            </a:r>
            <a:r>
              <a:rPr lang="tr-TR" dirty="0">
                <a:latin typeface="Times New Roman" pitchFamily="18" charset="0"/>
                <a:cs typeface="Times New Roman" pitchFamily="18" charset="0"/>
              </a:rPr>
              <a:t> enzimler sentezlenir. </a:t>
            </a:r>
            <a:r>
              <a:rPr lang="tr-TR" dirty="0" err="1">
                <a:latin typeface="Times New Roman" pitchFamily="18" charset="0"/>
                <a:cs typeface="Times New Roman" pitchFamily="18" charset="0"/>
              </a:rPr>
              <a:t>İnsersiyon</a:t>
            </a:r>
            <a:r>
              <a:rPr lang="tr-TR" dirty="0">
                <a:latin typeface="Times New Roman" pitchFamily="18" charset="0"/>
                <a:cs typeface="Times New Roman" pitchFamily="18" charset="0"/>
              </a:rPr>
              <a:t> yada </a:t>
            </a:r>
            <a:r>
              <a:rPr lang="tr-TR" dirty="0" err="1">
                <a:latin typeface="Times New Roman" pitchFamily="18" charset="0"/>
                <a:cs typeface="Times New Roman" pitchFamily="18" charset="0"/>
              </a:rPr>
              <a:t>delesyonun</a:t>
            </a:r>
            <a:r>
              <a:rPr lang="tr-TR" dirty="0">
                <a:latin typeface="Times New Roman" pitchFamily="18" charset="0"/>
                <a:cs typeface="Times New Roman" pitchFamily="18" charset="0"/>
              </a:rPr>
              <a:t> olduğu bölgelerde ribozomlar yanlış </a:t>
            </a:r>
            <a:r>
              <a:rPr lang="tr-TR" dirty="0" err="1">
                <a:latin typeface="Times New Roman" pitchFamily="18" charset="0"/>
                <a:cs typeface="Times New Roman" pitchFamily="18" charset="0"/>
              </a:rPr>
              <a:t>tripletlerin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translasyonuna</a:t>
            </a:r>
            <a:r>
              <a:rPr lang="tr-TR" dirty="0">
                <a:latin typeface="Times New Roman" pitchFamily="18" charset="0"/>
                <a:cs typeface="Times New Roman" pitchFamily="18" charset="0"/>
              </a:rPr>
              <a:t> başlar ve </a:t>
            </a:r>
            <a:r>
              <a:rPr lang="tr-TR" dirty="0" err="1">
                <a:latin typeface="Times New Roman" pitchFamily="18" charset="0"/>
                <a:cs typeface="Times New Roman" pitchFamily="18" charset="0"/>
              </a:rPr>
              <a:t>kodonun</a:t>
            </a:r>
            <a:r>
              <a:rPr lang="tr-TR" dirty="0">
                <a:latin typeface="Times New Roman" pitchFamily="18" charset="0"/>
                <a:cs typeface="Times New Roman" pitchFamily="18" charset="0"/>
              </a:rPr>
              <a:t> asıl anlamı değişir. </a:t>
            </a:r>
            <a:r>
              <a:rPr lang="tr-TR" dirty="0" err="1">
                <a:latin typeface="Times New Roman" pitchFamily="18" charset="0"/>
                <a:cs typeface="Times New Roman" pitchFamily="18" charset="0"/>
              </a:rPr>
              <a:t>Kodonların</a:t>
            </a:r>
            <a:r>
              <a:rPr lang="tr-TR" dirty="0">
                <a:latin typeface="Times New Roman" pitchFamily="18" charset="0"/>
                <a:cs typeface="Times New Roman" pitchFamily="18" charset="0"/>
              </a:rPr>
              <a:t> okunması kaydığında </a:t>
            </a:r>
            <a:r>
              <a:rPr lang="tr-TR" dirty="0" err="1">
                <a:latin typeface="Times New Roman" pitchFamily="18" charset="0"/>
                <a:cs typeface="Times New Roman" pitchFamily="18" charset="0"/>
              </a:rPr>
              <a:t>terminasyon</a:t>
            </a:r>
            <a:r>
              <a:rPr lang="tr-TR" dirty="0">
                <a:latin typeface="Times New Roman" pitchFamily="18" charset="0"/>
                <a:cs typeface="Times New Roman" pitchFamily="18" charset="0"/>
              </a:rPr>
              <a:t> sinyali meydana gelirse </a:t>
            </a:r>
            <a:r>
              <a:rPr lang="tr-TR" dirty="0" err="1">
                <a:latin typeface="Times New Roman" pitchFamily="18" charset="0"/>
                <a:cs typeface="Times New Roman" pitchFamily="18" charset="0"/>
              </a:rPr>
              <a:t>polipeptid</a:t>
            </a:r>
            <a:r>
              <a:rPr lang="tr-TR" dirty="0">
                <a:latin typeface="Times New Roman" pitchFamily="18" charset="0"/>
                <a:cs typeface="Times New Roman" pitchFamily="18" charset="0"/>
              </a:rPr>
              <a:t> zincirinin sentezi erken sonlanabilir. </a:t>
            </a:r>
            <a:r>
              <a:rPr lang="tr-TR" b="1" dirty="0">
                <a:solidFill>
                  <a:srgbClr val="00B050"/>
                </a:solidFill>
                <a:latin typeface="Times New Roman" pitchFamily="18" charset="0"/>
                <a:cs typeface="Times New Roman" pitchFamily="18" charset="0"/>
              </a:rPr>
              <a:t>Baz </a:t>
            </a:r>
            <a:r>
              <a:rPr lang="tr-TR" b="1" dirty="0" err="1">
                <a:solidFill>
                  <a:srgbClr val="00B050"/>
                </a:solidFill>
                <a:latin typeface="Times New Roman" pitchFamily="18" charset="0"/>
                <a:cs typeface="Times New Roman" pitchFamily="18" charset="0"/>
              </a:rPr>
              <a:t>sübstitisyonu</a:t>
            </a:r>
            <a:r>
              <a:rPr lang="tr-TR" dirty="0">
                <a:solidFill>
                  <a:srgbClr val="00B050"/>
                </a:solidFill>
                <a:latin typeface="Times New Roman" pitchFamily="18" charset="0"/>
                <a:cs typeface="Times New Roman" pitchFamily="18" charset="0"/>
              </a:rPr>
              <a:t> </a:t>
            </a:r>
            <a:r>
              <a:rPr lang="tr-TR" dirty="0">
                <a:latin typeface="Times New Roman" pitchFamily="18" charset="0"/>
                <a:cs typeface="Times New Roman" pitchFamily="18" charset="0"/>
              </a:rPr>
              <a:t>bir nükleotidin yerini başka bir nükleotidin almasıdır. Yani CGG olan bir </a:t>
            </a:r>
            <a:r>
              <a:rPr lang="tr-TR" dirty="0" err="1">
                <a:latin typeface="Times New Roman" pitchFamily="18" charset="0"/>
                <a:cs typeface="Times New Roman" pitchFamily="18" charset="0"/>
              </a:rPr>
              <a:t>kodon</a:t>
            </a:r>
            <a:r>
              <a:rPr lang="tr-TR" dirty="0">
                <a:latin typeface="Times New Roman" pitchFamily="18" charset="0"/>
                <a:cs typeface="Times New Roman" pitchFamily="18" charset="0"/>
              </a:rPr>
              <a:t> CAG olabilir. Bu da başka bir amino </a:t>
            </a:r>
            <a:r>
              <a:rPr lang="tr-TR" dirty="0" err="1">
                <a:latin typeface="Times New Roman" pitchFamily="18" charset="0"/>
                <a:cs typeface="Times New Roman" pitchFamily="18" charset="0"/>
              </a:rPr>
              <a:t>asiti</a:t>
            </a:r>
            <a:r>
              <a:rPr lang="tr-TR" dirty="0">
                <a:latin typeface="Times New Roman" pitchFamily="18" charset="0"/>
                <a:cs typeface="Times New Roman" pitchFamily="18" charset="0"/>
              </a:rPr>
              <a:t> kodlar. Baz </a:t>
            </a:r>
            <a:r>
              <a:rPr lang="tr-TR" dirty="0" err="1">
                <a:latin typeface="Times New Roman" pitchFamily="18" charset="0"/>
                <a:cs typeface="Times New Roman" pitchFamily="18" charset="0"/>
              </a:rPr>
              <a:t>sübstitisyonu</a:t>
            </a:r>
            <a:r>
              <a:rPr lang="tr-TR" dirty="0">
                <a:latin typeface="Times New Roman" pitchFamily="18" charset="0"/>
                <a:cs typeface="Times New Roman" pitchFamily="18" charset="0"/>
              </a:rPr>
              <a:t> diğer ikisi kadar tehlikeli sonuç vermeyebilir. </a:t>
            </a:r>
          </a:p>
          <a:p>
            <a:pPr>
              <a:buNone/>
            </a:pPr>
            <a:endParaRPr lang="tr-TR" dirty="0"/>
          </a:p>
        </p:txBody>
      </p:sp>
    </p:spTree>
    <p:extLst>
      <p:ext uri="{BB962C8B-B14F-4D97-AF65-F5344CB8AC3E}">
        <p14:creationId xmlns:p14="http://schemas.microsoft.com/office/powerpoint/2010/main" val="2906011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692696"/>
            <a:ext cx="8435280" cy="5721499"/>
          </a:xfrm>
        </p:spPr>
        <p:txBody>
          <a:bodyPr>
            <a:normAutofit/>
          </a:bodyPr>
          <a:lstStyle/>
          <a:p>
            <a:pPr lvl="0" algn="just">
              <a:buNone/>
            </a:pP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Herbiri</a:t>
            </a:r>
            <a:r>
              <a:rPr lang="tr-TR" dirty="0" smtClean="0">
                <a:latin typeface="Times New Roman" pitchFamily="18" charset="0"/>
                <a:cs typeface="Times New Roman" pitchFamily="18" charset="0"/>
              </a:rPr>
              <a:t> protein sentezinde farklı görevlere sahip olan üç tip RNA vardır.</a:t>
            </a:r>
            <a:endParaRPr lang="tr-TR" b="1" dirty="0" smtClean="0">
              <a:solidFill>
                <a:srgbClr val="00B0F0"/>
              </a:solidFill>
              <a:latin typeface="Comic Sans MS" pitchFamily="66" charset="0"/>
              <a:cs typeface="Times New Roman" pitchFamily="18" charset="0"/>
            </a:endParaRPr>
          </a:p>
          <a:p>
            <a:pPr lvl="0" algn="just">
              <a:buNone/>
            </a:pPr>
            <a:r>
              <a:rPr lang="tr-TR" b="1" dirty="0" smtClean="0">
                <a:solidFill>
                  <a:srgbClr val="00B0F0"/>
                </a:solidFill>
                <a:latin typeface="Comic Sans MS" pitchFamily="66" charset="0"/>
                <a:cs typeface="Times New Roman" pitchFamily="18" charset="0"/>
              </a:rPr>
              <a:t>1) Haberci RNA ( Messenger RNA, m- RNA)</a:t>
            </a:r>
          </a:p>
          <a:p>
            <a:pPr algn="just"/>
            <a:r>
              <a:rPr lang="tr-TR" dirty="0" smtClean="0">
                <a:latin typeface="Times New Roman" pitchFamily="18" charset="0"/>
                <a:cs typeface="Times New Roman" pitchFamily="18" charset="0"/>
              </a:rPr>
              <a:t>m-RNA </a:t>
            </a:r>
            <a:r>
              <a:rPr lang="tr-TR" dirty="0" err="1" smtClean="0">
                <a:latin typeface="Times New Roman" pitchFamily="18" charset="0"/>
                <a:cs typeface="Times New Roman" pitchFamily="18" charset="0"/>
              </a:rPr>
              <a:t>nükleusta</a:t>
            </a:r>
            <a:r>
              <a:rPr lang="tr-TR" dirty="0" smtClean="0">
                <a:latin typeface="Times New Roman" pitchFamily="18" charset="0"/>
                <a:cs typeface="Times New Roman" pitchFamily="18" charset="0"/>
              </a:rPr>
              <a:t> kromozomların aktif </a:t>
            </a:r>
            <a:r>
              <a:rPr lang="tr-TR" dirty="0" err="1" smtClean="0">
                <a:latin typeface="Times New Roman" pitchFamily="18" charset="0"/>
                <a:cs typeface="Times New Roman" pitchFamily="18" charset="0"/>
              </a:rPr>
              <a:t>ökromatin</a:t>
            </a:r>
            <a:r>
              <a:rPr lang="tr-TR" dirty="0" smtClean="0">
                <a:latin typeface="Times New Roman" pitchFamily="18" charset="0"/>
                <a:cs typeface="Times New Roman" pitchFamily="18" charset="0"/>
              </a:rPr>
              <a:t> bölgesinde sentezlenir, bir kaç yüz </a:t>
            </a:r>
            <a:r>
              <a:rPr lang="tr-TR" dirty="0" err="1" smtClean="0">
                <a:latin typeface="Times New Roman" pitchFamily="18" charset="0"/>
                <a:cs typeface="Times New Roman" pitchFamily="18" charset="0"/>
              </a:rPr>
              <a:t>nükleotitden</a:t>
            </a:r>
            <a:r>
              <a:rPr lang="tr-TR" dirty="0" smtClean="0">
                <a:latin typeface="Times New Roman" pitchFamily="18" charset="0"/>
                <a:cs typeface="Times New Roman" pitchFamily="18" charset="0"/>
              </a:rPr>
              <a:t> meydana gelir. Sentezlenen RNA’daki baz dizileri transkripsiyonu yapılan DNA’daki baz dizilerine eşittir ve RNA aracı bir moleküldür. </a:t>
            </a:r>
          </a:p>
          <a:p>
            <a:endParaRPr lang="tr-TR" dirty="0"/>
          </a:p>
        </p:txBody>
      </p:sp>
    </p:spTree>
    <p:extLst>
      <p:ext uri="{BB962C8B-B14F-4D97-AF65-F5344CB8AC3E}">
        <p14:creationId xmlns:p14="http://schemas.microsoft.com/office/powerpoint/2010/main" val="674438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964488" cy="6669360"/>
          </a:xfrm>
        </p:spPr>
        <p:txBody>
          <a:bodyPr>
            <a:normAutofit lnSpcReduction="10000"/>
          </a:bodyPr>
          <a:lstStyle/>
          <a:p>
            <a:pPr>
              <a:buNone/>
            </a:pPr>
            <a:r>
              <a:rPr lang="tr-TR" dirty="0" smtClean="0"/>
              <a:t>	</a:t>
            </a:r>
            <a:r>
              <a:rPr lang="tr-TR" b="1" dirty="0" smtClean="0">
                <a:solidFill>
                  <a:srgbClr val="00B0F0"/>
                </a:solidFill>
                <a:latin typeface="Comic Sans MS" pitchFamily="66" charset="0"/>
              </a:rPr>
              <a:t>2</a:t>
            </a:r>
            <a:r>
              <a:rPr lang="tr-TR" b="1" dirty="0">
                <a:solidFill>
                  <a:srgbClr val="00B0F0"/>
                </a:solidFill>
                <a:latin typeface="Comic Sans MS" pitchFamily="66" charset="0"/>
              </a:rPr>
              <a:t>) Taşıyıcı RNA (Transfer RNA, t- RNA)</a:t>
            </a:r>
          </a:p>
          <a:p>
            <a:pPr algn="just"/>
            <a:r>
              <a:rPr lang="tr-TR" dirty="0">
                <a:latin typeface="Times New Roman" pitchFamily="18" charset="0"/>
                <a:cs typeface="Times New Roman" pitchFamily="18" charset="0"/>
              </a:rPr>
              <a:t>t- RNA </a:t>
            </a:r>
            <a:r>
              <a:rPr lang="tr-TR" dirty="0" err="1">
                <a:latin typeface="Times New Roman" pitchFamily="18" charset="0"/>
                <a:cs typeface="Times New Roman" pitchFamily="18" charset="0"/>
              </a:rPr>
              <a:t>nükleusta</a:t>
            </a:r>
            <a:r>
              <a:rPr lang="tr-TR" dirty="0">
                <a:latin typeface="Times New Roman" pitchFamily="18" charset="0"/>
                <a:cs typeface="Times New Roman" pitchFamily="18" charset="0"/>
              </a:rPr>
              <a:t> kromozomların aktif </a:t>
            </a:r>
            <a:r>
              <a:rPr lang="tr-TR" dirty="0" err="1">
                <a:latin typeface="Times New Roman" pitchFamily="18" charset="0"/>
                <a:cs typeface="Times New Roman" pitchFamily="18" charset="0"/>
              </a:rPr>
              <a:t>ökromatin</a:t>
            </a:r>
            <a:r>
              <a:rPr lang="tr-TR" dirty="0">
                <a:latin typeface="Times New Roman" pitchFamily="18" charset="0"/>
                <a:cs typeface="Times New Roman" pitchFamily="18" charset="0"/>
              </a:rPr>
              <a:t> bölgesinden doğrudan doğruya sentezlenir. 70-80 </a:t>
            </a:r>
            <a:r>
              <a:rPr lang="tr-TR" dirty="0" err="1">
                <a:latin typeface="Times New Roman" pitchFamily="18" charset="0"/>
                <a:cs typeface="Times New Roman" pitchFamily="18" charset="0"/>
              </a:rPr>
              <a:t>nükleotitden</a:t>
            </a:r>
            <a:r>
              <a:rPr lang="tr-TR" dirty="0">
                <a:latin typeface="Times New Roman" pitchFamily="18" charset="0"/>
                <a:cs typeface="Times New Roman" pitchFamily="18" charset="0"/>
              </a:rPr>
              <a:t> oluşur. Seçme ve taşıma işlerini yürütür. Sitoplazmada bulunur, amino asitleri </a:t>
            </a:r>
            <a:r>
              <a:rPr lang="tr-TR" dirty="0" err="1">
                <a:latin typeface="Times New Roman" pitchFamily="18" charset="0"/>
                <a:cs typeface="Times New Roman" pitchFamily="18" charset="0"/>
              </a:rPr>
              <a:t>yakalarak</a:t>
            </a:r>
            <a:r>
              <a:rPr lang="tr-TR" dirty="0">
                <a:latin typeface="Times New Roman" pitchFamily="18" charset="0"/>
                <a:cs typeface="Times New Roman" pitchFamily="18" charset="0"/>
              </a:rPr>
              <a:t> onları ribozom üzerindeki m-RNA’nın uygun yerlerine yerleştirir. </a:t>
            </a:r>
            <a:r>
              <a:rPr lang="tr-TR" b="1" dirty="0">
                <a:solidFill>
                  <a:srgbClr val="7030A0"/>
                </a:solidFill>
                <a:latin typeface="Comic Sans MS" pitchFamily="66" charset="0"/>
                <a:cs typeface="Times New Roman" pitchFamily="18" charset="0"/>
              </a:rPr>
              <a:t>Her </a:t>
            </a:r>
            <a:r>
              <a:rPr lang="tr-TR" b="1" dirty="0" err="1">
                <a:solidFill>
                  <a:srgbClr val="7030A0"/>
                </a:solidFill>
                <a:latin typeface="Comic Sans MS" pitchFamily="66" charset="0"/>
                <a:cs typeface="Times New Roman" pitchFamily="18" charset="0"/>
              </a:rPr>
              <a:t>aa</a:t>
            </a:r>
            <a:r>
              <a:rPr lang="tr-TR" b="1" dirty="0">
                <a:solidFill>
                  <a:srgbClr val="7030A0"/>
                </a:solidFill>
                <a:latin typeface="Comic Sans MS" pitchFamily="66" charset="0"/>
                <a:cs typeface="Times New Roman" pitchFamily="18" charset="0"/>
              </a:rPr>
              <a:t> için bu </a:t>
            </a:r>
            <a:r>
              <a:rPr lang="tr-TR" b="1" dirty="0" err="1">
                <a:solidFill>
                  <a:srgbClr val="7030A0"/>
                </a:solidFill>
                <a:latin typeface="Comic Sans MS" pitchFamily="66" charset="0"/>
                <a:cs typeface="Times New Roman" pitchFamily="18" charset="0"/>
              </a:rPr>
              <a:t>aa’e</a:t>
            </a:r>
            <a:r>
              <a:rPr lang="tr-TR" b="1" dirty="0">
                <a:solidFill>
                  <a:srgbClr val="7030A0"/>
                </a:solidFill>
                <a:latin typeface="Comic Sans MS" pitchFamily="66" charset="0"/>
                <a:cs typeface="Times New Roman" pitchFamily="18" charset="0"/>
              </a:rPr>
              <a:t> özgü iki </a:t>
            </a:r>
            <a:r>
              <a:rPr lang="tr-TR" b="1" dirty="0" smtClean="0">
                <a:solidFill>
                  <a:srgbClr val="7030A0"/>
                </a:solidFill>
                <a:latin typeface="Comic Sans MS" pitchFamily="66" charset="0"/>
                <a:cs typeface="Times New Roman" pitchFamily="18" charset="0"/>
              </a:rPr>
              <a:t>ya da </a:t>
            </a:r>
            <a:r>
              <a:rPr lang="tr-TR" b="1" dirty="0">
                <a:solidFill>
                  <a:srgbClr val="7030A0"/>
                </a:solidFill>
                <a:latin typeface="Comic Sans MS" pitchFamily="66" charset="0"/>
                <a:cs typeface="Times New Roman" pitchFamily="18" charset="0"/>
              </a:rPr>
              <a:t>daha fazla t-RNA vardır. </a:t>
            </a:r>
            <a:r>
              <a:rPr lang="tr-TR" b="1" dirty="0">
                <a:solidFill>
                  <a:srgbClr val="FF0066"/>
                </a:solidFill>
                <a:latin typeface="Comic Sans MS" pitchFamily="66" charset="0"/>
                <a:cs typeface="Times New Roman" pitchFamily="18" charset="0"/>
              </a:rPr>
              <a:t>64 kadar </a:t>
            </a:r>
            <a:r>
              <a:rPr lang="tr-TR" b="1" dirty="0" err="1">
                <a:solidFill>
                  <a:srgbClr val="FF0066"/>
                </a:solidFill>
                <a:latin typeface="Comic Sans MS" pitchFamily="66" charset="0"/>
                <a:cs typeface="Times New Roman" pitchFamily="18" charset="0"/>
              </a:rPr>
              <a:t>kodon</a:t>
            </a:r>
            <a:r>
              <a:rPr lang="tr-TR" b="1" dirty="0">
                <a:solidFill>
                  <a:srgbClr val="FF0066"/>
                </a:solidFill>
                <a:latin typeface="Comic Sans MS" pitchFamily="66" charset="0"/>
                <a:cs typeface="Times New Roman" pitchFamily="18" charset="0"/>
              </a:rPr>
              <a:t> kelime olduğuna göre t-RNA çeşidinin de bu sayıda olması beklenir fakat bir </a:t>
            </a:r>
            <a:r>
              <a:rPr lang="tr-TR" b="1" dirty="0" smtClean="0">
                <a:solidFill>
                  <a:srgbClr val="FF0066"/>
                </a:solidFill>
                <a:latin typeface="Comic Sans MS" pitchFamily="66" charset="0"/>
                <a:cs typeface="Times New Roman" pitchFamily="18" charset="0"/>
              </a:rPr>
              <a:t>ya da </a:t>
            </a:r>
            <a:r>
              <a:rPr lang="tr-TR" b="1" dirty="0">
                <a:solidFill>
                  <a:srgbClr val="FF0066"/>
                </a:solidFill>
                <a:latin typeface="Comic Sans MS" pitchFamily="66" charset="0"/>
                <a:cs typeface="Times New Roman" pitchFamily="18" charset="0"/>
              </a:rPr>
              <a:t>daha fazla </a:t>
            </a:r>
            <a:r>
              <a:rPr lang="tr-TR" b="1" dirty="0" err="1">
                <a:solidFill>
                  <a:srgbClr val="FF0066"/>
                </a:solidFill>
                <a:latin typeface="Comic Sans MS" pitchFamily="66" charset="0"/>
                <a:cs typeface="Times New Roman" pitchFamily="18" charset="0"/>
              </a:rPr>
              <a:t>kodona</a:t>
            </a:r>
            <a:r>
              <a:rPr lang="tr-TR" b="1" dirty="0">
                <a:solidFill>
                  <a:srgbClr val="FF0066"/>
                </a:solidFill>
                <a:latin typeface="Comic Sans MS" pitchFamily="66" charset="0"/>
                <a:cs typeface="Times New Roman" pitchFamily="18" charset="0"/>
              </a:rPr>
              <a:t> bağlanan yalnızca 40 t-RNA vardır. </a:t>
            </a:r>
          </a:p>
          <a:p>
            <a:pPr>
              <a:buNone/>
            </a:pPr>
            <a:r>
              <a:rPr lang="tr-TR" b="1" dirty="0" smtClean="0">
                <a:solidFill>
                  <a:srgbClr val="FF0066"/>
                </a:solidFill>
                <a:latin typeface="Comic Sans MS" pitchFamily="66" charset="0"/>
              </a:rPr>
              <a:t>	</a:t>
            </a:r>
            <a:endParaRPr lang="tr-TR" b="1" dirty="0">
              <a:solidFill>
                <a:srgbClr val="FF0066"/>
              </a:solidFill>
              <a:latin typeface="Comic Sans MS" pitchFamily="66" charset="0"/>
            </a:endParaRPr>
          </a:p>
        </p:txBody>
      </p:sp>
    </p:spTree>
    <p:extLst>
      <p:ext uri="{BB962C8B-B14F-4D97-AF65-F5344CB8AC3E}">
        <p14:creationId xmlns:p14="http://schemas.microsoft.com/office/powerpoint/2010/main" val="279230851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1286</Words>
  <Application>Microsoft Office PowerPoint</Application>
  <PresentationFormat>Ekran Gösterisi (4:3)</PresentationFormat>
  <Paragraphs>80</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 Enzimlerin Aktivitesini Etkileyen Faktörler </vt:lpstr>
      <vt:lpstr>Nükleik Asitler</vt:lpstr>
      <vt:lpstr> DEOKSİRİBONÜKLEİK ASİT (DNA): </vt:lpstr>
      <vt:lpstr>PowerPoint Sunusu</vt:lpstr>
      <vt:lpstr> DNA’nın kendini eşlemesi  (=replikasyon) </vt:lpstr>
      <vt:lpstr>DNA replikasyonunun mekanizması</vt:lpstr>
      <vt:lpstr> DNA onarımı </vt:lpstr>
      <vt:lpstr>PowerPoint Sunusu</vt:lpstr>
      <vt:lpstr>PowerPoint Sunusu</vt:lpstr>
      <vt:lpstr>PowerPoint Sunusu</vt:lpstr>
      <vt:lpstr> HÜCRE </vt:lpstr>
      <vt:lpstr>PowerPoint Sunusu</vt:lpstr>
      <vt:lpstr> 1- Sitoplazma ve sitoplazmada bulunan organeller </vt:lpstr>
      <vt:lpstr>PowerPoint Sunusu</vt:lpstr>
      <vt:lpstr>ÇEKİRDEK (=NUKLEUS)</vt:lpstr>
      <vt:lpstr>PowerPoint Sunusu</vt:lpstr>
      <vt:lpstr>PowerPoint Sunusu</vt:lpstr>
      <vt:lpstr> Çekirdekçik (=nucleolus)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Enzimlerin Aktivitesini Etkileyen Faktörler </dc:title>
  <dc:creator>aysegul</dc:creator>
  <cp:lastModifiedBy>aysegul</cp:lastModifiedBy>
  <cp:revision>1</cp:revision>
  <dcterms:created xsi:type="dcterms:W3CDTF">2018-06-08T11:21:43Z</dcterms:created>
  <dcterms:modified xsi:type="dcterms:W3CDTF">2018-06-08T11:21:59Z</dcterms:modified>
</cp:coreProperties>
</file>