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DCDF57AC-6CBE-47C3-BF38-CF7879EE771B}" type="datetimeFigureOut">
              <a:rPr lang="en-US" smtClean="0"/>
              <a:t>3/26/2018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78319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CDF57AC-6CBE-47C3-BF38-CF7879EE771B}" type="datetimeFigureOut">
              <a:rPr lang="en-US" smtClean="0"/>
              <a:t>3/26/2018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23614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CDF57AC-6CBE-47C3-BF38-CF7879EE771B}" type="datetimeFigureOut">
              <a:rPr lang="en-US" smtClean="0"/>
              <a:t>3/26/2018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68022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CDF57AC-6CBE-47C3-BF38-CF7879EE771B}" type="datetimeFigureOut">
              <a:rPr lang="en-US" smtClean="0"/>
              <a:t>3/26/2018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423715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CDF57AC-6CBE-47C3-BF38-CF7879EE771B}" type="datetimeFigureOut">
              <a:rPr lang="en-US" smtClean="0"/>
              <a:t>3/26/2018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36925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DCDF57AC-6CBE-47C3-BF38-CF7879EE771B}" type="datetimeFigureOut">
              <a:rPr lang="en-US" smtClean="0"/>
              <a:t>3/26/2018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407831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DCDF57AC-6CBE-47C3-BF38-CF7879EE771B}" type="datetimeFigureOut">
              <a:rPr lang="en-US" smtClean="0"/>
              <a:t>3/26/2018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45169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DCDF57AC-6CBE-47C3-BF38-CF7879EE771B}" type="datetimeFigureOut">
              <a:rPr lang="en-US" smtClean="0"/>
              <a:t>3/26/2018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25518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DF57AC-6CBE-47C3-BF38-CF7879EE771B}" type="datetimeFigureOut">
              <a:rPr lang="en-US" smtClean="0"/>
              <a:t>3/26/2018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26841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DF57AC-6CBE-47C3-BF38-CF7879EE771B}" type="datetimeFigureOut">
              <a:rPr lang="en-US" smtClean="0"/>
              <a:t>3/26/2018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426034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DF57AC-6CBE-47C3-BF38-CF7879EE771B}" type="datetimeFigureOut">
              <a:rPr lang="en-US" smtClean="0"/>
              <a:t>3/26/2018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C17759E-94D6-47C7-AA6A-4202EC2B6974}" type="slidenum">
              <a:rPr lang="en-US" smtClean="0"/>
              <a:t>‹#›</a:t>
            </a:fld>
            <a:endParaRPr lang="en-US"/>
          </a:p>
        </p:txBody>
      </p:sp>
    </p:spTree>
    <p:extLst>
      <p:ext uri="{BB962C8B-B14F-4D97-AF65-F5344CB8AC3E}">
        <p14:creationId xmlns:p14="http://schemas.microsoft.com/office/powerpoint/2010/main" val="110546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F57AC-6CBE-47C3-BF38-CF7879EE771B}" type="datetimeFigureOut">
              <a:rPr lang="en-US" smtClean="0"/>
              <a:t>3/26/2018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7759E-94D6-47C7-AA6A-4202EC2B6974}" type="slidenum">
              <a:rPr lang="en-US" smtClean="0"/>
              <a:t>‹#›</a:t>
            </a:fld>
            <a:endParaRPr lang="en-US"/>
          </a:p>
        </p:txBody>
      </p:sp>
    </p:spTree>
    <p:extLst>
      <p:ext uri="{BB962C8B-B14F-4D97-AF65-F5344CB8AC3E}">
        <p14:creationId xmlns:p14="http://schemas.microsoft.com/office/powerpoint/2010/main" val="175447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1422399"/>
          </a:xfrm>
        </p:spPr>
        <p:txBody>
          <a:bodyPr>
            <a:normAutofit/>
          </a:bodyPr>
          <a:lstStyle/>
          <a:p>
            <a:r>
              <a:rPr lang="tr-TR" b="1" dirty="0" smtClean="0">
                <a:latin typeface="Times New Roman" panose="02020603050405020304" pitchFamily="18" charset="0"/>
                <a:cs typeface="Times New Roman" panose="02020603050405020304" pitchFamily="18" charset="0"/>
              </a:rPr>
              <a:t>Macarlar ve Avrupa </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22300" y="2197100"/>
            <a:ext cx="10807700" cy="42418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a:t>
            </a:r>
            <a:r>
              <a:rPr lang="tr-TR" sz="3600" dirty="0" smtClean="0">
                <a:latin typeface="Times New Roman" panose="02020603050405020304" pitchFamily="18" charset="0"/>
                <a:cs typeface="Times New Roman" panose="02020603050405020304" pitchFamily="18" charset="0"/>
              </a:rPr>
              <a:t>Fin-Ugor kökenli Macarlar, IX. yüzyıl içerisinde Don Nehri’nin Hazar Denizi’ne döküldüğü bölgeye gelerek yerleştiler. </a:t>
            </a:r>
            <a:r>
              <a:rPr lang="tr-TR" sz="3600" dirty="0" err="1" smtClean="0">
                <a:latin typeface="Times New Roman" panose="02020603050405020304" pitchFamily="18" charset="0"/>
                <a:cs typeface="Times New Roman" panose="02020603050405020304" pitchFamily="18" charset="0"/>
              </a:rPr>
              <a:t>Bizanslılar’ın</a:t>
            </a:r>
            <a:r>
              <a:rPr lang="tr-TR" sz="3600" dirty="0" smtClean="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Tourkoi</a:t>
            </a:r>
            <a:r>
              <a:rPr lang="tr-TR" sz="3600" dirty="0" smtClean="0">
                <a:latin typeface="Times New Roman" panose="02020603050405020304" pitchFamily="18" charset="0"/>
                <a:cs typeface="Times New Roman" panose="02020603050405020304" pitchFamily="18" charset="0"/>
              </a:rPr>
              <a:t> olarak adlandırdıkları Macarlar, söz konusu bölgede </a:t>
            </a:r>
            <a:r>
              <a:rPr lang="tr-TR" sz="3600" b="1" dirty="0" err="1" smtClean="0">
                <a:latin typeface="Times New Roman" panose="02020603050405020304" pitchFamily="18" charset="0"/>
                <a:cs typeface="Times New Roman" panose="02020603050405020304" pitchFamily="18" charset="0"/>
              </a:rPr>
              <a:t>Oungroi</a:t>
            </a:r>
            <a:r>
              <a:rPr lang="tr-TR" sz="3600" b="1" dirty="0" smtClean="0">
                <a:latin typeface="Times New Roman" panose="02020603050405020304" pitchFamily="18" charset="0"/>
                <a:cs typeface="Times New Roman" panose="02020603050405020304" pitchFamily="18" charset="0"/>
              </a:rPr>
              <a:t> (On </a:t>
            </a:r>
            <a:r>
              <a:rPr lang="tr-TR" sz="3600" b="1" dirty="0" err="1" smtClean="0">
                <a:latin typeface="Times New Roman" panose="02020603050405020304" pitchFamily="18" charset="0"/>
                <a:cs typeface="Times New Roman" panose="02020603050405020304" pitchFamily="18" charset="0"/>
              </a:rPr>
              <a:t>Ugur</a:t>
            </a:r>
            <a:r>
              <a:rPr lang="tr-TR" sz="3600" b="1" dirty="0" smtClean="0">
                <a:latin typeface="Times New Roman" panose="02020603050405020304" pitchFamily="18" charset="0"/>
                <a:cs typeface="Times New Roman" panose="02020603050405020304" pitchFamily="18" charset="0"/>
              </a:rPr>
              <a:t>)</a:t>
            </a:r>
            <a:r>
              <a:rPr lang="tr-TR" sz="3600" dirty="0" smtClean="0">
                <a:latin typeface="Times New Roman" panose="02020603050405020304" pitchFamily="18" charset="0"/>
                <a:cs typeface="Times New Roman" panose="02020603050405020304" pitchFamily="18" charset="0"/>
              </a:rPr>
              <a:t> şeklinde adlandırılan birliğin bir parçasını teşkil etmekteydiler.  Aynı yüzyıl içerisinde Hazar Devleti’nin egemenliği altına girdiler.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77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09600"/>
            <a:ext cx="9144000" cy="990600"/>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IX. YÜZYIL BAŞLARINDA MACARLAR</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00200"/>
            <a:ext cx="9144000" cy="5257800"/>
          </a:xfrm>
          <a:prstGeom prst="rect">
            <a:avLst/>
          </a:prstGeom>
        </p:spPr>
      </p:pic>
    </p:spTree>
    <p:extLst>
      <p:ext uri="{BB962C8B-B14F-4D97-AF65-F5344CB8AC3E}">
        <p14:creationId xmlns:p14="http://schemas.microsoft.com/office/powerpoint/2010/main" val="424240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22299"/>
            <a:ext cx="9144000" cy="1320801"/>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Hazarlar-Bizans-Bulgar ve Macarlar</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482600" y="2286000"/>
            <a:ext cx="11252200" cy="3962400"/>
          </a:xfrm>
        </p:spPr>
        <p:txBody>
          <a:bodyPr>
            <a:noAutofit/>
          </a:bodyPr>
          <a:lstStyle/>
          <a:p>
            <a:pPr algn="just"/>
            <a:r>
              <a:rPr lang="tr-TR" sz="3200" dirty="0" smtClean="0">
                <a:latin typeface="Times New Roman" panose="02020603050405020304" pitchFamily="18" charset="0"/>
                <a:cs typeface="Times New Roman" panose="02020603050405020304" pitchFamily="18" charset="0"/>
              </a:rPr>
              <a:t>   Macar kabileleri, Hazar egemenliği döneminde yedi kabileden müteşekkildi. Her bir kabile, Türk kavimleri ile sıkı temaslar kurup söz konusu kavimlerin yaşam şekillerini benimsediler. </a:t>
            </a:r>
          </a:p>
          <a:p>
            <a:pPr algn="just"/>
            <a:r>
              <a:rPr lang="tr-TR" sz="3200" dirty="0" smtClean="0">
                <a:latin typeface="Times New Roman" panose="02020603050405020304" pitchFamily="18" charset="0"/>
                <a:cs typeface="Times New Roman" panose="02020603050405020304" pitchFamily="18" charset="0"/>
              </a:rPr>
              <a:t>   Bizans İmparatorluğu ile ilk askeri çatışma ise 837 senesinde </a:t>
            </a:r>
            <a:r>
              <a:rPr lang="tr-TR" sz="3200" dirty="0" err="1" smtClean="0">
                <a:latin typeface="Times New Roman" panose="02020603050405020304" pitchFamily="18" charset="0"/>
                <a:cs typeface="Times New Roman" panose="02020603050405020304" pitchFamily="18" charset="0"/>
              </a:rPr>
              <a:t>Bulgarlar’ın</a:t>
            </a:r>
            <a:r>
              <a:rPr lang="tr-TR" sz="3200" dirty="0" smtClean="0">
                <a:latin typeface="Times New Roman" panose="02020603050405020304" pitchFamily="18" charset="0"/>
                <a:cs typeface="Times New Roman" panose="02020603050405020304" pitchFamily="18" charset="0"/>
              </a:rPr>
              <a:t> Tuna Nehri civarında yardım talep etmeleri dolayısıyla gerçekleşti. Bizans İmparatorluğu, donanma kuvvetleri sayesinde Bulgar-Macar kuvvetlerini mağlup etti.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42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00100" y="254001"/>
            <a:ext cx="10579100" cy="1219200"/>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Peçenek Baskısı ve Macar İlerleyişi</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85800" y="2133600"/>
            <a:ext cx="10693400" cy="4191000"/>
          </a:xfrm>
        </p:spPr>
        <p:txBody>
          <a:bodyPr>
            <a:noAutofit/>
          </a:bodyPr>
          <a:lstStyle/>
          <a:p>
            <a:pPr algn="just"/>
            <a:r>
              <a:rPr lang="tr-TR" sz="3200" dirty="0" smtClean="0"/>
              <a:t>   </a:t>
            </a:r>
            <a:r>
              <a:rPr lang="tr-TR" sz="3200" dirty="0" smtClean="0">
                <a:latin typeface="Times New Roman" panose="02020603050405020304" pitchFamily="18" charset="0"/>
                <a:cs typeface="Times New Roman" panose="02020603050405020304" pitchFamily="18" charset="0"/>
              </a:rPr>
              <a:t>Don Nehri havzasında son olarak 894-96 seneleri aralığında gerçekleşen Bizans-Bulgar çatışmaları esnasında Bizans’ın müttefiki olarak tarihi kaynaklarda boy gösteren </a:t>
            </a:r>
            <a:r>
              <a:rPr lang="tr-TR" sz="3200" dirty="0" err="1" smtClean="0">
                <a:latin typeface="Times New Roman" panose="02020603050405020304" pitchFamily="18" charset="0"/>
                <a:cs typeface="Times New Roman" panose="02020603050405020304" pitchFamily="18" charset="0"/>
              </a:rPr>
              <a:t>Macarlar’ın</a:t>
            </a:r>
            <a:r>
              <a:rPr lang="tr-TR" sz="3200" dirty="0" smtClean="0">
                <a:latin typeface="Times New Roman" panose="02020603050405020304" pitchFamily="18" charset="0"/>
                <a:cs typeface="Times New Roman" panose="02020603050405020304" pitchFamily="18" charset="0"/>
              </a:rPr>
              <a:t> şiddeti durmaksızın artan Peçenek akınlarına maruz kaldığı için batı cihetine doğru harekete geçtikleri anlaşılmaktadır. Önderliğini </a:t>
            </a:r>
            <a:r>
              <a:rPr lang="tr-TR" sz="3200" dirty="0" err="1" smtClean="0">
                <a:latin typeface="Times New Roman" panose="02020603050405020304" pitchFamily="18" charset="0"/>
                <a:cs typeface="Times New Roman" panose="02020603050405020304" pitchFamily="18" charset="0"/>
              </a:rPr>
              <a:t>Arpad’ın</a:t>
            </a:r>
            <a:r>
              <a:rPr lang="tr-TR" sz="3200" dirty="0" smtClean="0">
                <a:latin typeface="Times New Roman" panose="02020603050405020304" pitchFamily="18" charset="0"/>
                <a:cs typeface="Times New Roman" panose="02020603050405020304" pitchFamily="18" charset="0"/>
              </a:rPr>
              <a:t> yaptığı </a:t>
            </a:r>
            <a:r>
              <a:rPr lang="tr-TR" sz="3200" dirty="0" err="1" smtClean="0">
                <a:latin typeface="Times New Roman" panose="02020603050405020304" pitchFamily="18" charset="0"/>
                <a:cs typeface="Times New Roman" panose="02020603050405020304" pitchFamily="18" charset="0"/>
              </a:rPr>
              <a:t>Macarlar’ın</a:t>
            </a:r>
            <a:r>
              <a:rPr lang="tr-TR" sz="3200" dirty="0" smtClean="0">
                <a:latin typeface="Times New Roman" panose="02020603050405020304" pitchFamily="18" charset="0"/>
                <a:cs typeface="Times New Roman" panose="02020603050405020304" pitchFamily="18" charset="0"/>
              </a:rPr>
              <a:t> eyleme geçtiği sene büyük ihtimalle </a:t>
            </a:r>
            <a:r>
              <a:rPr lang="tr-TR" sz="3200" b="1" dirty="0" smtClean="0">
                <a:latin typeface="Times New Roman" panose="02020603050405020304" pitchFamily="18" charset="0"/>
                <a:cs typeface="Times New Roman" panose="02020603050405020304" pitchFamily="18" charset="0"/>
              </a:rPr>
              <a:t>895</a:t>
            </a:r>
            <a:r>
              <a:rPr lang="tr-TR" sz="3200" dirty="0" smtClean="0">
                <a:latin typeface="Times New Roman" panose="02020603050405020304" pitchFamily="18" charset="0"/>
                <a:cs typeface="Times New Roman" panose="02020603050405020304" pitchFamily="18" charset="0"/>
              </a:rPr>
              <a:t> veyahut </a:t>
            </a:r>
            <a:r>
              <a:rPr lang="tr-TR" sz="3200" b="1" dirty="0" smtClean="0">
                <a:latin typeface="Times New Roman" panose="02020603050405020304" pitchFamily="18" charset="0"/>
                <a:cs typeface="Times New Roman" panose="02020603050405020304" pitchFamily="18" charset="0"/>
              </a:rPr>
              <a:t>896</a:t>
            </a:r>
            <a:r>
              <a:rPr lang="tr-TR" sz="3200" dirty="0" smtClean="0">
                <a:latin typeface="Times New Roman" panose="02020603050405020304" pitchFamily="18" charset="0"/>
                <a:cs typeface="Times New Roman" panose="02020603050405020304" pitchFamily="18" charset="0"/>
              </a:rPr>
              <a:t> senesidir. </a:t>
            </a:r>
          </a:p>
        </p:txBody>
      </p:sp>
    </p:spTree>
    <p:extLst>
      <p:ext uri="{BB962C8B-B14F-4D97-AF65-F5344CB8AC3E}">
        <p14:creationId xmlns:p14="http://schemas.microsoft.com/office/powerpoint/2010/main" val="22128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55601"/>
            <a:ext cx="9144000" cy="838199"/>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Macarlar, </a:t>
            </a:r>
            <a:r>
              <a:rPr lang="tr-TR" b="1" dirty="0" err="1" smtClean="0">
                <a:latin typeface="Times New Roman" panose="02020603050405020304" pitchFamily="18" charset="0"/>
                <a:cs typeface="Times New Roman" panose="02020603050405020304" pitchFamily="18" charset="0"/>
              </a:rPr>
              <a:t>Panonya’da</a:t>
            </a:r>
            <a:r>
              <a:rPr lang="tr-TR" b="1" dirty="0" smtClean="0">
                <a:latin typeface="Times New Roman" panose="02020603050405020304" pitchFamily="18" charset="0"/>
                <a:cs typeface="Times New Roman" panose="02020603050405020304" pitchFamily="18" charset="0"/>
              </a:rPr>
              <a:t> (896-7)</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905000"/>
            <a:ext cx="9144000" cy="4660900"/>
          </a:xfrm>
        </p:spPr>
        <p:txBody>
          <a:bodyPr>
            <a:normAutofit lnSpcReduction="10000"/>
          </a:bodyPr>
          <a:lstStyle/>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Arpad’ın</a:t>
            </a:r>
            <a:r>
              <a:rPr lang="tr-TR" dirty="0" smtClean="0">
                <a:latin typeface="Times New Roman" panose="02020603050405020304" pitchFamily="18" charset="0"/>
                <a:cs typeface="Times New Roman" panose="02020603050405020304" pitchFamily="18" charset="0"/>
              </a:rPr>
              <a:t> liderlik ettiği Macarlar, Karpat Dağları’nı aşarak önlerinde uzanan </a:t>
            </a:r>
            <a:r>
              <a:rPr lang="tr-TR" dirty="0" err="1" smtClean="0">
                <a:latin typeface="Times New Roman" panose="02020603050405020304" pitchFamily="18" charset="0"/>
                <a:cs typeface="Times New Roman" panose="02020603050405020304" pitchFamily="18" charset="0"/>
              </a:rPr>
              <a:t>Transilvanya’yı</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Panonya’yı</a:t>
            </a:r>
            <a:r>
              <a:rPr lang="tr-TR" dirty="0" smtClean="0">
                <a:latin typeface="Times New Roman" panose="02020603050405020304" pitchFamily="18" charset="0"/>
                <a:cs typeface="Times New Roman" panose="02020603050405020304" pitchFamily="18" charset="0"/>
              </a:rPr>
              <a:t> kontrolleri altına aldılar. Bugün Macar Ovası olarak adlandırılan bölgeyi merkez edindiler ve uzun mesafeli akınlar düzenlemeye başladılar. Öncelikle 901 senesinde </a:t>
            </a:r>
            <a:r>
              <a:rPr lang="tr-TR" dirty="0" err="1" smtClean="0">
                <a:latin typeface="Times New Roman" panose="02020603050405020304" pitchFamily="18" charset="0"/>
                <a:cs typeface="Times New Roman" panose="02020603050405020304" pitchFamily="18" charset="0"/>
              </a:rPr>
              <a:t>Lombardlar’ın</a:t>
            </a:r>
            <a:r>
              <a:rPr lang="tr-TR" dirty="0" smtClean="0">
                <a:latin typeface="Times New Roman" panose="02020603050405020304" pitchFamily="18" charset="0"/>
                <a:cs typeface="Times New Roman" panose="02020603050405020304" pitchFamily="18" charset="0"/>
              </a:rPr>
              <a:t> hakimiyetindeki Kuzey İtalya’yı hedef edindiler. Ardından Kuzey </a:t>
            </a:r>
            <a:r>
              <a:rPr lang="tr-TR" dirty="0" err="1" smtClean="0">
                <a:latin typeface="Times New Roman" panose="02020603050405020304" pitchFamily="18" charset="0"/>
                <a:cs typeface="Times New Roman" panose="02020603050405020304" pitchFamily="18" charset="0"/>
              </a:rPr>
              <a:t>Moravya’ya</a:t>
            </a:r>
            <a:r>
              <a:rPr lang="tr-TR" dirty="0" smtClean="0">
                <a:latin typeface="Times New Roman" panose="02020603050405020304" pitchFamily="18" charset="0"/>
                <a:cs typeface="Times New Roman" panose="02020603050405020304" pitchFamily="18" charset="0"/>
              </a:rPr>
              <a:t> yönelerek bölgeyi hakimiyetleri altına aldılar. 907 senesi itibarıyla Frank topraklarına değin uzanan akınlarına başladılar. </a:t>
            </a:r>
            <a:r>
              <a:rPr lang="tr-TR" dirty="0" err="1" smtClean="0">
                <a:latin typeface="Times New Roman" panose="02020603050405020304" pitchFamily="18" charset="0"/>
                <a:cs typeface="Times New Roman" panose="02020603050405020304" pitchFamily="18" charset="0"/>
              </a:rPr>
              <a:t>Karolenj</a:t>
            </a:r>
            <a:r>
              <a:rPr lang="tr-TR" dirty="0" smtClean="0">
                <a:latin typeface="Times New Roman" panose="02020603050405020304" pitchFamily="18" charset="0"/>
                <a:cs typeface="Times New Roman" panose="02020603050405020304" pitchFamily="18" charset="0"/>
              </a:rPr>
              <a:t> Hanedanı’ndan Çocuk Louis’in liderliğindeki birleşik Frank Krallığı’na ait orduyu </a:t>
            </a:r>
            <a:r>
              <a:rPr lang="tr-TR" b="1" dirty="0" smtClean="0">
                <a:latin typeface="Times New Roman" panose="02020603050405020304" pitchFamily="18" charset="0"/>
                <a:cs typeface="Times New Roman" panose="02020603050405020304" pitchFamily="18" charset="0"/>
              </a:rPr>
              <a:t>910</a:t>
            </a:r>
            <a:r>
              <a:rPr lang="tr-TR" dirty="0" smtClean="0">
                <a:latin typeface="Times New Roman" panose="02020603050405020304" pitchFamily="18" charset="0"/>
                <a:cs typeface="Times New Roman" panose="02020603050405020304" pitchFamily="18" charset="0"/>
              </a:rPr>
              <a:t> senesinde günümüz </a:t>
            </a:r>
            <a:r>
              <a:rPr lang="tr-TR" dirty="0" err="1" smtClean="0">
                <a:latin typeface="Times New Roman" panose="02020603050405020304" pitchFamily="18" charset="0"/>
                <a:cs typeface="Times New Roman" panose="02020603050405020304" pitchFamily="18" charset="0"/>
              </a:rPr>
              <a:t>Augsburg</a:t>
            </a:r>
            <a:r>
              <a:rPr lang="tr-TR" dirty="0" smtClean="0">
                <a:latin typeface="Times New Roman" panose="02020603050405020304" pitchFamily="18" charset="0"/>
                <a:cs typeface="Times New Roman" panose="02020603050405020304" pitchFamily="18" charset="0"/>
              </a:rPr>
              <a:t> şehrinin güneyindeki </a:t>
            </a:r>
            <a:r>
              <a:rPr lang="tr-TR" b="1" dirty="0" err="1" smtClean="0">
                <a:latin typeface="Times New Roman" panose="02020603050405020304" pitchFamily="18" charset="0"/>
                <a:cs typeface="Times New Roman" panose="02020603050405020304" pitchFamily="18" charset="0"/>
              </a:rPr>
              <a:t>Lechfeld</a:t>
            </a:r>
            <a:r>
              <a:rPr lang="tr-TR" dirty="0" smtClean="0">
                <a:latin typeface="Times New Roman" panose="02020603050405020304" pitchFamily="18" charset="0"/>
                <a:cs typeface="Times New Roman" panose="02020603050405020304" pitchFamily="18" charset="0"/>
              </a:rPr>
              <a:t> arazisinde ağır bir mağlubiyete uğrattı (I. </a:t>
            </a:r>
            <a:r>
              <a:rPr lang="tr-TR" dirty="0" err="1" smtClean="0">
                <a:latin typeface="Times New Roman" panose="02020603050405020304" pitchFamily="18" charset="0"/>
                <a:cs typeface="Times New Roman" panose="02020603050405020304" pitchFamily="18" charset="0"/>
              </a:rPr>
              <a:t>Lechfeld</a:t>
            </a:r>
            <a:r>
              <a:rPr lang="tr-TR" dirty="0" smtClean="0">
                <a:latin typeface="Times New Roman" panose="02020603050405020304" pitchFamily="18" charset="0"/>
                <a:cs typeface="Times New Roman" panose="02020603050405020304" pitchFamily="18" charset="0"/>
              </a:rPr>
              <a:t> Savaşı). </a:t>
            </a:r>
            <a:r>
              <a:rPr lang="tr-TR" dirty="0" err="1" smtClean="0">
                <a:latin typeface="Times New Roman" panose="02020603050405020304" pitchFamily="18" charset="0"/>
                <a:cs typeface="Times New Roman" panose="02020603050405020304" pitchFamily="18" charset="0"/>
              </a:rPr>
              <a:t>Frankonyalı</a:t>
            </a:r>
            <a:r>
              <a:rPr lang="tr-TR" dirty="0" smtClean="0">
                <a:latin typeface="Times New Roman" panose="02020603050405020304" pitchFamily="18" charset="0"/>
                <a:cs typeface="Times New Roman" panose="02020603050405020304" pitchFamily="18" charset="0"/>
              </a:rPr>
              <a:t> I. Konrad’ın Doğu Frank Kralı ilan edilmesi ve ardından Macar seferine çıkıp mağlup olması neticesinde Macar akınları, Saksonya, </a:t>
            </a:r>
            <a:r>
              <a:rPr lang="tr-TR" dirty="0" err="1" smtClean="0">
                <a:latin typeface="Times New Roman" panose="02020603050405020304" pitchFamily="18" charset="0"/>
                <a:cs typeface="Times New Roman" panose="02020603050405020304" pitchFamily="18" charset="0"/>
              </a:rPr>
              <a:t>Lotharingia</a:t>
            </a:r>
            <a:r>
              <a:rPr lang="tr-TR" dirty="0" smtClean="0">
                <a:latin typeface="Times New Roman" panose="02020603050405020304" pitchFamily="18" charset="0"/>
                <a:cs typeface="Times New Roman" panose="02020603050405020304" pitchFamily="18" charset="0"/>
              </a:rPr>
              <a:t> ve Batı Frank Krallığı’na kadar uzanmaya başladı.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00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en-US"/>
          </a:p>
        </p:txBody>
      </p:sp>
      <p:pic>
        <p:nvPicPr>
          <p:cNvPr id="4" name="Resim 3"/>
          <p:cNvPicPr>
            <a:picLocks noChangeAspect="1"/>
          </p:cNvPicPr>
          <p:nvPr/>
        </p:nvPicPr>
        <p:blipFill>
          <a:blip r:embed="rId2"/>
          <a:stretch>
            <a:fillRect/>
          </a:stretch>
        </p:blipFill>
        <p:spPr>
          <a:xfrm>
            <a:off x="633870" y="0"/>
            <a:ext cx="10732629" cy="6858000"/>
          </a:xfrm>
          <a:prstGeom prst="rect">
            <a:avLst/>
          </a:prstGeom>
        </p:spPr>
      </p:pic>
    </p:spTree>
    <p:extLst>
      <p:ext uri="{BB962C8B-B14F-4D97-AF65-F5344CB8AC3E}">
        <p14:creationId xmlns:p14="http://schemas.microsoft.com/office/powerpoint/2010/main" val="238864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1968499"/>
          </a:xfrm>
        </p:spPr>
        <p:txBody>
          <a:bodyPr>
            <a:normAutofit/>
          </a:bodyPr>
          <a:lstStyle/>
          <a:p>
            <a:r>
              <a:rPr lang="tr-TR" b="1" dirty="0" smtClean="0">
                <a:latin typeface="Times New Roman" panose="02020603050405020304" pitchFamily="18" charset="0"/>
                <a:cs typeface="Times New Roman" panose="02020603050405020304" pitchFamily="18" charset="0"/>
              </a:rPr>
              <a:t>Macarlar ve Kutsal Roma Germen İmparatorluğu</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36600" y="2552700"/>
            <a:ext cx="10820400" cy="39751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Tarihler 925 senesine geldiğinde Macar taarruzları, Atlantik Okyanusu’ndan </a:t>
            </a:r>
            <a:r>
              <a:rPr lang="tr-TR" dirty="0" err="1" smtClean="0">
                <a:latin typeface="Times New Roman" panose="02020603050405020304" pitchFamily="18" charset="0"/>
                <a:cs typeface="Times New Roman" panose="02020603050405020304" pitchFamily="18" charset="0"/>
              </a:rPr>
              <a:t>Pireneler’e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Katolonya</a:t>
            </a:r>
            <a:r>
              <a:rPr lang="tr-TR" dirty="0" smtClean="0">
                <a:latin typeface="Times New Roman" panose="02020603050405020304" pitchFamily="18" charset="0"/>
                <a:cs typeface="Times New Roman" panose="02020603050405020304" pitchFamily="18" charset="0"/>
              </a:rPr>
              <a:t>)  Saksonya’dan İtalya Yarımadası’nın güneyinde yer alan </a:t>
            </a:r>
            <a:r>
              <a:rPr lang="tr-TR" dirty="0" err="1" smtClean="0">
                <a:latin typeface="Times New Roman" panose="02020603050405020304" pitchFamily="18" charset="0"/>
                <a:cs typeface="Times New Roman" panose="02020603050405020304" pitchFamily="18" charset="0"/>
              </a:rPr>
              <a:t>Apulia</a:t>
            </a:r>
            <a:r>
              <a:rPr lang="tr-TR" dirty="0" smtClean="0">
                <a:latin typeface="Times New Roman" panose="02020603050405020304" pitchFamily="18" charset="0"/>
                <a:cs typeface="Times New Roman" panose="02020603050405020304" pitchFamily="18" charset="0"/>
              </a:rPr>
              <a:t> bölgesine (</a:t>
            </a:r>
            <a:r>
              <a:rPr lang="tr-TR" dirty="0" err="1" smtClean="0">
                <a:latin typeface="Times New Roman" panose="02020603050405020304" pitchFamily="18" charset="0"/>
                <a:cs typeface="Times New Roman" panose="02020603050405020304" pitchFamily="18" charset="0"/>
              </a:rPr>
              <a:t>Otranto</a:t>
            </a:r>
            <a:r>
              <a:rPr lang="tr-TR" dirty="0" smtClean="0">
                <a:latin typeface="Times New Roman" panose="02020603050405020304" pitchFamily="18" charset="0"/>
                <a:cs typeface="Times New Roman" panose="02020603050405020304" pitchFamily="18" charset="0"/>
              </a:rPr>
              <a:t>) değin etkilerini hissettirmekteydi. 936 senesinde Doğu Frank Kralı olan I. </a:t>
            </a:r>
            <a:r>
              <a:rPr lang="tr-TR" dirty="0" err="1" smtClean="0">
                <a:latin typeface="Times New Roman" panose="02020603050405020304" pitchFamily="18" charset="0"/>
                <a:cs typeface="Times New Roman" panose="02020603050405020304" pitchFamily="18" charset="0"/>
              </a:rPr>
              <a:t>Otto</a:t>
            </a:r>
            <a:r>
              <a:rPr lang="tr-TR" dirty="0" smtClean="0">
                <a:latin typeface="Times New Roman" panose="02020603050405020304" pitchFamily="18" charset="0"/>
                <a:cs typeface="Times New Roman" panose="02020603050405020304" pitchFamily="18" charset="0"/>
              </a:rPr>
              <a:t>, kendisinden beklenen şekilde hareket edip 10 Ağustos 955 tarihinde </a:t>
            </a:r>
            <a:r>
              <a:rPr lang="tr-TR" dirty="0" err="1" smtClean="0">
                <a:latin typeface="Times New Roman" panose="02020603050405020304" pitchFamily="18" charset="0"/>
                <a:cs typeface="Times New Roman" panose="02020603050405020304" pitchFamily="18" charset="0"/>
              </a:rPr>
              <a:t>Macarlar’ı</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II. </a:t>
            </a:r>
            <a:r>
              <a:rPr lang="tr-TR" b="1" dirty="0" err="1" smtClean="0">
                <a:latin typeface="Times New Roman" panose="02020603050405020304" pitchFamily="18" charset="0"/>
                <a:cs typeface="Times New Roman" panose="02020603050405020304" pitchFamily="18" charset="0"/>
              </a:rPr>
              <a:t>Lechfeld</a:t>
            </a:r>
            <a:r>
              <a:rPr lang="tr-TR" b="1" dirty="0" smtClean="0">
                <a:latin typeface="Times New Roman" panose="02020603050405020304" pitchFamily="18" charset="0"/>
                <a:cs typeface="Times New Roman" panose="02020603050405020304" pitchFamily="18" charset="0"/>
              </a:rPr>
              <a:t> Savaşı</a:t>
            </a:r>
            <a:r>
              <a:rPr lang="tr-TR" dirty="0" smtClean="0">
                <a:latin typeface="Times New Roman" panose="02020603050405020304" pitchFamily="18" charset="0"/>
                <a:cs typeface="Times New Roman" panose="02020603050405020304" pitchFamily="18" charset="0"/>
              </a:rPr>
              <a:t>’nda mağlubiyete uğratmayı başardı. Bu başarı hem </a:t>
            </a:r>
            <a:r>
              <a:rPr lang="tr-TR" dirty="0" err="1" smtClean="0">
                <a:latin typeface="Times New Roman" panose="02020603050405020304" pitchFamily="18" charset="0"/>
                <a:cs typeface="Times New Roman" panose="02020603050405020304" pitchFamily="18" charset="0"/>
              </a:rPr>
              <a:t>Otto</a:t>
            </a:r>
            <a:r>
              <a:rPr lang="tr-TR" dirty="0" smtClean="0">
                <a:latin typeface="Times New Roman" panose="02020603050405020304" pitchFamily="18" charset="0"/>
                <a:cs typeface="Times New Roman" panose="02020603050405020304" pitchFamily="18" charset="0"/>
              </a:rPr>
              <a:t> Hanedanı’nın Kutsal Roma Germen </a:t>
            </a:r>
            <a:r>
              <a:rPr lang="tr-TR" dirty="0" err="1" smtClean="0">
                <a:latin typeface="Times New Roman" panose="02020603050405020304" pitchFamily="18" charset="0"/>
                <a:cs typeface="Times New Roman" panose="02020603050405020304" pitchFamily="18" charset="0"/>
              </a:rPr>
              <a:t>İmparatoluğu’nu</a:t>
            </a:r>
            <a:r>
              <a:rPr lang="tr-TR" dirty="0" smtClean="0">
                <a:latin typeface="Times New Roman" panose="02020603050405020304" pitchFamily="18" charset="0"/>
                <a:cs typeface="Times New Roman" panose="02020603050405020304" pitchFamily="18" charset="0"/>
              </a:rPr>
              <a:t> tesis etmesine hem de </a:t>
            </a:r>
            <a:r>
              <a:rPr lang="tr-TR" dirty="0" err="1" smtClean="0">
                <a:latin typeface="Times New Roman" panose="02020603050405020304" pitchFamily="18" charset="0"/>
                <a:cs typeface="Times New Roman" panose="02020603050405020304" pitchFamily="18" charset="0"/>
              </a:rPr>
              <a:t>Macarlar’ın</a:t>
            </a:r>
            <a:r>
              <a:rPr lang="tr-TR" dirty="0" smtClean="0">
                <a:latin typeface="Times New Roman" panose="02020603050405020304" pitchFamily="18" charset="0"/>
                <a:cs typeface="Times New Roman" panose="02020603050405020304" pitchFamily="18" charset="0"/>
              </a:rPr>
              <a:t> tehdit oluşturan devlet yapılarının daha sulh yanlısı politika takip etmesine büyük etkide bulunmuştur. Macar Kralı’nın I. </a:t>
            </a:r>
            <a:r>
              <a:rPr lang="tr-TR" dirty="0" err="1" smtClean="0">
                <a:latin typeface="Times New Roman" panose="02020603050405020304" pitchFamily="18" charset="0"/>
                <a:cs typeface="Times New Roman" panose="02020603050405020304" pitchFamily="18" charset="0"/>
              </a:rPr>
              <a:t>Otto’dan</a:t>
            </a:r>
            <a:r>
              <a:rPr lang="tr-TR" dirty="0" smtClean="0">
                <a:latin typeface="Times New Roman" panose="02020603050405020304" pitchFamily="18" charset="0"/>
                <a:cs typeface="Times New Roman" panose="02020603050405020304" pitchFamily="18" charset="0"/>
              </a:rPr>
              <a:t> Katolik öğreti çerçevesinde Hıristiyanlığı öğrenmek için din adamları talep etmesi, Macar </a:t>
            </a:r>
            <a:r>
              <a:rPr lang="tr-TR" dirty="0" err="1" smtClean="0">
                <a:latin typeface="Times New Roman" panose="02020603050405020304" pitchFamily="18" charset="0"/>
                <a:cs typeface="Times New Roman" panose="02020603050405020304" pitchFamily="18" charset="0"/>
              </a:rPr>
              <a:t>Krallığın’da</a:t>
            </a:r>
            <a:r>
              <a:rPr lang="tr-TR" dirty="0" smtClean="0">
                <a:latin typeface="Times New Roman" panose="02020603050405020304" pitchFamily="18" charset="0"/>
                <a:cs typeface="Times New Roman" panose="02020603050405020304" pitchFamily="18" charset="0"/>
              </a:rPr>
              <a:t> yaşanan değişimin bariz göstergelerinden biri olacaktır. </a:t>
            </a:r>
          </a:p>
        </p:txBody>
      </p:sp>
    </p:spTree>
    <p:extLst>
      <p:ext uri="{BB962C8B-B14F-4D97-AF65-F5344CB8AC3E}">
        <p14:creationId xmlns:p14="http://schemas.microsoft.com/office/powerpoint/2010/main" val="321417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01599"/>
            <a:ext cx="9144000" cy="1028699"/>
          </a:xfrm>
        </p:spPr>
        <p:txBody>
          <a:bodyPr>
            <a:normAutofit/>
          </a:bodyPr>
          <a:lstStyle/>
          <a:p>
            <a:r>
              <a:rPr lang="tr-TR" b="1" dirty="0" smtClean="0">
                <a:latin typeface="Times New Roman" panose="02020603050405020304" pitchFamily="18" charset="0"/>
                <a:cs typeface="Times New Roman" panose="02020603050405020304" pitchFamily="18" charset="0"/>
              </a:rPr>
              <a:t>Macar Akınları</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206500"/>
            <a:ext cx="9194800" cy="5651500"/>
          </a:xfrm>
          <a:prstGeom prst="rect">
            <a:avLst/>
          </a:prstGeom>
        </p:spPr>
      </p:pic>
    </p:spTree>
    <p:extLst>
      <p:ext uri="{BB962C8B-B14F-4D97-AF65-F5344CB8AC3E}">
        <p14:creationId xmlns:p14="http://schemas.microsoft.com/office/powerpoint/2010/main" val="415825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68301"/>
            <a:ext cx="9144000" cy="1079500"/>
          </a:xfrm>
        </p:spPr>
        <p:txBody>
          <a:bodyPr/>
          <a:lstStyle/>
          <a:p>
            <a:r>
              <a:rPr lang="tr-TR" b="1" dirty="0" smtClean="0">
                <a:latin typeface="Times New Roman" panose="02020603050405020304" pitchFamily="18" charset="0"/>
                <a:cs typeface="Times New Roman" panose="02020603050405020304" pitchFamily="18" charset="0"/>
              </a:rPr>
              <a:t>Macarlar ve Bizans</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876300" y="1574800"/>
            <a:ext cx="10629900" cy="5105400"/>
          </a:xfrm>
        </p:spPr>
        <p:txBody>
          <a:bodyPr>
            <a:normAutofit lnSpcReduction="10000"/>
          </a:bodyPr>
          <a:lstStyle/>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Macarlar’ın</a:t>
            </a:r>
            <a:r>
              <a:rPr lang="tr-TR" dirty="0" smtClean="0">
                <a:latin typeface="Times New Roman" panose="02020603050405020304" pitchFamily="18" charset="0"/>
                <a:cs typeface="Times New Roman" panose="02020603050405020304" pitchFamily="18" charset="0"/>
              </a:rPr>
              <a:t> Bizans İmparatorluğu ile teması bilindiği kadarıyla IX. yüzyılın ilk yarısına kadar geri gitmektedir. Bizans’ın Karadeniz’in kuzeyinde yaşayan göçebe halklara yaklaşımı, ticari ve askeri müttefiklik kaygısıyla göçebelerin Bizans medeniyet dairesine dahil edilmesini amaçladığından </a:t>
            </a:r>
            <a:r>
              <a:rPr lang="tr-TR" dirty="0" err="1" smtClean="0">
                <a:latin typeface="Times New Roman" panose="02020603050405020304" pitchFamily="18" charset="0"/>
                <a:cs typeface="Times New Roman" panose="02020603050405020304" pitchFamily="18" charset="0"/>
              </a:rPr>
              <a:t>Macarlar’ın</a:t>
            </a:r>
            <a:r>
              <a:rPr lang="tr-TR" dirty="0" smtClean="0">
                <a:latin typeface="Times New Roman" panose="02020603050405020304" pitchFamily="18" charset="0"/>
                <a:cs typeface="Times New Roman" panose="02020603050405020304" pitchFamily="18" charset="0"/>
              </a:rPr>
              <a:t> Bizans kültürü ve dininden etkilendiği tahmin edilmektedir. Ancak Peçenek baskısıyla </a:t>
            </a:r>
            <a:r>
              <a:rPr lang="tr-TR" dirty="0" err="1" smtClean="0">
                <a:latin typeface="Times New Roman" panose="02020603050405020304" pitchFamily="18" charset="0"/>
                <a:cs typeface="Times New Roman" panose="02020603050405020304" pitchFamily="18" charset="0"/>
              </a:rPr>
              <a:t>Panonya’ya</a:t>
            </a:r>
            <a:r>
              <a:rPr lang="tr-TR" dirty="0" smtClean="0">
                <a:latin typeface="Times New Roman" panose="02020603050405020304" pitchFamily="18" charset="0"/>
                <a:cs typeface="Times New Roman" panose="02020603050405020304" pitchFamily="18" charset="0"/>
              </a:rPr>
              <a:t> zaruri göç, Bizans-Macar ilişkilerini geçmişe kıyasla çatışma odaklı hale getirmiştir. Bizans arazisine yönelik Macar akınları, x. yüzyıl süresince adet bakımından fazlaysa da tahrip yönü ziyadesiyle eksikti. Balkanlar’da </a:t>
            </a:r>
            <a:r>
              <a:rPr lang="tr-TR" dirty="0" err="1" smtClean="0">
                <a:latin typeface="Times New Roman" panose="02020603050405020304" pitchFamily="18" charset="0"/>
                <a:cs typeface="Times New Roman" panose="02020603050405020304" pitchFamily="18" charset="0"/>
              </a:rPr>
              <a:t>Bulgarlar’ın</a:t>
            </a:r>
            <a:r>
              <a:rPr lang="tr-TR" dirty="0" smtClean="0">
                <a:latin typeface="Times New Roman" panose="02020603050405020304" pitchFamily="18" charset="0"/>
                <a:cs typeface="Times New Roman" panose="02020603050405020304" pitchFamily="18" charset="0"/>
              </a:rPr>
              <a:t> varlığının yanında </a:t>
            </a:r>
            <a:r>
              <a:rPr lang="tr-TR" dirty="0" err="1" smtClean="0">
                <a:latin typeface="Times New Roman" panose="02020603050405020304" pitchFamily="18" charset="0"/>
                <a:cs typeface="Times New Roman" panose="02020603050405020304" pitchFamily="18" charset="0"/>
              </a:rPr>
              <a:t>Ruslar’ın</a:t>
            </a:r>
            <a:r>
              <a:rPr lang="tr-TR" dirty="0" smtClean="0">
                <a:latin typeface="Times New Roman" panose="02020603050405020304" pitchFamily="18" charset="0"/>
                <a:cs typeface="Times New Roman" panose="02020603050405020304" pitchFamily="18" charset="0"/>
              </a:rPr>
              <a:t> da faaliyette olması, Macar akıncılarının Bizans İmparatorluğu’na yönelmesine mani oluyordu. Bizans İmparatorluğu, </a:t>
            </a:r>
            <a:r>
              <a:rPr lang="tr-TR" dirty="0" err="1" smtClean="0">
                <a:latin typeface="Times New Roman" panose="02020603050405020304" pitchFamily="18" charset="0"/>
                <a:cs typeface="Times New Roman" panose="02020603050405020304" pitchFamily="18" charset="0"/>
              </a:rPr>
              <a:t>Macarlar’ı</a:t>
            </a:r>
            <a:r>
              <a:rPr lang="tr-TR" dirty="0" smtClean="0">
                <a:latin typeface="Times New Roman" panose="02020603050405020304" pitchFamily="18" charset="0"/>
                <a:cs typeface="Times New Roman" panose="02020603050405020304" pitchFamily="18" charset="0"/>
              </a:rPr>
              <a:t> Bizans’ın medeniyet dairesinde tutmayı başarmak için öncelikle Ortodoksluğu kullanmışlardır. Bu amaçla 948 senesinde iki Macar Prensesi vaftiz edilirken 953 senesinde Yunan bir rahip Macaristan’a gönderilmişti. Ancak sadece Macaristan’ın doğusu ve güneyinde Bizans kültür ve dinin nüfuzunun daim kılınması sağlanabilmişti. Macar Kralı </a:t>
            </a:r>
            <a:r>
              <a:rPr lang="tr-TR" dirty="0" err="1" smtClean="0">
                <a:latin typeface="Times New Roman" panose="02020603050405020304" pitchFamily="18" charset="0"/>
                <a:cs typeface="Times New Roman" panose="02020603050405020304" pitchFamily="18" charset="0"/>
              </a:rPr>
              <a:t>Stephen</a:t>
            </a:r>
            <a:r>
              <a:rPr lang="tr-TR" dirty="0" smtClean="0">
                <a:latin typeface="Times New Roman" panose="02020603050405020304" pitchFamily="18" charset="0"/>
                <a:cs typeface="Times New Roman" panose="02020603050405020304" pitchFamily="18" charset="0"/>
              </a:rPr>
              <a:t> (1000-1038), Bizans dairesinde bulunan taht adaylarını mağlup ettikten sonra Katolikliği hakim konuma getirmiştir. Bu suretle Macar halkının Avrupa’ya bağlılığı deklare edilmiş ve bu hüküm günümüzde de geçerliliğini korumaktadır.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8317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601</Words>
  <Application>Microsoft Office PowerPoint</Application>
  <PresentationFormat>Geniş ekran</PresentationFormat>
  <Paragraphs>15</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Times New Roman</vt:lpstr>
      <vt:lpstr>Office Teması</vt:lpstr>
      <vt:lpstr>Macarlar ve Avrupa </vt:lpstr>
      <vt:lpstr>IX. YÜZYIL BAŞLARINDA MACARLAR</vt:lpstr>
      <vt:lpstr>Hazarlar-Bizans-Bulgar ve Macarlar</vt:lpstr>
      <vt:lpstr>Peçenek Baskısı ve Macar İlerleyişi</vt:lpstr>
      <vt:lpstr>Macarlar, Panonya’da (896-7)</vt:lpstr>
      <vt:lpstr>PowerPoint Sunusu</vt:lpstr>
      <vt:lpstr>Macarlar ve Kutsal Roma Germen İmparatorluğu</vt:lpstr>
      <vt:lpstr>Macar Akınları</vt:lpstr>
      <vt:lpstr>Macarlar ve Bizans</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Macarlar ve Avrupa</dc:title>
  <dc:creator>ayda</dc:creator>
  <cp:lastModifiedBy>ayda</cp:lastModifiedBy>
  <cp:revision>16</cp:revision>
  <dcterms:created xsi:type="dcterms:W3CDTF">2018-03-26T07:46:00Z</dcterms:created>
  <dcterms:modified xsi:type="dcterms:W3CDTF">2018-03-26T15:02:07Z</dcterms:modified>
</cp:coreProperties>
</file>