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3" d="100"/>
          <a:sy n="53" d="100"/>
        </p:scale>
        <p:origin x="835"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4D881A2-B7B7-4052-9743-336E423307FA}"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31B435B-4FC2-4945-9AF2-7DECED4B737A}" type="slidenum">
              <a:rPr lang="tr-TR" smtClean="0"/>
              <a:t>‹#›</a:t>
            </a:fld>
            <a:endParaRPr lang="tr-TR"/>
          </a:p>
        </p:txBody>
      </p:sp>
    </p:spTree>
    <p:extLst>
      <p:ext uri="{BB962C8B-B14F-4D97-AF65-F5344CB8AC3E}">
        <p14:creationId xmlns:p14="http://schemas.microsoft.com/office/powerpoint/2010/main" val="2254671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4D881A2-B7B7-4052-9743-336E423307FA}"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31B435B-4FC2-4945-9AF2-7DECED4B737A}" type="slidenum">
              <a:rPr lang="tr-TR" smtClean="0"/>
              <a:t>‹#›</a:t>
            </a:fld>
            <a:endParaRPr lang="tr-TR"/>
          </a:p>
        </p:txBody>
      </p:sp>
    </p:spTree>
    <p:extLst>
      <p:ext uri="{BB962C8B-B14F-4D97-AF65-F5344CB8AC3E}">
        <p14:creationId xmlns:p14="http://schemas.microsoft.com/office/powerpoint/2010/main" val="83546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4D881A2-B7B7-4052-9743-336E423307FA}"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31B435B-4FC2-4945-9AF2-7DECED4B737A}" type="slidenum">
              <a:rPr lang="tr-TR" smtClean="0"/>
              <a:t>‹#›</a:t>
            </a:fld>
            <a:endParaRPr lang="tr-TR"/>
          </a:p>
        </p:txBody>
      </p:sp>
    </p:spTree>
    <p:extLst>
      <p:ext uri="{BB962C8B-B14F-4D97-AF65-F5344CB8AC3E}">
        <p14:creationId xmlns:p14="http://schemas.microsoft.com/office/powerpoint/2010/main" val="2031110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4D881A2-B7B7-4052-9743-336E423307FA}"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31B435B-4FC2-4945-9AF2-7DECED4B737A}" type="slidenum">
              <a:rPr lang="tr-TR" smtClean="0"/>
              <a:t>‹#›</a:t>
            </a:fld>
            <a:endParaRPr lang="tr-TR"/>
          </a:p>
        </p:txBody>
      </p:sp>
    </p:spTree>
    <p:extLst>
      <p:ext uri="{BB962C8B-B14F-4D97-AF65-F5344CB8AC3E}">
        <p14:creationId xmlns:p14="http://schemas.microsoft.com/office/powerpoint/2010/main" val="1633142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4D881A2-B7B7-4052-9743-336E423307FA}"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31B435B-4FC2-4945-9AF2-7DECED4B737A}" type="slidenum">
              <a:rPr lang="tr-TR" smtClean="0"/>
              <a:t>‹#›</a:t>
            </a:fld>
            <a:endParaRPr lang="tr-TR"/>
          </a:p>
        </p:txBody>
      </p:sp>
    </p:spTree>
    <p:extLst>
      <p:ext uri="{BB962C8B-B14F-4D97-AF65-F5344CB8AC3E}">
        <p14:creationId xmlns:p14="http://schemas.microsoft.com/office/powerpoint/2010/main" val="2059785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4D881A2-B7B7-4052-9743-336E423307FA}" type="datetimeFigureOut">
              <a:rPr lang="tr-TR" smtClean="0"/>
              <a:t>11.05.2020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31B435B-4FC2-4945-9AF2-7DECED4B737A}" type="slidenum">
              <a:rPr lang="tr-TR" smtClean="0"/>
              <a:t>‹#›</a:t>
            </a:fld>
            <a:endParaRPr lang="tr-TR"/>
          </a:p>
        </p:txBody>
      </p:sp>
    </p:spTree>
    <p:extLst>
      <p:ext uri="{BB962C8B-B14F-4D97-AF65-F5344CB8AC3E}">
        <p14:creationId xmlns:p14="http://schemas.microsoft.com/office/powerpoint/2010/main" val="3299392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4D881A2-B7B7-4052-9743-336E423307FA}" type="datetimeFigureOut">
              <a:rPr lang="tr-TR" smtClean="0"/>
              <a:t>11.05.2020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31B435B-4FC2-4945-9AF2-7DECED4B737A}" type="slidenum">
              <a:rPr lang="tr-TR" smtClean="0"/>
              <a:t>‹#›</a:t>
            </a:fld>
            <a:endParaRPr lang="tr-TR"/>
          </a:p>
        </p:txBody>
      </p:sp>
    </p:spTree>
    <p:extLst>
      <p:ext uri="{BB962C8B-B14F-4D97-AF65-F5344CB8AC3E}">
        <p14:creationId xmlns:p14="http://schemas.microsoft.com/office/powerpoint/2010/main" val="761807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4D881A2-B7B7-4052-9743-336E423307FA}" type="datetimeFigureOut">
              <a:rPr lang="tr-TR" smtClean="0"/>
              <a:t>11.05.2020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31B435B-4FC2-4945-9AF2-7DECED4B737A}" type="slidenum">
              <a:rPr lang="tr-TR" smtClean="0"/>
              <a:t>‹#›</a:t>
            </a:fld>
            <a:endParaRPr lang="tr-TR"/>
          </a:p>
        </p:txBody>
      </p:sp>
    </p:spTree>
    <p:extLst>
      <p:ext uri="{BB962C8B-B14F-4D97-AF65-F5344CB8AC3E}">
        <p14:creationId xmlns:p14="http://schemas.microsoft.com/office/powerpoint/2010/main" val="3150175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4D881A2-B7B7-4052-9743-336E423307FA}" type="datetimeFigureOut">
              <a:rPr lang="tr-TR" smtClean="0"/>
              <a:t>11.05.2020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31B435B-4FC2-4945-9AF2-7DECED4B737A}" type="slidenum">
              <a:rPr lang="tr-TR" smtClean="0"/>
              <a:t>‹#›</a:t>
            </a:fld>
            <a:endParaRPr lang="tr-TR"/>
          </a:p>
        </p:txBody>
      </p:sp>
    </p:spTree>
    <p:extLst>
      <p:ext uri="{BB962C8B-B14F-4D97-AF65-F5344CB8AC3E}">
        <p14:creationId xmlns:p14="http://schemas.microsoft.com/office/powerpoint/2010/main" val="527417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4D881A2-B7B7-4052-9743-336E423307FA}" type="datetimeFigureOut">
              <a:rPr lang="tr-TR" smtClean="0"/>
              <a:t>11.05.2020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31B435B-4FC2-4945-9AF2-7DECED4B737A}" type="slidenum">
              <a:rPr lang="tr-TR" smtClean="0"/>
              <a:t>‹#›</a:t>
            </a:fld>
            <a:endParaRPr lang="tr-TR"/>
          </a:p>
        </p:txBody>
      </p:sp>
    </p:spTree>
    <p:extLst>
      <p:ext uri="{BB962C8B-B14F-4D97-AF65-F5344CB8AC3E}">
        <p14:creationId xmlns:p14="http://schemas.microsoft.com/office/powerpoint/2010/main" val="2005295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4D881A2-B7B7-4052-9743-336E423307FA}" type="datetimeFigureOut">
              <a:rPr lang="tr-TR" smtClean="0"/>
              <a:t>11.05.2020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31B435B-4FC2-4945-9AF2-7DECED4B737A}" type="slidenum">
              <a:rPr lang="tr-TR" smtClean="0"/>
              <a:t>‹#›</a:t>
            </a:fld>
            <a:endParaRPr lang="tr-TR"/>
          </a:p>
        </p:txBody>
      </p:sp>
    </p:spTree>
    <p:extLst>
      <p:ext uri="{BB962C8B-B14F-4D97-AF65-F5344CB8AC3E}">
        <p14:creationId xmlns:p14="http://schemas.microsoft.com/office/powerpoint/2010/main" val="2489195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D881A2-B7B7-4052-9743-336E423307FA}" type="datetimeFigureOut">
              <a:rPr lang="tr-TR" smtClean="0"/>
              <a:t>11.05.2020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1B435B-4FC2-4945-9AF2-7DECED4B737A}" type="slidenum">
              <a:rPr lang="tr-TR" smtClean="0"/>
              <a:t>‹#›</a:t>
            </a:fld>
            <a:endParaRPr lang="tr-TR"/>
          </a:p>
        </p:txBody>
      </p:sp>
    </p:spTree>
    <p:extLst>
      <p:ext uri="{BB962C8B-B14F-4D97-AF65-F5344CB8AC3E}">
        <p14:creationId xmlns:p14="http://schemas.microsoft.com/office/powerpoint/2010/main" val="21283436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Giyim elemanında kollar ve paçalar</a:t>
            </a:r>
            <a:endParaRPr lang="tr-TR" dirty="0"/>
          </a:p>
        </p:txBody>
      </p:sp>
      <p:sp>
        <p:nvSpPr>
          <p:cNvPr id="3" name="Alt Başlık 2"/>
          <p:cNvSpPr>
            <a:spLocks noGrp="1"/>
          </p:cNvSpPr>
          <p:nvPr>
            <p:ph type="subTitle" idx="1"/>
          </p:nvPr>
        </p:nvSpPr>
        <p:spPr/>
        <p:txBody>
          <a:bodyPr/>
          <a:lstStyle/>
          <a:p>
            <a:r>
              <a:rPr lang="tr-TR" dirty="0" err="1" smtClean="0"/>
              <a:t>Flecker</a:t>
            </a:r>
            <a:r>
              <a:rPr lang="tr-TR" dirty="0" smtClean="0"/>
              <a:t>, L. 2013. </a:t>
            </a:r>
            <a:r>
              <a:rPr lang="tr-TR" dirty="0" err="1" smtClean="0"/>
              <a:t>Costume</a:t>
            </a:r>
            <a:r>
              <a:rPr lang="tr-TR" dirty="0" smtClean="0"/>
              <a:t> </a:t>
            </a:r>
            <a:r>
              <a:rPr lang="tr-TR" dirty="0" err="1" smtClean="0"/>
              <a:t>Mounting</a:t>
            </a:r>
            <a:r>
              <a:rPr lang="tr-TR" dirty="0" smtClean="0"/>
              <a:t>. </a:t>
            </a:r>
            <a:r>
              <a:rPr lang="tr-TR" dirty="0" err="1" smtClean="0"/>
              <a:t>Routledge</a:t>
            </a:r>
            <a:r>
              <a:rPr lang="tr-TR" dirty="0" smtClean="0"/>
              <a:t>, New York, USA, p. 260</a:t>
            </a:r>
            <a:endParaRPr lang="tr-TR" dirty="0"/>
          </a:p>
        </p:txBody>
      </p:sp>
    </p:spTree>
    <p:extLst>
      <p:ext uri="{BB962C8B-B14F-4D97-AF65-F5344CB8AC3E}">
        <p14:creationId xmlns:p14="http://schemas.microsoft.com/office/powerpoint/2010/main" val="264803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Flecker</a:t>
            </a:r>
            <a:r>
              <a:rPr lang="tr-TR" dirty="0" smtClean="0"/>
              <a:t>, 2013: 35</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079159294"/>
              </p:ext>
            </p:extLst>
          </p:nvPr>
        </p:nvGraphicFramePr>
        <p:xfrm>
          <a:off x="2496457" y="2119086"/>
          <a:ext cx="6476728" cy="2926783"/>
        </p:xfrm>
        <a:graphic>
          <a:graphicData uri="http://schemas.openxmlformats.org/drawingml/2006/table">
            <a:tbl>
              <a:tblPr firstRow="1" firstCol="1" bandRow="1">
                <a:tableStyleId>{5C22544A-7EE6-4342-B048-85BDC9FD1C3A}</a:tableStyleId>
              </a:tblPr>
              <a:tblGrid>
                <a:gridCol w="3238364">
                  <a:extLst>
                    <a:ext uri="{9D8B030D-6E8A-4147-A177-3AD203B41FA5}">
                      <a16:colId xmlns:a16="http://schemas.microsoft.com/office/drawing/2014/main" val="2945876972"/>
                    </a:ext>
                  </a:extLst>
                </a:gridCol>
                <a:gridCol w="3238364">
                  <a:extLst>
                    <a:ext uri="{9D8B030D-6E8A-4147-A177-3AD203B41FA5}">
                      <a16:colId xmlns:a16="http://schemas.microsoft.com/office/drawing/2014/main" val="699887556"/>
                    </a:ext>
                  </a:extLst>
                </a:gridCol>
              </a:tblGrid>
              <a:tr h="236596">
                <a:tc>
                  <a:txBody>
                    <a:bodyPr/>
                    <a:lstStyle/>
                    <a:p>
                      <a:pPr>
                        <a:lnSpc>
                          <a:spcPct val="107000"/>
                        </a:lnSpc>
                        <a:spcAft>
                          <a:spcPts val="0"/>
                        </a:spcAft>
                      </a:pPr>
                      <a:r>
                        <a:rPr lang="tr-TR" sz="1100">
                          <a:effectLst/>
                        </a:rPr>
                        <a:t>ÖLÇÜMLER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100">
                          <a:effectLst/>
                        </a:rPr>
                        <a:t>İZLEME TALİMATLARI</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70061425"/>
                  </a:ext>
                </a:extLst>
              </a:tr>
              <a:tr h="731695">
                <a:tc gridSpan="2">
                  <a:txBody>
                    <a:bodyPr/>
                    <a:lstStyle/>
                    <a:p>
                      <a:pPr>
                        <a:lnSpc>
                          <a:spcPct val="107000"/>
                        </a:lnSpc>
                        <a:spcAft>
                          <a:spcPts val="0"/>
                        </a:spcAft>
                      </a:pPr>
                      <a:r>
                        <a:rPr lang="tr-TR" sz="1100">
                          <a:effectLst/>
                        </a:rPr>
                        <a:t>1- Giysi kolu veya paçayı doku ile doldurmak üzere hazırlayın. Her yönden erişimi kolaylaştırmak için yavaşça masadan bir inç kadar kaldırın. Bunu pamuk bezden yapılmış bir askı kullanarak doku ruloları ile destekleyerek veya yukardan asarak askıya alarak yapın.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extLst>
                  <a:ext uri="{0D108BD9-81ED-4DB2-BD59-A6C34878D82A}">
                    <a16:rowId xmlns:a16="http://schemas.microsoft.com/office/drawing/2014/main" val="2588878594"/>
                  </a:ext>
                </a:extLst>
              </a:tr>
              <a:tr h="979246">
                <a:tc>
                  <a:txBody>
                    <a:bodyPr/>
                    <a:lstStyle/>
                    <a:p>
                      <a:pPr>
                        <a:lnSpc>
                          <a:spcPct val="107000"/>
                        </a:lnSpc>
                        <a:spcAft>
                          <a:spcPts val="0"/>
                        </a:spcAft>
                      </a:pPr>
                      <a:r>
                        <a:rPr lang="tr-TR" sz="1100">
                          <a:effectLst/>
                        </a:rPr>
                        <a:t>2- Dikiş hattını kullanarak, kol-paçayı panellere böl ve her paçanın kaba diyagramını çiz. Kollar genelde tek yapılır. Böylece yalnızca bir diyagram yeterli olacaktır.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10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34385076"/>
                  </a:ext>
                </a:extLst>
              </a:tr>
              <a:tr h="979246">
                <a:tc>
                  <a:txBody>
                    <a:bodyPr/>
                    <a:lstStyle/>
                    <a:p>
                      <a:pPr>
                        <a:lnSpc>
                          <a:spcPct val="107000"/>
                        </a:lnSpc>
                        <a:spcAft>
                          <a:spcPts val="0"/>
                        </a:spcAft>
                        <a:tabLst>
                          <a:tab pos="981075" algn="l"/>
                        </a:tabLst>
                      </a:pPr>
                      <a:r>
                        <a:rPr lang="tr-TR" sz="1100">
                          <a:effectLst/>
                        </a:rPr>
                        <a:t>3- Açı ve yönü belirlemek için her paneli çalışın. Çizi belirgin değil ise analize yardımcı olmak için kalıp kesme referans kitaplarını kullanın.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100" dirty="0">
                          <a:effectLst/>
                        </a:rPr>
                        <a:t>3-Her panelin üzerine yeterli büyüklükte doku parçaları kesin. Cetvel ve kurşun kalem kullanın. Her birinde bir hat çizin ve çizgi olarak işaretleyin.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79832285"/>
                  </a:ext>
                </a:extLst>
              </a:tr>
            </a:tbl>
          </a:graphicData>
        </a:graphic>
      </p:graphicFrame>
    </p:spTree>
    <p:extLst>
      <p:ext uri="{BB962C8B-B14F-4D97-AF65-F5344CB8AC3E}">
        <p14:creationId xmlns:p14="http://schemas.microsoft.com/office/powerpoint/2010/main" val="1548748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Flecker</a:t>
            </a:r>
            <a:r>
              <a:rPr lang="tr-TR" dirty="0" smtClean="0"/>
              <a:t>, 2013: 35</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905222351"/>
              </p:ext>
            </p:extLst>
          </p:nvPr>
        </p:nvGraphicFramePr>
        <p:xfrm>
          <a:off x="2336799" y="1814287"/>
          <a:ext cx="6636386" cy="3508602"/>
        </p:xfrm>
        <a:graphic>
          <a:graphicData uri="http://schemas.openxmlformats.org/drawingml/2006/table">
            <a:tbl>
              <a:tblPr firstRow="1" firstCol="1" bandRow="1">
                <a:tableStyleId>{5C22544A-7EE6-4342-B048-85BDC9FD1C3A}</a:tableStyleId>
              </a:tblPr>
              <a:tblGrid>
                <a:gridCol w="3318193">
                  <a:extLst>
                    <a:ext uri="{9D8B030D-6E8A-4147-A177-3AD203B41FA5}">
                      <a16:colId xmlns:a16="http://schemas.microsoft.com/office/drawing/2014/main" val="649516023"/>
                    </a:ext>
                  </a:extLst>
                </a:gridCol>
                <a:gridCol w="3318193">
                  <a:extLst>
                    <a:ext uri="{9D8B030D-6E8A-4147-A177-3AD203B41FA5}">
                      <a16:colId xmlns:a16="http://schemas.microsoft.com/office/drawing/2014/main" val="790959111"/>
                    </a:ext>
                  </a:extLst>
                </a:gridCol>
              </a:tblGrid>
              <a:tr h="2265925">
                <a:tc>
                  <a:txBody>
                    <a:bodyPr/>
                    <a:lstStyle/>
                    <a:p>
                      <a:pPr>
                        <a:lnSpc>
                          <a:spcPct val="107000"/>
                        </a:lnSpc>
                        <a:spcAft>
                          <a:spcPts val="0"/>
                        </a:spcAft>
                      </a:pPr>
                      <a:r>
                        <a:rPr lang="tr-TR" sz="1100">
                          <a:effectLst/>
                        </a:rPr>
                        <a:t>4- Her panelin ve yukarı/aşağı kenar dikişlerini ölç.</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100">
                          <a:effectLst/>
                        </a:rPr>
                        <a:t>4-Doku kağıdını panelin üzerine kesikli hat ile eşleme şeklinde yerleştirin. Kalıp parçaları ile birleştir. Dikiş hattını takip edin. Yumuşak kurşun kalem kullanın. Dikişlerin kenarları doku kağıdına dokunsun ve giyimden uzaklaşsın. Doku kağıdına kol altı veya kasık noktası seviyesinde sınırlamak daha kolaydır ve kol/bacak üst kısmının sadece ölçümlerden çekin.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49846187"/>
                  </a:ext>
                </a:extLst>
              </a:tr>
              <a:tr h="494832">
                <a:tc gridSpan="2">
                  <a:txBody>
                    <a:bodyPr/>
                    <a:lstStyle/>
                    <a:p>
                      <a:pPr>
                        <a:lnSpc>
                          <a:spcPct val="107000"/>
                        </a:lnSpc>
                        <a:spcAft>
                          <a:spcPts val="0"/>
                        </a:spcAft>
                      </a:pPr>
                      <a:r>
                        <a:rPr lang="tr-TR" sz="1100">
                          <a:effectLst/>
                        </a:rPr>
                        <a:t>5- Giyim ölçüleri ile doku kağıdı ölçümlerini karşılaştırın. Bu gerçeğe yakın kaba fikir sağlar. Bazı tutarsı noktaları bulmanız olasıdır.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extLst>
                  <a:ext uri="{0D108BD9-81ED-4DB2-BD59-A6C34878D82A}">
                    <a16:rowId xmlns:a16="http://schemas.microsoft.com/office/drawing/2014/main" val="3596116334"/>
                  </a:ext>
                </a:extLst>
              </a:tr>
              <a:tr h="747845">
                <a:tc gridSpan="2">
                  <a:txBody>
                    <a:bodyPr/>
                    <a:lstStyle/>
                    <a:p>
                      <a:pPr>
                        <a:lnSpc>
                          <a:spcPct val="107000"/>
                        </a:lnSpc>
                        <a:spcAft>
                          <a:spcPts val="0"/>
                        </a:spcAft>
                      </a:pPr>
                      <a:r>
                        <a:rPr lang="tr-TR" sz="1100" dirty="0">
                          <a:effectLst/>
                        </a:rPr>
                        <a:t>6- Vücut hatlarında kullanılan ızgara (</a:t>
                      </a:r>
                      <a:r>
                        <a:rPr lang="tr-TR" sz="1100" dirty="0" err="1">
                          <a:effectLst/>
                        </a:rPr>
                        <a:t>grid</a:t>
                      </a:r>
                      <a:r>
                        <a:rPr lang="tr-TR" sz="1100" dirty="0">
                          <a:effectLst/>
                        </a:rPr>
                        <a:t>) yöntemini kullanarak doğru ölçü ve şekli elde edene kadar patron düzelt ve karşılaştır. Doku kağıdı kol (omuz) başı/üst bacağı içermiyorsa kesikli çizgiyi kol altı/kasık seviyesinin ötesinde ve sadece ölçümleri kullanarak kalıbın üst kısmını çizin.</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extLst>
                  <a:ext uri="{0D108BD9-81ED-4DB2-BD59-A6C34878D82A}">
                    <a16:rowId xmlns:a16="http://schemas.microsoft.com/office/drawing/2014/main" val="2875478503"/>
                  </a:ext>
                </a:extLst>
              </a:tr>
            </a:tbl>
          </a:graphicData>
        </a:graphic>
      </p:graphicFrame>
    </p:spTree>
    <p:extLst>
      <p:ext uri="{BB962C8B-B14F-4D97-AF65-F5344CB8AC3E}">
        <p14:creationId xmlns:p14="http://schemas.microsoft.com/office/powerpoint/2010/main" val="2205651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Flecker</a:t>
            </a:r>
            <a:r>
              <a:rPr lang="tr-TR" dirty="0" smtClean="0"/>
              <a:t>, 2013: 35</a:t>
            </a:r>
            <a:endParaRPr lang="tr-TR" dirty="0"/>
          </a:p>
        </p:txBody>
      </p:sp>
      <p:sp>
        <p:nvSpPr>
          <p:cNvPr id="3" name="İçerik Yer Tutucusu 2"/>
          <p:cNvSpPr>
            <a:spLocks noGrp="1"/>
          </p:cNvSpPr>
          <p:nvPr>
            <p:ph idx="1"/>
          </p:nvPr>
        </p:nvSpPr>
        <p:spPr/>
        <p:txBody>
          <a:bodyPr>
            <a:normAutofit lnSpcReduction="10000"/>
          </a:bodyPr>
          <a:lstStyle/>
          <a:p>
            <a:r>
              <a:rPr lang="tr-TR" dirty="0"/>
              <a:t>GİYİMDE DOĞRU BİR KOL/BACAK TUVALİ YAPMAK</a:t>
            </a:r>
          </a:p>
          <a:p>
            <a:pPr marL="0" indent="0">
              <a:buNone/>
            </a:pPr>
            <a:r>
              <a:rPr lang="tr-TR" dirty="0" smtClean="0"/>
              <a:t>Giyim </a:t>
            </a:r>
            <a:r>
              <a:rPr lang="tr-TR" dirty="0"/>
              <a:t>kol ve bacaklardan korse ile aynı şekilde alınmasına rağmen, dar silindirik şekildeki bu eklemlere biraz farklı uygulamalar yapılmalı. </a:t>
            </a:r>
            <a:r>
              <a:rPr lang="tr-TR" dirty="0" err="1"/>
              <a:t>Örn</a:t>
            </a:r>
            <a:r>
              <a:rPr lang="tr-TR" dirty="0"/>
              <a:t>, doku kağıdı izleri giyimin dışından alınmalı ve her bir parça (bir kol/paça) anında çalışılacaktır. </a:t>
            </a:r>
            <a:endParaRPr lang="tr-TR" dirty="0" smtClean="0"/>
          </a:p>
          <a:p>
            <a:pPr marL="0" indent="0">
              <a:buNone/>
            </a:pPr>
            <a:r>
              <a:rPr lang="tr-TR" dirty="0" smtClean="0"/>
              <a:t>Dolgu </a:t>
            </a:r>
            <a:r>
              <a:rPr lang="tr-TR" dirty="0"/>
              <a:t>kağıdı yerine oturuncaya kadar parçaları dikiş hattı boyunca birbirine iğne ile sabitleyin, kol/paçanın tamamen kaplanana kadar kol/paçanın iç ölçüleri oluşturulması zordur. Buna yardımcı olmak için bu ölçümler sarılmış şerit </a:t>
            </a:r>
            <a:r>
              <a:rPr lang="tr-TR" dirty="0" err="1"/>
              <a:t>Melinex</a:t>
            </a:r>
            <a:r>
              <a:rPr lang="tr-TR" dirty="0"/>
              <a:t>, kol/bacak içine yavaşça yerleştirilir ve gevşek bırakılır, şekli alana kadar, dikkatlice uzaklaştırılır ve kostümün dışında ölçülür. Kağıt ve karton kullanılabilir ancak çok etkin değildir.</a:t>
            </a:r>
          </a:p>
          <a:p>
            <a:endParaRPr lang="tr-TR" dirty="0"/>
          </a:p>
        </p:txBody>
      </p:sp>
    </p:spTree>
    <p:extLst>
      <p:ext uri="{BB962C8B-B14F-4D97-AF65-F5344CB8AC3E}">
        <p14:creationId xmlns:p14="http://schemas.microsoft.com/office/powerpoint/2010/main" val="214824054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398</Words>
  <Application>Microsoft Office PowerPoint</Application>
  <PresentationFormat>Geniş ekran</PresentationFormat>
  <Paragraphs>19</Paragraphs>
  <Slides>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vt:i4>
      </vt:variant>
    </vt:vector>
  </HeadingPairs>
  <TitlesOfParts>
    <vt:vector size="9" baseType="lpstr">
      <vt:lpstr>Arial</vt:lpstr>
      <vt:lpstr>Calibri</vt:lpstr>
      <vt:lpstr>Calibri Light</vt:lpstr>
      <vt:lpstr>Times New Roman</vt:lpstr>
      <vt:lpstr>Office Teması</vt:lpstr>
      <vt:lpstr>Giyim elemanında kollar ve paçalar</vt:lpstr>
      <vt:lpstr>Flecker, 2013: 35</vt:lpstr>
      <vt:lpstr>Flecker, 2013: 35</vt:lpstr>
      <vt:lpstr>Flecker, 2013: 35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Giyim elemanında kollar ve paçalar</dc:title>
  <dc:creator>gsf</dc:creator>
  <cp:lastModifiedBy>gsf</cp:lastModifiedBy>
  <cp:revision>5</cp:revision>
  <dcterms:created xsi:type="dcterms:W3CDTF">2020-05-11T15:19:51Z</dcterms:created>
  <dcterms:modified xsi:type="dcterms:W3CDTF">2020-05-11T15:23:26Z</dcterms:modified>
</cp:coreProperties>
</file>