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8"/>
  </p:notesMasterIdLst>
  <p:sldIdLst>
    <p:sldId id="271" r:id="rId3"/>
    <p:sldId id="259" r:id="rId4"/>
    <p:sldId id="258" r:id="rId5"/>
    <p:sldId id="272" r:id="rId6"/>
    <p:sldId id="27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78" autoAdjust="0"/>
    <p:restoredTop sz="94660"/>
  </p:normalViewPr>
  <p:slideViewPr>
    <p:cSldViewPr snapToGrid="0" snapToObjects="1">
      <p:cViewPr varScale="1">
        <p:scale>
          <a:sx n="65" d="100"/>
          <a:sy n="65" d="100"/>
        </p:scale>
        <p:origin x="756" y="40"/>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5/30/2020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30.05.2020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30.05.2020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30.05.2020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30.05.2020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30.05.2020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825909"/>
          </a:xfrm>
        </p:spPr>
        <p:txBody>
          <a:bodyPr>
            <a:normAutofit fontScale="90000"/>
          </a:bodyPr>
          <a:lstStyle/>
          <a:p>
            <a:r>
              <a:rPr lang="tr-TR" dirty="0" smtClean="0"/>
              <a:t>Sınıflama</a:t>
            </a:r>
            <a:endParaRPr lang="tr-TR" dirty="0"/>
          </a:p>
        </p:txBody>
      </p:sp>
      <p:sp>
        <p:nvSpPr>
          <p:cNvPr id="3" name="Alt Başlık 2"/>
          <p:cNvSpPr>
            <a:spLocks noGrp="1"/>
          </p:cNvSpPr>
          <p:nvPr>
            <p:ph type="subTitle" idx="1"/>
          </p:nvPr>
        </p:nvSpPr>
        <p:spPr>
          <a:xfrm>
            <a:off x="235974" y="1170039"/>
            <a:ext cx="11720052" cy="5437238"/>
          </a:xfrm>
        </p:spPr>
        <p:txBody>
          <a:bodyPr>
            <a:normAutofit lnSpcReduction="10000"/>
          </a:bodyPr>
          <a:lstStyle/>
          <a:p>
            <a:r>
              <a:rPr lang="tr-TR" b="1" dirty="0" smtClean="0"/>
              <a:t>SINIFLAMA </a:t>
            </a:r>
            <a:r>
              <a:rPr lang="tr-TR" b="1" dirty="0"/>
              <a:t>KURALLARI</a:t>
            </a:r>
            <a:endParaRPr lang="tr-TR" dirty="0"/>
          </a:p>
          <a:p>
            <a:pPr algn="l"/>
            <a:r>
              <a:rPr lang="tr-TR" b="1" dirty="0" smtClean="0"/>
              <a:t>Konu </a:t>
            </a:r>
            <a:r>
              <a:rPr lang="tr-TR" b="1" dirty="0"/>
              <a:t>Başlığı: </a:t>
            </a:r>
            <a:r>
              <a:rPr lang="tr-TR" dirty="0"/>
              <a:t>Konu başlığının verilmesi eserin içeriğinin tanımlanması ile ilgilidir. Konu başlıkları ile aynı konudaki eserlerin bibliyografik bilgilerinin bir araya getirilmesi sağlanarak araştırıcıların belli bir alandaki yazar veya esere ulaşımı kolaylaştırılır. </a:t>
            </a:r>
            <a:endParaRPr lang="tr-TR" dirty="0" smtClean="0"/>
          </a:p>
          <a:p>
            <a:pPr algn="l"/>
            <a:endParaRPr lang="tr-TR" dirty="0"/>
          </a:p>
          <a:p>
            <a:pPr algn="l"/>
            <a:r>
              <a:rPr lang="tr-TR" dirty="0"/>
              <a:t>Konu başlığı eserin içeriğini belirleyen bir ad, bir kelime veya cümle de olabilir. Bilgi merkezlerinde konu başlıkları için standart listeler kullanılır. Bunun amacı, aynı konudaki eserlere aynı başlıkların verilmesini sağlayarak değişik bilgi merkezlerinden yararlanan kullanıcıların, aynı konu için aynı terimlerden erişimlerini kolaylaştırmaktır. </a:t>
            </a:r>
            <a:endParaRPr lang="tr-TR" dirty="0" smtClean="0"/>
          </a:p>
          <a:p>
            <a:pPr algn="l"/>
            <a:endParaRPr lang="tr-TR" dirty="0"/>
          </a:p>
          <a:p>
            <a:pPr algn="l"/>
            <a:r>
              <a:rPr lang="tr-TR" dirty="0"/>
              <a:t>Konu başlığı, belirli konulardaki eserleri bir arada göstermek için seçilen ve aynı konudaki eserlere konu erişiminin sağlanması için devamlı olarak kullanılan kelime veya kelime gruplarından oluşur.</a:t>
            </a:r>
          </a:p>
          <a:p>
            <a:pPr algn="l"/>
            <a:r>
              <a:rPr lang="tr-TR" dirty="0"/>
              <a:t> </a:t>
            </a:r>
          </a:p>
        </p:txBody>
      </p:sp>
    </p:spTree>
    <p:extLst>
      <p:ext uri="{BB962C8B-B14F-4D97-AF65-F5344CB8AC3E}">
        <p14:creationId xmlns:p14="http://schemas.microsoft.com/office/powerpoint/2010/main" val="3278759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r>
              <a:rPr lang="tr-TR" dirty="0"/>
              <a:t> </a:t>
            </a:r>
            <a:r>
              <a:rPr lang="tr-TR" b="1" dirty="0" smtClean="0"/>
              <a:t>Konu </a:t>
            </a:r>
            <a:r>
              <a:rPr lang="tr-TR" b="1" dirty="0"/>
              <a:t>başlığı oluşturulurken aşağıdaki koşullara dikkat edilmelidir</a:t>
            </a:r>
            <a:r>
              <a:rPr lang="tr-TR" b="1" dirty="0" smtClean="0"/>
              <a:t>.</a:t>
            </a:r>
          </a:p>
          <a:p>
            <a:endParaRPr lang="tr-TR" dirty="0"/>
          </a:p>
          <a:p>
            <a:pPr marL="457200" lvl="0" indent="-457200" algn="l">
              <a:buFont typeface="+mj-lt"/>
              <a:buAutoNum type="arabicPeriod"/>
            </a:pPr>
            <a:r>
              <a:rPr lang="tr-TR" dirty="0"/>
              <a:t>Konu başlığı için seçilen kelimelerin Kullanıcının eğitim ve kültür seviyesine uygun, İlgilendiği konu için düşünebileceği kelimelerden oluşmalıdır.</a:t>
            </a:r>
          </a:p>
          <a:p>
            <a:pPr marL="457200" lvl="0" indent="-457200" algn="l">
              <a:buFont typeface="+mj-lt"/>
              <a:buAutoNum type="arabicPeriod"/>
            </a:pPr>
            <a:r>
              <a:rPr lang="tr-TR" dirty="0"/>
              <a:t>Her konu için ayrı bir başlık seçilmeli seçilen bu başlıklar başka bir konu ile karıştırılmayacak niteliğe sahip olmalıdır.</a:t>
            </a:r>
          </a:p>
          <a:p>
            <a:pPr marL="457200" lvl="0" indent="-457200" algn="l">
              <a:buFont typeface="+mj-lt"/>
              <a:buAutoNum type="arabicPeriod"/>
            </a:pPr>
            <a:r>
              <a:rPr lang="tr-TR" dirty="0"/>
              <a:t>Konu başlığı için seçilen kelime ve kelimeler konuyu tam olarak yansıtmalıdır. Konunun kapsamından ne çok ne de az olmalıdır.</a:t>
            </a:r>
          </a:p>
          <a:p>
            <a:pPr marL="457200" lvl="0" indent="-457200" algn="l">
              <a:buFont typeface="+mj-lt"/>
              <a:buAutoNum type="arabicPeriod"/>
            </a:pPr>
            <a:r>
              <a:rPr lang="tr-TR" dirty="0"/>
              <a:t>Konu başlıkları yaygın olarak kullanılan herkesin hatırlayabileceği kelimelerden seçilmelidir.</a:t>
            </a:r>
          </a:p>
          <a:p>
            <a:pPr algn="l"/>
            <a:r>
              <a:rPr lang="tr-TR" dirty="0"/>
              <a:t> </a:t>
            </a:r>
          </a:p>
          <a:p>
            <a:endParaRPr lang="tr-TR" dirty="0"/>
          </a:p>
        </p:txBody>
      </p:sp>
    </p:spTree>
    <p:extLst>
      <p:ext uri="{BB962C8B-B14F-4D97-AF65-F5344CB8AC3E}">
        <p14:creationId xmlns:p14="http://schemas.microsoft.com/office/powerpoint/2010/main" val="4124107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r>
              <a:rPr lang="tr-TR" b="1" dirty="0" smtClean="0"/>
              <a:t>Konu </a:t>
            </a:r>
            <a:r>
              <a:rPr lang="tr-TR" b="1" dirty="0"/>
              <a:t>Başlıklarının Türleri</a:t>
            </a:r>
            <a:endParaRPr lang="tr-TR" dirty="0"/>
          </a:p>
          <a:p>
            <a:pPr algn="l"/>
            <a:r>
              <a:rPr lang="tr-TR" dirty="0"/>
              <a:t> </a:t>
            </a:r>
          </a:p>
          <a:p>
            <a:pPr algn="l"/>
            <a:r>
              <a:rPr lang="tr-TR" dirty="0"/>
              <a:t>1    Yalın konu başlıkları. </a:t>
            </a:r>
            <a:r>
              <a:rPr lang="tr-TR" dirty="0" smtClean="0"/>
              <a:t>(Dağlar – Coğrafya vb</a:t>
            </a:r>
            <a:r>
              <a:rPr lang="tr-TR" dirty="0"/>
              <a:t>.)</a:t>
            </a:r>
          </a:p>
          <a:p>
            <a:pPr algn="l"/>
            <a:r>
              <a:rPr lang="tr-TR" dirty="0"/>
              <a:t> </a:t>
            </a:r>
          </a:p>
          <a:p>
            <a:pPr algn="l"/>
            <a:r>
              <a:rPr lang="tr-TR" dirty="0"/>
              <a:t>2 Tamamlama niteliğindeki konu başlıkları</a:t>
            </a:r>
            <a:r>
              <a:rPr lang="tr-TR" dirty="0" smtClean="0"/>
              <a:t>.(Halk Kütüphaneleri– Kadınların eğitimi)</a:t>
            </a:r>
            <a:endParaRPr lang="tr-TR" dirty="0"/>
          </a:p>
          <a:p>
            <a:pPr algn="l"/>
            <a:r>
              <a:rPr lang="tr-TR" dirty="0"/>
              <a:t> </a:t>
            </a:r>
          </a:p>
          <a:p>
            <a:pPr algn="l"/>
            <a:r>
              <a:rPr lang="tr-TR" dirty="0"/>
              <a:t>3. İbare şeklindeki konu başlıkları </a:t>
            </a:r>
            <a:r>
              <a:rPr lang="tr-TR" dirty="0" smtClean="0"/>
              <a:t>(Mustafa Kemal Atatürk- Yunus Emre)</a:t>
            </a:r>
            <a:endParaRPr lang="tr-TR" dirty="0"/>
          </a:p>
          <a:p>
            <a:pPr algn="l"/>
            <a:r>
              <a:rPr lang="tr-TR" dirty="0"/>
              <a:t> </a:t>
            </a:r>
          </a:p>
          <a:p>
            <a:pPr algn="l"/>
            <a:r>
              <a:rPr lang="tr-TR" dirty="0"/>
              <a:t>4. Birleşik konu başlıkları </a:t>
            </a:r>
            <a:r>
              <a:rPr lang="tr-TR" dirty="0" smtClean="0"/>
              <a:t>(Din ve Devlet- Psikoloji ve Sosyoloji)</a:t>
            </a:r>
            <a:endParaRPr lang="tr-TR" dirty="0"/>
          </a:p>
          <a:p>
            <a:pPr algn="l"/>
            <a:r>
              <a:rPr lang="tr-TR" dirty="0"/>
              <a:t> </a:t>
            </a:r>
            <a:r>
              <a:rPr lang="tr-TR" b="1" dirty="0"/>
              <a:t> </a:t>
            </a:r>
            <a:endParaRPr lang="tr-TR" dirty="0"/>
          </a:p>
        </p:txBody>
      </p:sp>
    </p:spTree>
    <p:extLst>
      <p:ext uri="{BB962C8B-B14F-4D97-AF65-F5344CB8AC3E}">
        <p14:creationId xmlns:p14="http://schemas.microsoft.com/office/powerpoint/2010/main" val="245732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r>
              <a:rPr lang="tr-TR" b="1" dirty="0" smtClean="0"/>
              <a:t>Konu </a:t>
            </a:r>
            <a:r>
              <a:rPr lang="tr-TR" b="1" dirty="0"/>
              <a:t>Başlıklarının Türleri</a:t>
            </a:r>
            <a:endParaRPr lang="tr-TR" dirty="0"/>
          </a:p>
          <a:p>
            <a:pPr algn="l"/>
            <a:r>
              <a:rPr lang="tr-TR" dirty="0"/>
              <a:t> </a:t>
            </a:r>
          </a:p>
          <a:p>
            <a:pPr algn="l"/>
            <a:r>
              <a:rPr lang="tr-TR" dirty="0" smtClean="0"/>
              <a:t>Bu </a:t>
            </a:r>
            <a:r>
              <a:rPr lang="tr-TR" dirty="0"/>
              <a:t>dört konu başlığı türü konunun işlenişine göre de</a:t>
            </a:r>
          </a:p>
          <a:p>
            <a:pPr algn="l"/>
            <a:r>
              <a:rPr lang="tr-TR" dirty="0"/>
              <a:t> </a:t>
            </a:r>
          </a:p>
          <a:p>
            <a:pPr lvl="1" algn="l"/>
            <a:r>
              <a:rPr lang="tr-TR" dirty="0"/>
              <a:t>Biçim alt başlıkları (Yetişkinlerin Eğitimi-Araştırma</a:t>
            </a:r>
            <a:r>
              <a:rPr lang="tr-TR" dirty="0" smtClean="0"/>
              <a:t>)</a:t>
            </a:r>
          </a:p>
          <a:p>
            <a:pPr lvl="1" algn="l"/>
            <a:endParaRPr lang="tr-TR" dirty="0"/>
          </a:p>
          <a:p>
            <a:pPr lvl="1" algn="l"/>
            <a:r>
              <a:rPr lang="tr-TR" dirty="0"/>
              <a:t>Zaman alt başlıkları (Faik </a:t>
            </a:r>
            <a:r>
              <a:rPr lang="tr-TR" dirty="0" err="1"/>
              <a:t>İzer</a:t>
            </a:r>
            <a:r>
              <a:rPr lang="tr-TR" dirty="0"/>
              <a:t>- 1926-1988</a:t>
            </a:r>
            <a:r>
              <a:rPr lang="tr-TR" dirty="0" smtClean="0"/>
              <a:t>)</a:t>
            </a:r>
          </a:p>
          <a:p>
            <a:pPr lvl="1" algn="l"/>
            <a:endParaRPr lang="tr-TR" dirty="0"/>
          </a:p>
          <a:p>
            <a:pPr lvl="1" algn="l"/>
            <a:r>
              <a:rPr lang="tr-TR" dirty="0"/>
              <a:t>Yer alt başlıkları </a:t>
            </a:r>
            <a:r>
              <a:rPr lang="tr-TR" dirty="0" smtClean="0"/>
              <a:t>(Dağlar- </a:t>
            </a:r>
            <a:r>
              <a:rPr lang="tr-TR" dirty="0"/>
              <a:t>Türkiye</a:t>
            </a:r>
            <a:r>
              <a:rPr lang="tr-TR" dirty="0" smtClean="0"/>
              <a:t>)</a:t>
            </a:r>
          </a:p>
          <a:p>
            <a:pPr lvl="1" algn="l"/>
            <a:endParaRPr lang="tr-TR" dirty="0"/>
          </a:p>
          <a:p>
            <a:pPr lvl="1" algn="l"/>
            <a:r>
              <a:rPr lang="tr-TR" dirty="0"/>
              <a:t>Konu alt başlıkları </a:t>
            </a:r>
            <a:r>
              <a:rPr lang="tr-TR" dirty="0" smtClean="0"/>
              <a:t>(</a:t>
            </a:r>
            <a:r>
              <a:rPr lang="tr-TR" dirty="0"/>
              <a:t>A</a:t>
            </a:r>
            <a:r>
              <a:rPr lang="tr-TR" dirty="0" smtClean="0"/>
              <a:t>tatürk- </a:t>
            </a:r>
            <a:r>
              <a:rPr lang="tr-TR" dirty="0"/>
              <a:t>hayatı)</a:t>
            </a:r>
          </a:p>
          <a:p>
            <a:r>
              <a:rPr lang="tr-TR" b="1" dirty="0"/>
              <a:t> </a:t>
            </a:r>
            <a:endParaRPr lang="tr-TR" dirty="0"/>
          </a:p>
        </p:txBody>
      </p:sp>
    </p:spTree>
    <p:extLst>
      <p:ext uri="{BB962C8B-B14F-4D97-AF65-F5344CB8AC3E}">
        <p14:creationId xmlns:p14="http://schemas.microsoft.com/office/powerpoint/2010/main" val="240024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lnSpcReduction="10000"/>
          </a:bodyPr>
          <a:lstStyle/>
          <a:p>
            <a:r>
              <a:rPr lang="tr-TR" dirty="0"/>
              <a:t> </a:t>
            </a:r>
            <a:r>
              <a:rPr lang="tr-TR" b="1" dirty="0" smtClean="0"/>
              <a:t>Sınıflama </a:t>
            </a:r>
            <a:r>
              <a:rPr lang="tr-TR" b="1" dirty="0"/>
              <a:t>Sistemleri </a:t>
            </a:r>
            <a:endParaRPr lang="tr-TR" dirty="0"/>
          </a:p>
          <a:p>
            <a:pPr algn="l"/>
            <a:r>
              <a:rPr lang="tr-TR" dirty="0"/>
              <a:t>Yayınları raflarda konularına ayrılmış olarak yerleştirebilmek, yayın listelerinde (bibliyografyalarda) konularına göre ayrılmış olarak göstermek, konu kataloglarında yine konularına göre ayrılmış olarak belirtebilmek için hazırlanmış sınıflandırma şemaları vardır. </a:t>
            </a:r>
            <a:endParaRPr lang="tr-TR" dirty="0" smtClean="0"/>
          </a:p>
          <a:p>
            <a:pPr algn="l"/>
            <a:endParaRPr lang="tr-TR" dirty="0"/>
          </a:p>
          <a:p>
            <a:pPr algn="l"/>
            <a:r>
              <a:rPr lang="tr-TR" dirty="0"/>
              <a:t>Bunlardan ülkemizde en çok kullanılanları </a:t>
            </a:r>
            <a:r>
              <a:rPr lang="tr-TR" dirty="0" err="1"/>
              <a:t>Dewey</a:t>
            </a:r>
            <a:r>
              <a:rPr lang="tr-TR" dirty="0"/>
              <a:t> Onlu Sınıflama Sistemi (DOS) ve Kongre Kütüphanesi Sınıflama Sistemi’dir (LC). Bütün halk kütüphanelerimiz, çocuk kütüphaneleri, okul kütüphanelerimiz ve Millî Kütüphanemiz ile bazı üniversite kütüphanelerimiz </a:t>
            </a:r>
            <a:r>
              <a:rPr lang="tr-TR" dirty="0" err="1"/>
              <a:t>Dewey</a:t>
            </a:r>
            <a:r>
              <a:rPr lang="tr-TR" dirty="0"/>
              <a:t> Onlu Sınıflama Sistemi’ni kullanmaktadır. </a:t>
            </a:r>
            <a:endParaRPr lang="tr-TR" dirty="0" smtClean="0"/>
          </a:p>
          <a:p>
            <a:pPr algn="l"/>
            <a:endParaRPr lang="tr-TR" dirty="0" smtClean="0"/>
          </a:p>
          <a:p>
            <a:pPr algn="l"/>
            <a:r>
              <a:rPr lang="tr-TR" dirty="0" smtClean="0"/>
              <a:t>Bunlar dışında Evrensel Onlu sınıflama sistemi (Ağırlıklı olarak dokümanların sınıflamasında kullanılır)</a:t>
            </a:r>
            <a:endParaRPr lang="tr-TR" dirty="0"/>
          </a:p>
          <a:p>
            <a:r>
              <a:rPr lang="tr-TR" b="1" dirty="0"/>
              <a:t> </a:t>
            </a:r>
            <a:endParaRPr lang="tr-TR" dirty="0"/>
          </a:p>
        </p:txBody>
      </p:sp>
    </p:spTree>
    <p:extLst>
      <p:ext uri="{BB962C8B-B14F-4D97-AF65-F5344CB8AC3E}">
        <p14:creationId xmlns:p14="http://schemas.microsoft.com/office/powerpoint/2010/main" val="2498255719"/>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6325</TotalTime>
  <Words>390</Words>
  <Application>Microsoft Office PowerPoint</Application>
  <PresentationFormat>Geniş ekran</PresentationFormat>
  <Paragraphs>48</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5</vt:i4>
      </vt:variant>
    </vt:vector>
  </HeadingPairs>
  <TitlesOfParts>
    <vt:vector size="11" baseType="lpstr">
      <vt:lpstr>Arial</vt:lpstr>
      <vt:lpstr>Calibri</vt:lpstr>
      <vt:lpstr>Calibri Light</vt:lpstr>
      <vt:lpstr>Verdana</vt:lpstr>
      <vt:lpstr>Office Theme</vt:lpstr>
      <vt:lpstr>Ofis Teması</vt:lpstr>
      <vt:lpstr>Sınıflama</vt:lpstr>
      <vt:lpstr>Sınıflama</vt:lpstr>
      <vt:lpstr>Sınıflama</vt:lpstr>
      <vt:lpstr>Sınıflama</vt:lpstr>
      <vt:lpstr>Sınıflama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357</cp:revision>
  <dcterms:created xsi:type="dcterms:W3CDTF">2014-11-20T14:17:10Z</dcterms:created>
  <dcterms:modified xsi:type="dcterms:W3CDTF">2020-05-30T13:13:28Z</dcterms:modified>
</cp:coreProperties>
</file>