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1BA74DF-E865-F341-9FB3-A48B645B328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296886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1BA74DF-E865-F341-9FB3-A48B645B328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3438624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1BA74DF-E865-F341-9FB3-A48B645B328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1603831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1BA74DF-E865-F341-9FB3-A48B645B328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3061557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1BA74DF-E865-F341-9FB3-A48B645B328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3444074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1BA74DF-E865-F341-9FB3-A48B645B328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408674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1BA74DF-E865-F341-9FB3-A48B645B3289}"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2441250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1BA74DF-E865-F341-9FB3-A48B645B3289}"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161019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A74DF-E865-F341-9FB3-A48B645B3289}"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1279868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1BA74DF-E865-F341-9FB3-A48B645B328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245291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1BA74DF-E865-F341-9FB3-A48B645B328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31F6A-E451-C947-8F3E-0C703F98F0E0}" type="slidenum">
              <a:rPr lang="en-US" smtClean="0"/>
              <a:t>‹#›</a:t>
            </a:fld>
            <a:endParaRPr lang="en-US"/>
          </a:p>
        </p:txBody>
      </p:sp>
    </p:spTree>
    <p:extLst>
      <p:ext uri="{BB962C8B-B14F-4D97-AF65-F5344CB8AC3E}">
        <p14:creationId xmlns:p14="http://schemas.microsoft.com/office/powerpoint/2010/main" val="24854792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A74DF-E865-F341-9FB3-A48B645B3289}"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31F6A-E451-C947-8F3E-0C703F98F0E0}" type="slidenum">
              <a:rPr lang="en-US" smtClean="0"/>
              <a:t>‹#›</a:t>
            </a:fld>
            <a:endParaRPr lang="en-US"/>
          </a:p>
        </p:txBody>
      </p:sp>
    </p:spTree>
    <p:extLst>
      <p:ext uri="{BB962C8B-B14F-4D97-AF65-F5344CB8AC3E}">
        <p14:creationId xmlns:p14="http://schemas.microsoft.com/office/powerpoint/2010/main" val="669882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REHBERLİK YÖNETMELİK-2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52700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8429" y="1600200"/>
            <a:ext cx="8617857" cy="5003800"/>
          </a:xfrm>
        </p:spPr>
        <p:txBody>
          <a:bodyPr>
            <a:normAutofit fontScale="92500" lnSpcReduction="20000"/>
          </a:bodyPr>
          <a:lstStyle/>
          <a:p>
            <a:r>
              <a:rPr lang="tr-TR" b="1" dirty="0"/>
              <a:t>Eylemsiz turist rehberleri</a:t>
            </a:r>
            <a:endParaRPr lang="en-US" dirty="0"/>
          </a:p>
          <a:p>
            <a:r>
              <a:rPr lang="tr-TR" b="1" dirty="0"/>
              <a:t>MADDE 19 –</a:t>
            </a:r>
            <a:r>
              <a:rPr lang="tr-TR" dirty="0"/>
              <a:t> (1) Çalışma kartı almayan veya çalışma kartı olup eylemsiz turist rehberi olarak kalmak üzere yazılı beyanda bulunan turist rehberleri eylemsiz turist rehberi olarak sicile işlenir ve çalışma kartı iptal edilir.</a:t>
            </a:r>
            <a:endParaRPr lang="en-US" dirty="0"/>
          </a:p>
          <a:p>
            <a:r>
              <a:rPr lang="tr-TR" dirty="0"/>
              <a:t>(2) Eylemsiz turist rehberleri, meslek kuruluşları organlarının seçimlerinde oy kullanamaz ve bu organlarda görev alamaz.</a:t>
            </a:r>
            <a:endParaRPr lang="en-US" dirty="0"/>
          </a:p>
          <a:p>
            <a:r>
              <a:rPr lang="tr-TR" dirty="0"/>
              <a:t>(3) Eylemli iken eylemsiz turist rehberliğine geçiş yapan oda üyelerine aidat ödenti iadesi yapılmaz.</a:t>
            </a:r>
            <a:endParaRPr lang="en-US" dirty="0"/>
          </a:p>
          <a:p>
            <a:endParaRPr lang="en-US" dirty="0"/>
          </a:p>
        </p:txBody>
      </p:sp>
    </p:spTree>
    <p:extLst>
      <p:ext uri="{BB962C8B-B14F-4D97-AF65-F5344CB8AC3E}">
        <p14:creationId xmlns:p14="http://schemas.microsoft.com/office/powerpoint/2010/main" val="2340021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400" b="1" dirty="0" smtClean="0"/>
              <a:t>Mesleğe kabul başvurusu ve ruhsatname için istenen belgeler</a:t>
            </a:r>
            <a:r>
              <a:rPr lang="en-US" sz="2400" dirty="0" smtClean="0"/>
              <a:t/>
            </a:r>
            <a:br>
              <a:rPr lang="en-US" sz="2400" dirty="0" smtClean="0"/>
            </a:br>
            <a:endParaRPr lang="en-US" sz="2400" dirty="0"/>
          </a:p>
        </p:txBody>
      </p:sp>
      <p:sp>
        <p:nvSpPr>
          <p:cNvPr id="3" name="Content Placeholder 2"/>
          <p:cNvSpPr>
            <a:spLocks noGrp="1"/>
          </p:cNvSpPr>
          <p:nvPr>
            <p:ph idx="1"/>
          </p:nvPr>
        </p:nvSpPr>
        <p:spPr>
          <a:xfrm>
            <a:off x="199571" y="925286"/>
            <a:ext cx="8744857" cy="5805714"/>
          </a:xfrm>
        </p:spPr>
        <p:txBody>
          <a:bodyPr>
            <a:normAutofit fontScale="70000" lnSpcReduction="20000"/>
          </a:bodyPr>
          <a:lstStyle/>
          <a:p>
            <a:r>
              <a:rPr lang="tr-TR" b="1" dirty="0" smtClean="0"/>
              <a:t>MADDE </a:t>
            </a:r>
            <a:r>
              <a:rPr lang="tr-TR" b="1" dirty="0"/>
              <a:t>22 –</a:t>
            </a:r>
            <a:r>
              <a:rPr lang="tr-TR" dirty="0"/>
              <a:t> (1) Sertifika programında başarılı olanlar, mesleğe kabul başvurularını ekinde aşağıdaki belgelerin bulunduğu ve içeriğinde T.C. kimlik numarasının da yer aldığı dilekçe ile doğrudan veya posta yoluyla Bakanlığa yaparlar.</a:t>
            </a:r>
            <a:endParaRPr lang="en-US" dirty="0"/>
          </a:p>
          <a:p>
            <a:r>
              <a:rPr lang="tr-TR" dirty="0"/>
              <a:t>a) Diplomanın veya öğrenimini yabancı ülkelerde yapmış ise yetkili kurumlardan alınacak denklik belgesinin onaylı örneği,</a:t>
            </a:r>
            <a:endParaRPr lang="en-US" dirty="0"/>
          </a:p>
          <a:p>
            <a:r>
              <a:rPr lang="tr-TR" dirty="0"/>
              <a:t>b) Adli sicil belgesi,</a:t>
            </a:r>
            <a:endParaRPr lang="en-US" dirty="0"/>
          </a:p>
          <a:p>
            <a:r>
              <a:rPr lang="tr-TR" dirty="0"/>
              <a:t>c) Sertifika programında başarılı olduğuna dair belgenin aslı veya onaylı örneği,</a:t>
            </a:r>
            <a:endParaRPr lang="en-US" dirty="0"/>
          </a:p>
          <a:p>
            <a:r>
              <a:rPr lang="tr-TR" dirty="0"/>
              <a:t>ç) Uygulama gezisini tamamladığına dair belgenin aslı veya onaylı örneği,</a:t>
            </a:r>
            <a:endParaRPr lang="en-US" dirty="0"/>
          </a:p>
          <a:p>
            <a:r>
              <a:rPr lang="tr-TR" dirty="0"/>
              <a:t>d) Son altı ay içinde çekilmiş iki adet vesikalık fotoğraf,</a:t>
            </a:r>
            <a:endParaRPr lang="en-US" dirty="0"/>
          </a:p>
          <a:p>
            <a:r>
              <a:rPr lang="tr-TR" dirty="0"/>
              <a:t>e) Ruhsatname için yapılan ödemenin dekontu,</a:t>
            </a:r>
            <a:endParaRPr lang="en-US" dirty="0"/>
          </a:p>
          <a:p>
            <a:r>
              <a:rPr lang="tr-TR" dirty="0"/>
              <a:t>f) 5901 sayılı Kanun uyarınca düzenlenmiş mavi kartların aslı veya onaylı örneği ile yurtiçi ve/veya </a:t>
            </a:r>
            <a:r>
              <a:rPr lang="tr-TR" dirty="0" err="1"/>
              <a:t>yurtdışıyerleşim</a:t>
            </a:r>
            <a:r>
              <a:rPr lang="tr-TR" dirty="0"/>
              <a:t> yeri belgesi.</a:t>
            </a:r>
            <a:endParaRPr lang="en-US" dirty="0"/>
          </a:p>
          <a:p>
            <a:r>
              <a:rPr lang="tr-TR" dirty="0"/>
              <a:t>(2) Bakanlık, başvuruda bulunanların durumlarını otuz gün içinde inceler, başvuruyu kabul ettiği takdirde ruhsatnameyi düzenler, başvuruyu reddettiği hâllerde ret kararını gerekçesi ile birlikte başvuru sahibine bildirir.</a:t>
            </a:r>
            <a:endParaRPr lang="en-US" dirty="0"/>
          </a:p>
          <a:p>
            <a:endParaRPr lang="en-US" dirty="0"/>
          </a:p>
        </p:txBody>
      </p:sp>
    </p:spTree>
    <p:extLst>
      <p:ext uri="{BB962C8B-B14F-4D97-AF65-F5344CB8AC3E}">
        <p14:creationId xmlns:p14="http://schemas.microsoft.com/office/powerpoint/2010/main" val="3901575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400" b="1" dirty="0" smtClean="0"/>
              <a:t>Turist/turizm rehberliği bölümü mezunları</a:t>
            </a:r>
            <a:r>
              <a:rPr lang="en-US" sz="2400" dirty="0" smtClean="0"/>
              <a:t/>
            </a:r>
            <a:br>
              <a:rPr lang="en-US" sz="2400" dirty="0" smtClean="0"/>
            </a:br>
            <a:endParaRPr lang="en-US" sz="2400" dirty="0"/>
          </a:p>
        </p:txBody>
      </p:sp>
      <p:sp>
        <p:nvSpPr>
          <p:cNvPr id="3" name="Content Placeholder 2"/>
          <p:cNvSpPr>
            <a:spLocks noGrp="1"/>
          </p:cNvSpPr>
          <p:nvPr>
            <p:ph idx="1"/>
          </p:nvPr>
        </p:nvSpPr>
        <p:spPr>
          <a:xfrm>
            <a:off x="199571" y="1600200"/>
            <a:ext cx="8726715" cy="5021943"/>
          </a:xfrm>
        </p:spPr>
        <p:txBody>
          <a:bodyPr>
            <a:normAutofit fontScale="85000" lnSpcReduction="20000"/>
          </a:bodyPr>
          <a:lstStyle/>
          <a:p>
            <a:r>
              <a:rPr lang="tr-TR" b="1" dirty="0" smtClean="0"/>
              <a:t>MADDE </a:t>
            </a:r>
            <a:r>
              <a:rPr lang="tr-TR" b="1" dirty="0"/>
              <a:t>23 –</a:t>
            </a:r>
            <a:r>
              <a:rPr lang="tr-TR" dirty="0"/>
              <a:t> (1) Üniversitelerin turist/turizm rehberliği bölümlerinin ön lisans, lisans veya yüksek lisans programlarından mezun olan ve yabancı dil yeterliliğine sahip bulunanlar, mesleğe kabul başvurularını T.C. kimlik numarasının da yer aldığı dilekçe ekinde aşağıdaki belgeler ile birlikte doğrudan veya posta yoluyla Bakanlığa yaparlar.</a:t>
            </a:r>
            <a:endParaRPr lang="en-US" dirty="0"/>
          </a:p>
          <a:p>
            <a:r>
              <a:rPr lang="tr-TR" dirty="0"/>
              <a:t>a) Diplomanın onaylı örneği,</a:t>
            </a:r>
            <a:endParaRPr lang="en-US" dirty="0"/>
          </a:p>
          <a:p>
            <a:r>
              <a:rPr lang="tr-TR" dirty="0"/>
              <a:t>b) YDS’den alınan geçerlilik süresini yitirmemiş ve en az ilgili mevzuat gereğince belirlenen puanda belgenin veya bu puana denkliği ÖSYM tarafından belirlenen eşdeğer belgenin veya Birlik tarafından Bakanlığın gözetim ve denetiminde yapılan yabancı dil sınavından alınan başarılı olduğuna ilişkin belgenin aslı veya onaylı örneği,</a:t>
            </a:r>
            <a:endParaRPr lang="en-US" dirty="0"/>
          </a:p>
          <a:p>
            <a:r>
              <a:rPr lang="tr-TR" dirty="0"/>
              <a:t>c) Adli sicil belgesi,</a:t>
            </a:r>
            <a:endParaRPr lang="en-US" dirty="0"/>
          </a:p>
          <a:p>
            <a:endParaRPr lang="en-US" dirty="0"/>
          </a:p>
        </p:txBody>
      </p:sp>
    </p:spTree>
    <p:extLst>
      <p:ext uri="{BB962C8B-B14F-4D97-AF65-F5344CB8AC3E}">
        <p14:creationId xmlns:p14="http://schemas.microsoft.com/office/powerpoint/2010/main" val="393238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a:t>ç) Uygulama gezisini tamamladığına dair belgenin aslı veya onaylı örneğini,</a:t>
            </a:r>
            <a:endParaRPr lang="en-US" dirty="0"/>
          </a:p>
          <a:p>
            <a:r>
              <a:rPr lang="tr-TR" dirty="0"/>
              <a:t>d) Son altı ay içinde çekilmiş iki adet vesikalık fotoğraf,</a:t>
            </a:r>
            <a:endParaRPr lang="en-US" dirty="0"/>
          </a:p>
          <a:p>
            <a:r>
              <a:rPr lang="tr-TR" dirty="0"/>
              <a:t>e) Ruhsatname için yapılan ödemenin dekontu.</a:t>
            </a:r>
            <a:endParaRPr lang="en-US" dirty="0"/>
          </a:p>
          <a:p>
            <a:r>
              <a:rPr lang="tr-TR" dirty="0"/>
              <a:t>(2) Bakanlık başvuruda bulunanların durumlarını 22 </a:t>
            </a:r>
            <a:r>
              <a:rPr lang="tr-TR" dirty="0" err="1"/>
              <a:t>nci</a:t>
            </a:r>
            <a:r>
              <a:rPr lang="tr-TR" dirty="0"/>
              <a:t> maddenin ikinci fıkrası çerçevesinde inceler ve karara bağlar.</a:t>
            </a:r>
            <a:endParaRPr lang="en-US" dirty="0"/>
          </a:p>
          <a:p>
            <a:endParaRPr lang="en-US" dirty="0"/>
          </a:p>
        </p:txBody>
      </p:sp>
    </p:spTree>
    <p:extLst>
      <p:ext uri="{BB962C8B-B14F-4D97-AF65-F5344CB8AC3E}">
        <p14:creationId xmlns:p14="http://schemas.microsoft.com/office/powerpoint/2010/main" val="3495306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34</Words>
  <Application>Microsoft Macintosh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REHBERLİK YÖNETMELİK-2</vt:lpstr>
      <vt:lpstr>PowerPoint Presentation</vt:lpstr>
      <vt:lpstr>Mesleğe kabul başvurusu ve ruhsatname için istenen belgeler </vt:lpstr>
      <vt:lpstr>Turist/turizm rehberliği bölümü mezunları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REHBERLİK YÖNETMELİK-2</dc:title>
  <dc:creator>azade</dc:creator>
  <cp:lastModifiedBy>azade</cp:lastModifiedBy>
  <cp:revision>1</cp:revision>
  <dcterms:created xsi:type="dcterms:W3CDTF">2017-11-06T23:36:40Z</dcterms:created>
  <dcterms:modified xsi:type="dcterms:W3CDTF">2017-11-06T23:39:34Z</dcterms:modified>
</cp:coreProperties>
</file>