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1"/>
  </p:notesMasterIdLst>
  <p:sldIdLst>
    <p:sldId id="256" r:id="rId2"/>
    <p:sldId id="263" r:id="rId3"/>
    <p:sldId id="293" r:id="rId4"/>
    <p:sldId id="258" r:id="rId5"/>
    <p:sldId id="294" r:id="rId6"/>
    <p:sldId id="259" r:id="rId7"/>
    <p:sldId id="295" r:id="rId8"/>
    <p:sldId id="264" r:id="rId9"/>
    <p:sldId id="265" r:id="rId10"/>
    <p:sldId id="266" r:id="rId11"/>
    <p:sldId id="267" r:id="rId12"/>
    <p:sldId id="268" r:id="rId13"/>
    <p:sldId id="270" r:id="rId14"/>
    <p:sldId id="272" r:id="rId15"/>
    <p:sldId id="274" r:id="rId16"/>
    <p:sldId id="275" r:id="rId17"/>
    <p:sldId id="276" r:id="rId18"/>
    <p:sldId id="277" r:id="rId19"/>
    <p:sldId id="278" r:id="rId20"/>
    <p:sldId id="279" r:id="rId21"/>
    <p:sldId id="280" r:id="rId22"/>
    <p:sldId id="282" r:id="rId23"/>
    <p:sldId id="284" r:id="rId24"/>
    <p:sldId id="291" r:id="rId25"/>
    <p:sldId id="286" r:id="rId26"/>
    <p:sldId id="287" r:id="rId27"/>
    <p:sldId id="288" r:id="rId28"/>
    <p:sldId id="289" r:id="rId29"/>
    <p:sldId id="292"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649ED2-6C74-400A-89C7-65C6B989C9C9}" type="datetimeFigureOut">
              <a:rPr lang="tr-TR" smtClean="0"/>
              <a:t>07.02.2018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F71BD5-0CBD-4470-B17E-CD6DE211AC04}" type="slidenum">
              <a:rPr lang="tr-TR" smtClean="0"/>
              <a:t>‹#›</a:t>
            </a:fld>
            <a:endParaRPr lang="tr-TR"/>
          </a:p>
        </p:txBody>
      </p:sp>
    </p:spTree>
    <p:extLst>
      <p:ext uri="{BB962C8B-B14F-4D97-AF65-F5344CB8AC3E}">
        <p14:creationId xmlns:p14="http://schemas.microsoft.com/office/powerpoint/2010/main" val="2772796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F71BD5-0CBD-4470-B17E-CD6DE211AC04}" type="slidenum">
              <a:rPr lang="tr-TR" smtClean="0"/>
              <a:t>2</a:t>
            </a:fld>
            <a:endParaRPr lang="tr-TR"/>
          </a:p>
        </p:txBody>
      </p:sp>
    </p:spTree>
    <p:extLst>
      <p:ext uri="{BB962C8B-B14F-4D97-AF65-F5344CB8AC3E}">
        <p14:creationId xmlns:p14="http://schemas.microsoft.com/office/powerpoint/2010/main" val="898231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Başlık 28"/>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Alt Başlık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Veri Yer Tutucusu 15"/>
          <p:cNvSpPr>
            <a:spLocks noGrp="1"/>
          </p:cNvSpPr>
          <p:nvPr>
            <p:ph type="dt" sz="half" idx="10"/>
          </p:nvPr>
        </p:nvSpPr>
        <p:spPr/>
        <p:txBody>
          <a:bodyPr/>
          <a:lstStyle/>
          <a:p>
            <a:fld id="{1E93C60F-059C-4223-BBA7-510CCF534423}" type="datetimeFigureOut">
              <a:rPr lang="tr-TR" smtClean="0"/>
              <a:t>07.02.2018</a:t>
            </a:fld>
            <a:endParaRPr lang="tr-TR"/>
          </a:p>
        </p:txBody>
      </p:sp>
      <p:sp>
        <p:nvSpPr>
          <p:cNvPr id="2" name="Altbilgi Yer Tutucusu 1"/>
          <p:cNvSpPr>
            <a:spLocks noGrp="1"/>
          </p:cNvSpPr>
          <p:nvPr>
            <p:ph type="ftr" sz="quarter" idx="11"/>
          </p:nvPr>
        </p:nvSpPr>
        <p:spPr/>
        <p:txBody>
          <a:bodyPr/>
          <a:lstStyle/>
          <a:p>
            <a:endParaRPr lang="tr-TR"/>
          </a:p>
        </p:txBody>
      </p:sp>
      <p:sp>
        <p:nvSpPr>
          <p:cNvPr id="15" name="Slayt Numarası Yer Tutucusu 14"/>
          <p:cNvSpPr>
            <a:spLocks noGrp="1"/>
          </p:cNvSpPr>
          <p:nvPr>
            <p:ph type="sldNum" sz="quarter" idx="12"/>
          </p:nvPr>
        </p:nvSpPr>
        <p:spPr>
          <a:xfrm>
            <a:off x="8229600" y="6473952"/>
            <a:ext cx="758952" cy="246888"/>
          </a:xfrm>
        </p:spPr>
        <p:txBody>
          <a:bodyPr/>
          <a:lstStyle/>
          <a:p>
            <a:fld id="{D50B1211-8B55-4C7E-9A46-C77A256CAA4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E93C60F-059C-4223-BBA7-510CCF534423}" type="datetimeFigureOut">
              <a:rPr lang="tr-TR" smtClean="0"/>
              <a:t>07.02.2018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E93C60F-059C-4223-BBA7-510CCF534423}" type="datetimeFigureOut">
              <a:rPr lang="tr-TR" smtClean="0"/>
              <a:t>07.02.2018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Başlık 21"/>
          <p:cNvSpPr>
            <a:spLocks noGrp="1"/>
          </p:cNvSpPr>
          <p:nvPr>
            <p:ph type="title"/>
          </p:nvPr>
        </p:nvSpPr>
        <p:spPr/>
        <p:txBody>
          <a:bodyPr/>
          <a:lstStyle/>
          <a:p>
            <a:r>
              <a:rPr kumimoji="0" lang="tr-TR" smtClean="0"/>
              <a:t>Asıl başlık stili için tıklatın</a:t>
            </a:r>
            <a:endParaRPr kumimoji="0" lang="en-US"/>
          </a:p>
        </p:txBody>
      </p:sp>
      <p:sp>
        <p:nvSpPr>
          <p:cNvPr id="27" name="İçerik Yer Tutucusu 26"/>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1E93C60F-059C-4223-BBA7-510CCF534423}" type="datetimeFigureOut">
              <a:rPr lang="tr-TR" smtClean="0"/>
              <a:t>07.02.2018</a:t>
            </a:fld>
            <a:endParaRPr lang="tr-TR"/>
          </a:p>
        </p:txBody>
      </p:sp>
      <p:sp>
        <p:nvSpPr>
          <p:cNvPr id="19" name="Altbilgi Yer Tutucusu 18"/>
          <p:cNvSpPr>
            <a:spLocks noGrp="1"/>
          </p:cNvSpPr>
          <p:nvPr>
            <p:ph type="ftr" sz="quarter" idx="11"/>
          </p:nvPr>
        </p:nvSpPr>
        <p:spPr>
          <a:xfrm>
            <a:off x="3581400" y="76200"/>
            <a:ext cx="2895600" cy="288925"/>
          </a:xfrm>
        </p:spPr>
        <p:txBody>
          <a:bodyPr/>
          <a:lstStyle/>
          <a:p>
            <a:endParaRPr lang="tr-TR"/>
          </a:p>
        </p:txBody>
      </p:sp>
      <p:sp>
        <p:nvSpPr>
          <p:cNvPr id="16" name="Slayt Numarası Yer Tutucusu 15"/>
          <p:cNvSpPr>
            <a:spLocks noGrp="1"/>
          </p:cNvSpPr>
          <p:nvPr>
            <p:ph type="sldNum" sz="quarter" idx="12"/>
          </p:nvPr>
        </p:nvSpPr>
        <p:spPr>
          <a:xfrm>
            <a:off x="8229600" y="6473952"/>
            <a:ext cx="758952" cy="246888"/>
          </a:xfrm>
        </p:spPr>
        <p:txBody>
          <a:bodyPr/>
          <a:lstStyle/>
          <a:p>
            <a:fld id="{D50B1211-8B55-4C7E-9A46-C77A256CAA4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Metin Yer Tutucus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Veri Yer Tutucusu 18"/>
          <p:cNvSpPr>
            <a:spLocks noGrp="1"/>
          </p:cNvSpPr>
          <p:nvPr>
            <p:ph type="dt" sz="half" idx="10"/>
          </p:nvPr>
        </p:nvSpPr>
        <p:spPr/>
        <p:txBody>
          <a:bodyPr/>
          <a:lstStyle/>
          <a:p>
            <a:fld id="{1E93C60F-059C-4223-BBA7-510CCF534423}" type="datetimeFigureOut">
              <a:rPr lang="tr-TR" smtClean="0"/>
              <a:t>07.02.2018</a:t>
            </a:fld>
            <a:endParaRPr lang="tr-TR"/>
          </a:p>
        </p:txBody>
      </p:sp>
      <p:sp>
        <p:nvSpPr>
          <p:cNvPr id="11" name="Altbilgi Yer Tutucusu 10"/>
          <p:cNvSpPr>
            <a:spLocks noGrp="1"/>
          </p:cNvSpPr>
          <p:nvPr>
            <p:ph type="ftr" sz="quarter" idx="11"/>
          </p:nvPr>
        </p:nvSpPr>
        <p:spPr/>
        <p:txBody>
          <a:bodyPr/>
          <a:lstStyle/>
          <a:p>
            <a:endParaRPr lang="tr-TR"/>
          </a:p>
        </p:txBody>
      </p:sp>
      <p:sp>
        <p:nvSpPr>
          <p:cNvPr id="16" name="Slayt Numarası Yer Tutucusu 15"/>
          <p:cNvSpPr>
            <a:spLocks noGrp="1"/>
          </p:cNvSpPr>
          <p:nvPr>
            <p:ph type="sldNum" sz="quarter" idx="12"/>
          </p:nvPr>
        </p:nvSpPr>
        <p:spPr/>
        <p:txBody>
          <a:bodyPr/>
          <a:lstStyle/>
          <a:p>
            <a:fld id="{D50B1211-8B55-4C7E-9A46-C77A256CAA42}" type="slidenum">
              <a:rPr lang="tr-TR" smtClean="0"/>
              <a:t>‹#›</a:t>
            </a:fld>
            <a:endParaRPr lang="tr-TR"/>
          </a:p>
        </p:txBody>
      </p:sp>
      <p:sp>
        <p:nvSpPr>
          <p:cNvPr id="8" name="Başlık 7"/>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Başlık 1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İçerik Yer Tutucus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0"/>
          </p:nvPr>
        </p:nvSpPr>
        <p:spPr/>
        <p:txBody>
          <a:bodyPr/>
          <a:lstStyle/>
          <a:p>
            <a:fld id="{1E93C60F-059C-4223-BBA7-510CCF534423}" type="datetimeFigureOut">
              <a:rPr lang="tr-TR" smtClean="0"/>
              <a:t>07.02.2018</a:t>
            </a:fld>
            <a:endParaRPr lang="tr-TR"/>
          </a:p>
        </p:txBody>
      </p:sp>
      <p:sp>
        <p:nvSpPr>
          <p:cNvPr id="10" name="Altbilgi Yer Tutucusu 9"/>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Başlık 28"/>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Metin Yer Tutucus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İçerik Yer Tutucus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İçerik Yer Tutucus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0"/>
          </p:nvPr>
        </p:nvSpPr>
        <p:spPr/>
        <p:txBody>
          <a:bodyPr/>
          <a:lstStyle/>
          <a:p>
            <a:fld id="{1E93C60F-059C-4223-BBA7-510CCF534423}" type="datetimeFigureOut">
              <a:rPr lang="tr-TR" smtClean="0"/>
              <a:t>07.02.2018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229600" y="6477000"/>
            <a:ext cx="762000" cy="246888"/>
          </a:xfrm>
        </p:spPr>
        <p:txBody>
          <a:bodyPr/>
          <a:lstStyle/>
          <a:p>
            <a:fld id="{D50B1211-8B55-4C7E-9A46-C77A256CAA42}" type="slidenum">
              <a:rPr lang="tr-TR" smtClean="0"/>
              <a:t>‹#›</a:t>
            </a:fld>
            <a:endParaRPr lang="tr-TR"/>
          </a:p>
        </p:txBody>
      </p:sp>
      <p:sp>
        <p:nvSpPr>
          <p:cNvPr id="11" name="Düz Bağlayıcı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Başlık 2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1E93C60F-059C-4223-BBA7-510CCF534423}" type="datetimeFigureOut">
              <a:rPr lang="tr-TR" smtClean="0"/>
              <a:t>07.02.2018</a:t>
            </a:fld>
            <a:endParaRPr lang="tr-TR"/>
          </a:p>
        </p:txBody>
      </p:sp>
      <p:sp>
        <p:nvSpPr>
          <p:cNvPr id="21" name="Altbilgi Yer Tutucusu 20"/>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1E93C60F-059C-4223-BBA7-510CCF534423}" type="datetimeFigureOut">
              <a:rPr lang="tr-TR" smtClean="0"/>
              <a:t>07.02.2018</a:t>
            </a:fld>
            <a:endParaRPr lang="tr-TR"/>
          </a:p>
        </p:txBody>
      </p:sp>
      <p:sp>
        <p:nvSpPr>
          <p:cNvPr id="24" name="Altbilgi Yer Tutucusu 23"/>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Düz Bağlayıcı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Başlık 11"/>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İçerik Yer Tutucus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1E93C60F-059C-4223-BBA7-510CCF534423}" type="datetimeFigureOut">
              <a:rPr lang="tr-TR" smtClean="0"/>
              <a:t>07.02.2018</a:t>
            </a:fld>
            <a:endParaRPr lang="tr-TR"/>
          </a:p>
        </p:txBody>
      </p:sp>
      <p:sp>
        <p:nvSpPr>
          <p:cNvPr id="29" name="Altbilgi Yer Tutucusu 28"/>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0B1211-8B55-4C7E-9A46-C77A256CAA4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Resim Yer Tutucusu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Veri Yer Tutucusu 6"/>
          <p:cNvSpPr>
            <a:spLocks noGrp="1"/>
          </p:cNvSpPr>
          <p:nvPr>
            <p:ph type="dt" sz="half" idx="10"/>
          </p:nvPr>
        </p:nvSpPr>
        <p:spPr/>
        <p:txBody>
          <a:bodyPr/>
          <a:lstStyle/>
          <a:p>
            <a:fld id="{1E93C60F-059C-4223-BBA7-510CCF534423}" type="datetimeFigureOut">
              <a:rPr lang="tr-TR" smtClean="0"/>
              <a:t>07.02.2018</a:t>
            </a:fld>
            <a:endParaRPr lang="tr-TR"/>
          </a:p>
        </p:txBody>
      </p:sp>
      <p:sp>
        <p:nvSpPr>
          <p:cNvPr id="5" name="Altbilgi Yer Tutucusu 4"/>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D50B1211-8B55-4C7E-9A46-C77A256CAA42}" type="slidenum">
              <a:rPr lang="tr-TR" smtClean="0"/>
              <a:t>‹#›</a:t>
            </a:fld>
            <a:endParaRPr lang="tr-TR"/>
          </a:p>
        </p:txBody>
      </p:sp>
      <p:sp>
        <p:nvSpPr>
          <p:cNvPr id="17" name="Başlık 16"/>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Metin Yer Tutucusu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Veri Yer Tutucusu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E93C60F-059C-4223-BBA7-510CCF534423}" type="datetimeFigureOut">
              <a:rPr lang="tr-TR" smtClean="0"/>
              <a:t>07.02.2018</a:t>
            </a:fld>
            <a:endParaRPr lang="tr-TR"/>
          </a:p>
        </p:txBody>
      </p:sp>
      <p:sp>
        <p:nvSpPr>
          <p:cNvPr id="28" name="Altbilgi Yer Tutucusu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Slayt Numarası Yer Tutucus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50B1211-8B55-4C7E-9A46-C77A256CAA42}" type="slidenum">
              <a:rPr lang="tr-TR" smtClean="0"/>
              <a:t>‹#›</a:t>
            </a:fld>
            <a:endParaRPr lang="tr-TR"/>
          </a:p>
        </p:txBody>
      </p:sp>
      <p:sp>
        <p:nvSpPr>
          <p:cNvPr id="10" name="Başlık Yer Tutucusu 9"/>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Düz Bağlayıcı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üz Bağlayıcı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Başlık 1"/>
          <p:cNvSpPr txBox="1">
            <a:spLocks/>
          </p:cNvSpPr>
          <p:nvPr/>
        </p:nvSpPr>
        <p:spPr>
          <a:xfrm>
            <a:off x="280393" y="764704"/>
            <a:ext cx="8686800" cy="1701940"/>
          </a:xfrm>
          <a:prstGeom prst="rect">
            <a:avLst/>
          </a:prstGeom>
        </p:spPr>
        <p:txBody>
          <a:bodyPr vert="horz" anchor="ctr">
            <a:no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ctr"/>
            <a:r>
              <a:rPr lang="tr-TR" sz="4000" dirty="0" smtClean="0"/>
              <a:t>   </a:t>
            </a:r>
            <a:br>
              <a:rPr lang="tr-TR" sz="4000" dirty="0" smtClean="0"/>
            </a:b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rmAutofit fontScale="92500" lnSpcReduction="10000"/>
          </a:bodyPr>
          <a:lstStyle/>
          <a:p>
            <a:r>
              <a:rPr lang="tr-TR" dirty="0"/>
              <a:t>Hücrelerin ve embriyoların farklı </a:t>
            </a:r>
            <a:r>
              <a:rPr lang="tr-TR" dirty="0" err="1"/>
              <a:t>kryoprezervasyon</a:t>
            </a:r>
            <a:r>
              <a:rPr lang="tr-TR" dirty="0"/>
              <a:t> yöntemleriyle ve değişik protokollerle saklama çalışmaları 40 yıldan fazladır sürdürülmektedir. Bu </a:t>
            </a:r>
            <a:r>
              <a:rPr lang="tr-TR" dirty="0" err="1"/>
              <a:t>kryoprezervasyon</a:t>
            </a:r>
            <a:r>
              <a:rPr lang="tr-TR" dirty="0"/>
              <a:t> teknikleri son zamanlarda daha basit, pratik ve daha ucuz dondurma prosedürleri yönünde geliştirilmiştir. Dondurulmuş embriyolar, hemen hemen taze embriyoların canlılık oranına yakın embriyo veriminin artırılması ile, ticari embriyo transferinde  yaygın olarak kullanılan bir yöntem olmuştur. </a:t>
            </a:r>
            <a:endParaRPr lang="tr-TR" dirty="0"/>
          </a:p>
        </p:txBody>
      </p:sp>
    </p:spTree>
    <p:extLst>
      <p:ext uri="{BB962C8B-B14F-4D97-AF65-F5344CB8AC3E}">
        <p14:creationId xmlns:p14="http://schemas.microsoft.com/office/powerpoint/2010/main" val="3689300927"/>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457200"/>
            <a:ext cx="8686800" cy="1747664"/>
          </a:xfrm>
        </p:spPr>
        <p:txBody>
          <a:bodyPr>
            <a:normAutofit/>
          </a:bodyPr>
          <a:lstStyle/>
          <a:p>
            <a:pPr algn="ctr">
              <a:lnSpc>
                <a:spcPct val="115000"/>
              </a:lnSpc>
              <a:spcAft>
                <a:spcPts val="1000"/>
              </a:spcAft>
            </a:pPr>
            <a:r>
              <a:rPr lang="tr-TR" sz="3200" dirty="0">
                <a:effectLst/>
                <a:latin typeface="Calibri"/>
                <a:ea typeface="Calibri"/>
                <a:cs typeface="Times New Roman"/>
              </a:rPr>
              <a:t/>
            </a:r>
            <a:br>
              <a:rPr lang="tr-TR" sz="3200" dirty="0">
                <a:effectLst/>
                <a:latin typeface="Calibri"/>
                <a:ea typeface="Calibri"/>
                <a:cs typeface="Times New Roman"/>
              </a:rPr>
            </a:br>
            <a:endParaRPr lang="tr-TR" dirty="0"/>
          </a:p>
        </p:txBody>
      </p:sp>
      <p:sp>
        <p:nvSpPr>
          <p:cNvPr id="3" name="İçerik Yer Tutucusu 2"/>
          <p:cNvSpPr>
            <a:spLocks noGrp="1"/>
          </p:cNvSpPr>
          <p:nvPr>
            <p:ph idx="1"/>
          </p:nvPr>
        </p:nvSpPr>
        <p:spPr/>
        <p:txBody>
          <a:bodyPr>
            <a:normAutofit/>
          </a:bodyPr>
          <a:lstStyle/>
          <a:p>
            <a:r>
              <a:rPr lang="tr-TR" dirty="0"/>
              <a:t>	</a:t>
            </a:r>
          </a:p>
        </p:txBody>
      </p:sp>
    </p:spTree>
    <p:extLst>
      <p:ext uri="{BB962C8B-B14F-4D97-AF65-F5344CB8AC3E}">
        <p14:creationId xmlns:p14="http://schemas.microsoft.com/office/powerpoint/2010/main" val="327465624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a:p>
        </p:txBody>
      </p:sp>
    </p:spTree>
    <p:extLst>
      <p:ext uri="{BB962C8B-B14F-4D97-AF65-F5344CB8AC3E}">
        <p14:creationId xmlns:p14="http://schemas.microsoft.com/office/powerpoint/2010/main" val="2129263914"/>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t>
            </a:r>
            <a:endParaRPr lang="tr-TR" dirty="0"/>
          </a:p>
        </p:txBody>
      </p:sp>
    </p:spTree>
    <p:extLst>
      <p:ext uri="{BB962C8B-B14F-4D97-AF65-F5344CB8AC3E}">
        <p14:creationId xmlns:p14="http://schemas.microsoft.com/office/powerpoint/2010/main" val="1686572174"/>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VAIO\AppData\Local\Microsoft\Windows\Temporary Internet Files\Content.IE5\VTUOO2PG\Cartoon-Co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0"/>
            <a:ext cx="1356148" cy="1052735"/>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p:txBody>
          <a:bodyPr/>
          <a:lstStyle/>
          <a:p>
            <a:endParaRPr lang="tr-TR" dirty="0"/>
          </a:p>
        </p:txBody>
      </p:sp>
    </p:spTree>
    <p:extLst>
      <p:ext uri="{BB962C8B-B14F-4D97-AF65-F5344CB8AC3E}">
        <p14:creationId xmlns:p14="http://schemas.microsoft.com/office/powerpoint/2010/main" val="3800322634"/>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r>
            <a:br>
              <a:rPr lang="tr-TR" dirty="0"/>
            </a:br>
            <a:endParaRPr lang="tr-TR" dirty="0"/>
          </a:p>
        </p:txBody>
      </p:sp>
      <p:pic>
        <p:nvPicPr>
          <p:cNvPr id="13314" name="Picture 2" descr="C:\Users\VAIO\AppData\Local\Microsoft\Windows\Temporary Internet Files\Content.IE5\VTUOO2PG\425px-Cow_cartoon_04.sv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6944" y="0"/>
            <a:ext cx="1593388" cy="1124744"/>
          </a:xfrm>
          <a:prstGeom prst="rect">
            <a:avLst/>
          </a:prstGeom>
          <a:noFill/>
          <a:extLst>
            <a:ext uri="{909E8E84-426E-40DD-AFC4-6F175D3DCCD1}">
              <a14:hiddenFill xmlns:a14="http://schemas.microsoft.com/office/drawing/2010/main">
                <a:solidFill>
                  <a:srgbClr val="FFFFFF"/>
                </a:solidFill>
              </a14:hiddenFill>
            </a:ext>
          </a:extLst>
        </p:spPr>
      </p:pic>
      <p:sp>
        <p:nvSpPr>
          <p:cNvPr id="6" name="İçerik Yer Tutucusu 5"/>
          <p:cNvSpPr>
            <a:spLocks noGrp="1"/>
          </p:cNvSpPr>
          <p:nvPr>
            <p:ph idx="1"/>
          </p:nvPr>
        </p:nvSpPr>
        <p:spPr/>
        <p:txBody>
          <a:bodyPr>
            <a:normAutofit/>
          </a:bodyPr>
          <a:lstStyle/>
          <a:p>
            <a:endParaRPr lang="tr-TR" dirty="0"/>
          </a:p>
        </p:txBody>
      </p:sp>
    </p:spTree>
    <p:extLst>
      <p:ext uri="{BB962C8B-B14F-4D97-AF65-F5344CB8AC3E}">
        <p14:creationId xmlns:p14="http://schemas.microsoft.com/office/powerpoint/2010/main" val="1534385859"/>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800" y="1554162"/>
            <a:ext cx="8686800" cy="5187206"/>
          </a:xfrm>
        </p:spPr>
        <p:txBody>
          <a:bodyPr>
            <a:normAutofit/>
          </a:bodyPr>
          <a:lstStyle/>
          <a:p>
            <a:r>
              <a:rPr lang="tr-TR" dirty="0" smtClean="0">
                <a:latin typeface="Times New Roman" pitchFamily="18" charset="0"/>
                <a:cs typeface="Times New Roman" pitchFamily="18" charset="0"/>
              </a:rPr>
              <a:t>.</a:t>
            </a:r>
          </a:p>
          <a:p>
            <a:endParaRPr lang="tr-TR" dirty="0"/>
          </a:p>
        </p:txBody>
      </p:sp>
      <p:pic>
        <p:nvPicPr>
          <p:cNvPr id="3074" name="Picture 2" descr="C:\Users\VAIO\AppData\Local\Microsoft\Windows\Temporary Internet Files\Content.IE5\HUYLUB2P\Holstein-Cow-[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1266" y="116423"/>
            <a:ext cx="2342153" cy="1555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80068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305694418"/>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404664"/>
            <a:ext cx="8443664" cy="838200"/>
          </a:xfrm>
        </p:spPr>
        <p:txBody>
          <a:bodyPr>
            <a:normAutofit/>
          </a:bodyPr>
          <a:lstStyle/>
          <a:p>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a:xfrm>
            <a:off x="304800" y="1268760"/>
            <a:ext cx="8686800" cy="5184576"/>
          </a:xfrm>
        </p:spPr>
        <p:txBody>
          <a:bodyPr>
            <a:normAutofit/>
          </a:bodyPr>
          <a:lstStyle/>
          <a:p>
            <a:endParaRPr lang="tr-TR" dirty="0">
              <a:latin typeface="Times New Roman" pitchFamily="18" charset="0"/>
              <a:cs typeface="Times New Roman" pitchFamily="18" charset="0"/>
            </a:endParaRPr>
          </a:p>
        </p:txBody>
      </p:sp>
      <p:pic>
        <p:nvPicPr>
          <p:cNvPr id="7170" name="Picture 2" descr="C:\Users\VAIO\AppData\Local\Microsoft\Windows\Temporary Internet Files\Content.IE5\VTUOO2PG\animated_cows[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340228" y="7633"/>
            <a:ext cx="1803771" cy="10451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3651410"/>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221065"/>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260648"/>
            <a:ext cx="8686800" cy="1440160"/>
          </a:xfrm>
        </p:spPr>
        <p:txBody>
          <a:bodyPr>
            <a:normAutofit/>
          </a:bodyPr>
          <a:lstStyle/>
          <a:p>
            <a:pPr algn="ctr"/>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a:xfrm>
            <a:off x="304800" y="1628800"/>
            <a:ext cx="8686800" cy="5112568"/>
          </a:xfrm>
        </p:spPr>
        <p:txBody>
          <a:bodyPr>
            <a:normAutofit/>
          </a:bodyPr>
          <a:lstStyle/>
          <a:p>
            <a:endParaRPr lang="tr-TR" dirty="0"/>
          </a:p>
        </p:txBody>
      </p:sp>
    </p:spTree>
    <p:extLst>
      <p:ext uri="{BB962C8B-B14F-4D97-AF65-F5344CB8AC3E}">
        <p14:creationId xmlns:p14="http://schemas.microsoft.com/office/powerpoint/2010/main" val="2418445192"/>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smtClean="0"/>
          </a:p>
          <a:p>
            <a:endParaRPr lang="tr-TR" dirty="0"/>
          </a:p>
        </p:txBody>
      </p:sp>
      <p:sp>
        <p:nvSpPr>
          <p:cNvPr id="4" name="Dikdörtgen 3"/>
          <p:cNvSpPr/>
          <p:nvPr/>
        </p:nvSpPr>
        <p:spPr>
          <a:xfrm>
            <a:off x="2286000" y="1997839"/>
            <a:ext cx="4572000" cy="2862322"/>
          </a:xfrm>
          <a:prstGeom prst="rect">
            <a:avLst/>
          </a:prstGeom>
        </p:spPr>
        <p:txBody>
          <a:bodyPr>
            <a:spAutoFit/>
          </a:bodyPr>
          <a:lstStyle/>
          <a:p>
            <a:r>
              <a:rPr lang="tr-TR" dirty="0"/>
              <a:t>Ancak, geleneksel yavaş </a:t>
            </a:r>
            <a:r>
              <a:rPr lang="tr-TR" dirty="0" err="1"/>
              <a:t>kryoprezervasyon</a:t>
            </a:r>
            <a:r>
              <a:rPr lang="tr-TR" dirty="0"/>
              <a:t>, dondurma işleminin değişik fazlarında embriyonun birçok fiziksel, kimyasal ve biyolojik faktörlerin etkisine maruz kaldığı yavaş prosedürdür. Son on yılda </a:t>
            </a:r>
            <a:r>
              <a:rPr lang="tr-TR" dirty="0" err="1"/>
              <a:t>embryo</a:t>
            </a:r>
            <a:r>
              <a:rPr lang="tr-TR" dirty="0"/>
              <a:t> </a:t>
            </a:r>
            <a:r>
              <a:rPr lang="tr-TR" dirty="0" err="1"/>
              <a:t>kryoprezervasyonu</a:t>
            </a:r>
            <a:r>
              <a:rPr lang="tr-TR" dirty="0"/>
              <a:t> için değişik yeni yöntemler bildirilmiştir. Bu yöntemler arasında  </a:t>
            </a:r>
            <a:r>
              <a:rPr lang="tr-TR" dirty="0" err="1"/>
              <a:t>vitrifikasyonun</a:t>
            </a:r>
            <a:r>
              <a:rPr lang="tr-TR" dirty="0"/>
              <a:t> uzun zamandan beri geleneksel </a:t>
            </a:r>
            <a:r>
              <a:rPr lang="tr-TR" dirty="0" err="1"/>
              <a:t>kryoprezervasyon</a:t>
            </a:r>
            <a:r>
              <a:rPr lang="tr-TR" dirty="0"/>
              <a:t> yöntemine alternatif olduğu bilinmektedir.</a:t>
            </a:r>
          </a:p>
        </p:txBody>
      </p:sp>
    </p:spTree>
    <p:extLst>
      <p:ext uri="{BB962C8B-B14F-4D97-AF65-F5344CB8AC3E}">
        <p14:creationId xmlns:p14="http://schemas.microsoft.com/office/powerpoint/2010/main" val="771198172"/>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Tree>
    <p:extLst>
      <p:ext uri="{BB962C8B-B14F-4D97-AF65-F5344CB8AC3E}">
        <p14:creationId xmlns:p14="http://schemas.microsoft.com/office/powerpoint/2010/main" val="4124251265"/>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a:xfrm>
            <a:off x="304800" y="1554162"/>
            <a:ext cx="8686800" cy="5115198"/>
          </a:xfrm>
        </p:spPr>
        <p:txBody>
          <a:bodyPr/>
          <a:lstStyle/>
          <a:p>
            <a:endParaRPr lang="tr-TR" dirty="0">
              <a:latin typeface="Times New Roman" pitchFamily="18" charset="0"/>
              <a:cs typeface="Times New Roman" pitchFamily="18" charset="0"/>
            </a:endParaRPr>
          </a:p>
        </p:txBody>
      </p:sp>
      <p:pic>
        <p:nvPicPr>
          <p:cNvPr id="5" name="Picture 2" descr="C:\Users\VAIO\AppData\Local\Microsoft\Windows\Temporary Internet Files\Content.IE5\II85169W\cow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6237" y="0"/>
            <a:ext cx="1117763" cy="1046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6440956"/>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dirty="0">
              <a:latin typeface="Times New Roman" pitchFamily="18" charset="0"/>
              <a:cs typeface="Times New Roman" pitchFamily="18" charset="0"/>
            </a:endParaRPr>
          </a:p>
        </p:txBody>
      </p:sp>
      <p:pic>
        <p:nvPicPr>
          <p:cNvPr id="11266" name="Picture 2" descr="C:\Users\VAIO\AppData\Local\Microsoft\Windows\Temporary Internet Files\Content.IE5\VTUOO2PG\425px-Cow_cartoon_04.sv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59489" y="0"/>
            <a:ext cx="1484511" cy="1047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6669797"/>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2997" y="502568"/>
            <a:ext cx="8686800" cy="838200"/>
          </a:xfrm>
        </p:spPr>
        <p:txBody>
          <a:bodyPr>
            <a:normAutofit/>
          </a:bodyPr>
          <a:lstStyle/>
          <a:p>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a:xfrm>
            <a:off x="304800" y="1340768"/>
            <a:ext cx="8686800" cy="5517232"/>
          </a:xfrm>
        </p:spPr>
        <p:txBody>
          <a:bodyPr>
            <a:normAutofit/>
          </a:bodyPr>
          <a:lstStyle/>
          <a:p>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854349584"/>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909246435"/>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79512" y="1412776"/>
            <a:ext cx="3672408" cy="369332"/>
          </a:xfrm>
          <a:prstGeom prst="rect">
            <a:avLst/>
          </a:prstGeom>
          <a:noFill/>
        </p:spPr>
        <p:txBody>
          <a:bodyPr wrap="square" rtlCol="0">
            <a:spAutoFit/>
          </a:bodyPr>
          <a:lstStyle/>
          <a:p>
            <a:r>
              <a:rPr lang="tr-TR" dirty="0" smtClean="0"/>
              <a:t>Kısa Program</a:t>
            </a:r>
            <a:endParaRPr lang="tr-TR" dirty="0"/>
          </a:p>
        </p:txBody>
      </p:sp>
      <p:sp>
        <p:nvSpPr>
          <p:cNvPr id="5" name="Metin kutusu 4"/>
          <p:cNvSpPr txBox="1"/>
          <p:nvPr/>
        </p:nvSpPr>
        <p:spPr>
          <a:xfrm>
            <a:off x="4644008" y="1412776"/>
            <a:ext cx="4248472" cy="369332"/>
          </a:xfrm>
          <a:prstGeom prst="rect">
            <a:avLst/>
          </a:prstGeom>
          <a:noFill/>
        </p:spPr>
        <p:txBody>
          <a:bodyPr wrap="square" rtlCol="0">
            <a:spAutoFit/>
          </a:bodyPr>
          <a:lstStyle/>
          <a:p>
            <a:r>
              <a:rPr lang="tr-TR" dirty="0" smtClean="0"/>
              <a:t>Uzun Program</a:t>
            </a:r>
            <a:endParaRPr lang="tr-TR" dirty="0"/>
          </a:p>
        </p:txBody>
      </p:sp>
    </p:spTree>
    <p:extLst>
      <p:ext uri="{BB962C8B-B14F-4D97-AF65-F5344CB8AC3E}">
        <p14:creationId xmlns:p14="http://schemas.microsoft.com/office/powerpoint/2010/main" val="3241522276"/>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620688"/>
            <a:ext cx="8686800" cy="838200"/>
          </a:xfrm>
        </p:spPr>
        <p:txBody>
          <a:bodyPr>
            <a:normAutofit/>
          </a:bodyPr>
          <a:lstStyle/>
          <a:p>
            <a:endParaRPr lang="tr-TR" b="1" dirty="0">
              <a:latin typeface="Times New Roman" pitchFamily="18" charset="0"/>
              <a:cs typeface="Times New Roman" pitchFamily="18" charset="0"/>
            </a:endParaRPr>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3143048355"/>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5689233"/>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4800" y="476466"/>
            <a:ext cx="8686800" cy="838200"/>
          </a:xfrm>
        </p:spPr>
        <p:txBody>
          <a:bodyPr>
            <a:normAutofit/>
          </a:bodyPr>
          <a:lstStyle/>
          <a:p>
            <a:endParaRPr lang="tr-TR" sz="3200" b="1" dirty="0">
              <a:latin typeface="Times New Roman" pitchFamily="18" charset="0"/>
              <a:cs typeface="Times New Roman" pitchFamily="18" charset="0"/>
            </a:endParaRPr>
          </a:p>
        </p:txBody>
      </p:sp>
      <p:sp>
        <p:nvSpPr>
          <p:cNvPr id="4" name="İçerik Yer Tutucusu 3"/>
          <p:cNvSpPr>
            <a:spLocks noGrp="1"/>
          </p:cNvSpPr>
          <p:nvPr>
            <p:ph idx="1"/>
          </p:nvPr>
        </p:nvSpPr>
        <p:spPr/>
        <p:txBody>
          <a:bodyPr>
            <a:normAutofit/>
          </a:bodyPr>
          <a:lstStyle/>
          <a:p>
            <a:pPr lvl="7"/>
            <a:endParaRPr lang="tr-TR" sz="1200" dirty="0" smtClean="0">
              <a:latin typeface="Times New Roman" pitchFamily="18" charset="0"/>
              <a:cs typeface="Times New Roman" pitchFamily="18" charset="0"/>
            </a:endParaRPr>
          </a:p>
        </p:txBody>
      </p:sp>
      <p:pic>
        <p:nvPicPr>
          <p:cNvPr id="8194" name="Picture 2" descr="C:\Users\VAIO\AppData\Local\Microsoft\Windows\Temporary Internet Files\Content.IE5\HUYLUB2P\animal-1299116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312" y="0"/>
            <a:ext cx="1615278" cy="1075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3910057"/>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a:t>
            </a:r>
            <a:endParaRPr lang="tr-TR" dirty="0"/>
          </a:p>
        </p:txBody>
      </p:sp>
      <p:sp>
        <p:nvSpPr>
          <p:cNvPr id="4" name="Metin kutusu 3"/>
          <p:cNvSpPr txBox="1"/>
          <p:nvPr/>
        </p:nvSpPr>
        <p:spPr>
          <a:xfrm>
            <a:off x="5796136" y="5229845"/>
            <a:ext cx="2874516" cy="461665"/>
          </a:xfrm>
          <a:prstGeom prst="rect">
            <a:avLst/>
          </a:prstGeom>
          <a:noFill/>
        </p:spPr>
        <p:txBody>
          <a:bodyPr wrap="square" rtlCol="0">
            <a:spAutoFit/>
          </a:bodyPr>
          <a:lstStyle/>
          <a:p>
            <a:pPr algn="ct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3596315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Bu prosedür çok daha fazla konsantre </a:t>
            </a:r>
            <a:r>
              <a:rPr lang="tr-TR" dirty="0" err="1"/>
              <a:t>kryoprotektana</a:t>
            </a:r>
            <a:r>
              <a:rPr lang="tr-TR" dirty="0"/>
              <a:t> ihtiyaç gösterir ve yüksek soğutma/çözdürme oranları ile (20,000–25,000 veya daha fazla °C/dakika) buz kristallerinin şekillenmesi önlenir</a:t>
            </a:r>
            <a:endParaRPr lang="tr-TR" dirty="0"/>
          </a:p>
        </p:txBody>
      </p:sp>
    </p:spTree>
    <p:extLst>
      <p:ext uri="{BB962C8B-B14F-4D97-AF65-F5344CB8AC3E}">
        <p14:creationId xmlns:p14="http://schemas.microsoft.com/office/powerpoint/2010/main" val="2140875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686800" cy="6048672"/>
          </a:xfrm>
        </p:spPr>
        <p:txBody>
          <a:bodyPr>
            <a:normAutofit/>
          </a:bodyPr>
          <a:lstStyle/>
          <a:p>
            <a:pPr marL="0" indent="0">
              <a:buNone/>
            </a:pPr>
            <a:r>
              <a:rPr lang="tr-TR" dirty="0"/>
              <a:t> </a:t>
            </a:r>
            <a:endParaRPr lang="tr-TR" dirty="0" smtClean="0"/>
          </a:p>
          <a:p>
            <a:pPr marL="0" indent="0">
              <a:buNone/>
            </a:pPr>
            <a:endParaRPr lang="tr-TR" dirty="0"/>
          </a:p>
        </p:txBody>
      </p:sp>
      <p:pic>
        <p:nvPicPr>
          <p:cNvPr id="15362" name="Picture 2" descr="Gonadolibér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2330" y="22029"/>
            <a:ext cx="2861670" cy="1697926"/>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2286000" y="1305342"/>
            <a:ext cx="4572000" cy="4247317"/>
          </a:xfrm>
          <a:prstGeom prst="rect">
            <a:avLst/>
          </a:prstGeom>
        </p:spPr>
        <p:txBody>
          <a:bodyPr>
            <a:spAutoFit/>
          </a:bodyPr>
          <a:lstStyle/>
          <a:p>
            <a:r>
              <a:rPr lang="tr-TR" dirty="0"/>
              <a:t>Bu noktada, </a:t>
            </a:r>
            <a:r>
              <a:rPr lang="tr-TR" dirty="0" err="1"/>
              <a:t>vitrifikasyon</a:t>
            </a:r>
            <a:r>
              <a:rPr lang="tr-TR" dirty="0"/>
              <a:t> geleneksel yavaş </a:t>
            </a:r>
            <a:r>
              <a:rPr lang="tr-TR" dirty="0" err="1"/>
              <a:t>kryopreservasyona</a:t>
            </a:r>
            <a:r>
              <a:rPr lang="tr-TR" dirty="0"/>
              <a:t> alternatif bir yöntem olarak ortaya çıkmıştır ve memelilerde embriyoların dondurulması için ilk kez </a:t>
            </a:r>
            <a:r>
              <a:rPr lang="tr-TR" dirty="0" err="1"/>
              <a:t>Rall</a:t>
            </a:r>
            <a:r>
              <a:rPr lang="tr-TR" dirty="0"/>
              <a:t> ve </a:t>
            </a:r>
            <a:r>
              <a:rPr lang="tr-TR" dirty="0" err="1"/>
              <a:t>Fahy</a:t>
            </a:r>
            <a:r>
              <a:rPr lang="tr-TR" dirty="0"/>
              <a:t> (22) tarafından kullanılmıştır. Vitrifikasyon yöntemi yüksek oranda </a:t>
            </a:r>
            <a:r>
              <a:rPr lang="tr-TR" dirty="0" err="1"/>
              <a:t>kryoprotektanlarla</a:t>
            </a:r>
            <a:r>
              <a:rPr lang="tr-TR" dirty="0"/>
              <a:t> konsantre (% 40 ve daha yüksek) edilmiş dolayısıyla viskozitesi artırılmış </a:t>
            </a:r>
            <a:r>
              <a:rPr lang="tr-TR" dirty="0" err="1"/>
              <a:t>vitrifikasyon</a:t>
            </a:r>
            <a:r>
              <a:rPr lang="tr-TR" dirty="0"/>
              <a:t> </a:t>
            </a:r>
            <a:r>
              <a:rPr lang="tr-TR" dirty="0" err="1"/>
              <a:t>solusyonunda</a:t>
            </a:r>
            <a:r>
              <a:rPr lang="tr-TR" dirty="0"/>
              <a:t> (</a:t>
            </a:r>
            <a:r>
              <a:rPr lang="tr-TR" dirty="0" err="1"/>
              <a:t>kryoprotektan</a:t>
            </a:r>
            <a:r>
              <a:rPr lang="tr-TR" dirty="0"/>
              <a:t> </a:t>
            </a:r>
            <a:r>
              <a:rPr lang="tr-TR" dirty="0" err="1"/>
              <a:t>solusyonu</a:t>
            </a:r>
            <a:r>
              <a:rPr lang="tr-TR" dirty="0"/>
              <a:t>) ve buz </a:t>
            </a:r>
            <a:r>
              <a:rPr lang="tr-TR" dirty="0" err="1"/>
              <a:t>kristalizasyonunu</a:t>
            </a:r>
            <a:r>
              <a:rPr lang="tr-TR" dirty="0"/>
              <a:t> önlemek için  hızlı dondurma (soğutma) oranları (15,000-30,000oC/dakika) uygulanarak embriyoların cam benzeri bir yapıda dondurulması işlemidir </a:t>
            </a:r>
          </a:p>
        </p:txBody>
      </p:sp>
    </p:spTree>
    <p:extLst>
      <p:ext uri="{BB962C8B-B14F-4D97-AF65-F5344CB8AC3E}">
        <p14:creationId xmlns:p14="http://schemas.microsoft.com/office/powerpoint/2010/main" val="1126087613"/>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Bu yöntemde hücre içerisindeki suyun </a:t>
            </a:r>
            <a:r>
              <a:rPr lang="tr-TR" dirty="0" err="1"/>
              <a:t>vitrifikasyonu</a:t>
            </a:r>
            <a:r>
              <a:rPr lang="tr-TR" dirty="0"/>
              <a:t> yüksek konsantrasyonlarda </a:t>
            </a:r>
            <a:r>
              <a:rPr lang="tr-TR" dirty="0" err="1"/>
              <a:t>kryoprotektan</a:t>
            </a:r>
            <a:r>
              <a:rPr lang="tr-TR" dirty="0"/>
              <a:t> kullanılması yanında, hızlı soğutma oranlarının uygulanmasıyla da sağlanmaktadır (23). </a:t>
            </a:r>
            <a:r>
              <a:rPr lang="tr-TR" dirty="0" err="1"/>
              <a:t>Vitrifikasyonda</a:t>
            </a:r>
            <a:r>
              <a:rPr lang="tr-TR" dirty="0"/>
              <a:t> soğutma hızı embriyoların içinde bulunduğu </a:t>
            </a:r>
            <a:r>
              <a:rPr lang="tr-TR" dirty="0" err="1"/>
              <a:t>kryoprotektan</a:t>
            </a:r>
            <a:r>
              <a:rPr lang="tr-TR" dirty="0"/>
              <a:t> </a:t>
            </a:r>
            <a:r>
              <a:rPr lang="tr-TR" dirty="0" err="1"/>
              <a:t>solusyonun</a:t>
            </a:r>
            <a:r>
              <a:rPr lang="tr-TR" dirty="0"/>
              <a:t> miktarıyla direkt ilişkilidir.</a:t>
            </a:r>
            <a:endParaRPr lang="tr-TR" dirty="0"/>
          </a:p>
        </p:txBody>
      </p:sp>
    </p:spTree>
    <p:extLst>
      <p:ext uri="{BB962C8B-B14F-4D97-AF65-F5344CB8AC3E}">
        <p14:creationId xmlns:p14="http://schemas.microsoft.com/office/powerpoint/2010/main" val="753201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286000" y="1859340"/>
            <a:ext cx="4572000" cy="3139321"/>
          </a:xfrm>
          <a:prstGeom prst="rect">
            <a:avLst/>
          </a:prstGeom>
        </p:spPr>
        <p:txBody>
          <a:bodyPr>
            <a:spAutoFit/>
          </a:bodyPr>
          <a:lstStyle/>
          <a:p>
            <a:r>
              <a:rPr lang="tr-TR" dirty="0"/>
              <a:t>Embriyoları bulunduran </a:t>
            </a:r>
            <a:r>
              <a:rPr lang="tr-TR" dirty="0" err="1"/>
              <a:t>kryoprotektan</a:t>
            </a:r>
            <a:r>
              <a:rPr lang="tr-TR" dirty="0"/>
              <a:t> </a:t>
            </a:r>
            <a:r>
              <a:rPr lang="tr-TR" dirty="0" err="1"/>
              <a:t>solusyonunun</a:t>
            </a:r>
            <a:r>
              <a:rPr lang="tr-TR" dirty="0"/>
              <a:t> miktarı ne kadar az olursa, sıvı azota daldırma sırasındaki soğutma oranı da o ölçüde hızlı olacaktır (4).  Embriyoların </a:t>
            </a:r>
            <a:r>
              <a:rPr lang="tr-TR" dirty="0" err="1"/>
              <a:t>vitrifikasyonu</a:t>
            </a:r>
            <a:r>
              <a:rPr lang="tr-TR" dirty="0"/>
              <a:t> ilk olarak 0,25 ml’lik payetlerde yapılmışken, daha sonraları yüksek termal ileticiliği olan cam (10) </a:t>
            </a:r>
            <a:r>
              <a:rPr lang="tr-TR" dirty="0" err="1"/>
              <a:t>mikropipetlerde</a:t>
            </a:r>
            <a:r>
              <a:rPr lang="tr-TR" dirty="0"/>
              <a:t> (GMP), </a:t>
            </a:r>
            <a:r>
              <a:rPr lang="tr-TR" dirty="0" err="1"/>
              <a:t>open</a:t>
            </a:r>
            <a:r>
              <a:rPr lang="tr-TR" dirty="0"/>
              <a:t> </a:t>
            </a:r>
            <a:r>
              <a:rPr lang="tr-TR" dirty="0" err="1"/>
              <a:t>pulled</a:t>
            </a:r>
            <a:r>
              <a:rPr lang="tr-TR" dirty="0"/>
              <a:t> (18) payetlerde (OPS) ve son yıllarda gel </a:t>
            </a:r>
            <a:r>
              <a:rPr lang="tr-TR" dirty="0" err="1"/>
              <a:t>loading</a:t>
            </a:r>
            <a:r>
              <a:rPr lang="tr-TR" dirty="0"/>
              <a:t> (1) tip (GL-tip), </a:t>
            </a:r>
            <a:r>
              <a:rPr lang="tr-TR" dirty="0" err="1"/>
              <a:t>cryoloop</a:t>
            </a:r>
            <a:r>
              <a:rPr lang="tr-TR" dirty="0"/>
              <a:t> ya da </a:t>
            </a:r>
            <a:r>
              <a:rPr lang="tr-TR" dirty="0" err="1"/>
              <a:t>cryotoplar</a:t>
            </a:r>
            <a:r>
              <a:rPr lang="tr-TR" dirty="0"/>
              <a:t> (5) içerisinde </a:t>
            </a:r>
            <a:r>
              <a:rPr lang="tr-TR" dirty="0" err="1"/>
              <a:t>mikrodamlalarda</a:t>
            </a:r>
            <a:r>
              <a:rPr lang="tr-TR" dirty="0"/>
              <a:t> dondurulmaktadır. </a:t>
            </a:r>
          </a:p>
        </p:txBody>
      </p:sp>
    </p:spTree>
    <p:extLst>
      <p:ext uri="{BB962C8B-B14F-4D97-AF65-F5344CB8AC3E}">
        <p14:creationId xmlns:p14="http://schemas.microsoft.com/office/powerpoint/2010/main" val="413035587"/>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Vitrifikasyon yöntemi oositlerin </a:t>
            </a:r>
            <a:r>
              <a:rPr lang="tr-TR" dirty="0" err="1"/>
              <a:t>kryopreservasyonu</a:t>
            </a:r>
            <a:r>
              <a:rPr lang="tr-TR" dirty="0"/>
              <a:t> kadar, geleneksel dondurma yönteminin olumsuz (27) sonuçlara neden olduğu in </a:t>
            </a:r>
            <a:r>
              <a:rPr lang="tr-TR" dirty="0" err="1"/>
              <a:t>vivo</a:t>
            </a:r>
            <a:r>
              <a:rPr lang="tr-TR" dirty="0"/>
              <a:t>  geliştirilmiş embriyolar kadar in </a:t>
            </a:r>
            <a:r>
              <a:rPr lang="tr-TR" dirty="0" err="1"/>
              <a:t>vitro</a:t>
            </a:r>
            <a:r>
              <a:rPr lang="tr-TR" dirty="0"/>
              <a:t> embriyonun ileri gelişme safhaları için de uygun bulunmuştur</a:t>
            </a:r>
            <a:endParaRPr lang="tr-TR" dirty="0"/>
          </a:p>
        </p:txBody>
      </p:sp>
    </p:spTree>
    <p:extLst>
      <p:ext uri="{BB962C8B-B14F-4D97-AF65-F5344CB8AC3E}">
        <p14:creationId xmlns:p14="http://schemas.microsoft.com/office/powerpoint/2010/main" val="1152424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 </a:t>
            </a:r>
            <a:endParaRPr lang="tr-TR" dirty="0"/>
          </a:p>
        </p:txBody>
      </p:sp>
      <p:sp>
        <p:nvSpPr>
          <p:cNvPr id="2" name="Dikdörtgen 1"/>
          <p:cNvSpPr/>
          <p:nvPr/>
        </p:nvSpPr>
        <p:spPr>
          <a:xfrm>
            <a:off x="2286000" y="2967335"/>
            <a:ext cx="4572000" cy="369332"/>
          </a:xfrm>
          <a:prstGeom prst="rect">
            <a:avLst/>
          </a:prstGeom>
        </p:spPr>
        <p:txBody>
          <a:bodyPr>
            <a:spAutoFit/>
          </a:bodyPr>
          <a:lstStyle/>
          <a:p>
            <a:r>
              <a:rPr lang="tr-TR" dirty="0" smtClean="0"/>
              <a:t>.</a:t>
            </a:r>
            <a:endParaRPr lang="tr-TR" dirty="0"/>
          </a:p>
        </p:txBody>
      </p:sp>
      <p:sp>
        <p:nvSpPr>
          <p:cNvPr id="4" name="Dikdörtgen 3"/>
          <p:cNvSpPr/>
          <p:nvPr/>
        </p:nvSpPr>
        <p:spPr>
          <a:xfrm>
            <a:off x="2286000" y="2551837"/>
            <a:ext cx="4572000" cy="369332"/>
          </a:xfrm>
          <a:prstGeom prst="rect">
            <a:avLst/>
          </a:prstGeom>
        </p:spPr>
        <p:txBody>
          <a:bodyPr>
            <a:spAutoFit/>
          </a:bodyPr>
          <a:lstStyle/>
          <a:p>
            <a:r>
              <a:rPr lang="tr-TR" dirty="0" smtClean="0"/>
              <a:t> </a:t>
            </a:r>
            <a:endParaRPr lang="tr-TR" dirty="0"/>
          </a:p>
        </p:txBody>
      </p:sp>
      <p:sp>
        <p:nvSpPr>
          <p:cNvPr id="7" name="Dikdörtgen 6"/>
          <p:cNvSpPr/>
          <p:nvPr/>
        </p:nvSpPr>
        <p:spPr>
          <a:xfrm>
            <a:off x="2286000" y="1582341"/>
            <a:ext cx="4572000" cy="3693319"/>
          </a:xfrm>
          <a:prstGeom prst="rect">
            <a:avLst/>
          </a:prstGeom>
        </p:spPr>
        <p:txBody>
          <a:bodyPr>
            <a:spAutoFit/>
          </a:bodyPr>
          <a:lstStyle/>
          <a:p>
            <a:r>
              <a:rPr lang="tr-TR" dirty="0"/>
              <a:t>İn </a:t>
            </a:r>
            <a:r>
              <a:rPr lang="tr-TR" dirty="0" err="1"/>
              <a:t>vitro</a:t>
            </a:r>
            <a:r>
              <a:rPr lang="tr-TR" dirty="0"/>
              <a:t> koşullar embriyonun dondurma işlemlerine karşı hassasiyetini artırmaktadır (17). İn </a:t>
            </a:r>
            <a:r>
              <a:rPr lang="tr-TR" dirty="0" err="1"/>
              <a:t>vitro</a:t>
            </a:r>
            <a:r>
              <a:rPr lang="tr-TR" dirty="0"/>
              <a:t> geliştirilmiş özellikle erken dönem embriyolar, artmış </a:t>
            </a:r>
            <a:r>
              <a:rPr lang="tr-TR" dirty="0" err="1"/>
              <a:t>lintrasellüler</a:t>
            </a:r>
            <a:r>
              <a:rPr lang="tr-TR" dirty="0"/>
              <a:t> </a:t>
            </a:r>
            <a:r>
              <a:rPr lang="tr-TR" dirty="0" err="1"/>
              <a:t>lipid</a:t>
            </a:r>
            <a:r>
              <a:rPr lang="tr-TR" dirty="0"/>
              <a:t> içeriği ve daha küçük </a:t>
            </a:r>
            <a:r>
              <a:rPr lang="tr-TR" dirty="0" err="1"/>
              <a:t>inner</a:t>
            </a:r>
            <a:r>
              <a:rPr lang="tr-TR" dirty="0"/>
              <a:t> </a:t>
            </a:r>
            <a:r>
              <a:rPr lang="tr-TR" dirty="0" err="1"/>
              <a:t>cell</a:t>
            </a:r>
            <a:r>
              <a:rPr lang="tr-TR" dirty="0"/>
              <a:t> </a:t>
            </a:r>
            <a:r>
              <a:rPr lang="tr-TR" dirty="0" err="1"/>
              <a:t>mass</a:t>
            </a:r>
            <a:r>
              <a:rPr lang="tr-TR" dirty="0"/>
              <a:t> (ICM) nedeniyle, in </a:t>
            </a:r>
            <a:r>
              <a:rPr lang="tr-TR" dirty="0" err="1"/>
              <a:t>vivo</a:t>
            </a:r>
            <a:r>
              <a:rPr lang="tr-TR" dirty="0"/>
              <a:t> olanlara göre soğutmaya ve diğer çevre koşullarına daha duyarlı olduğundan </a:t>
            </a:r>
            <a:r>
              <a:rPr lang="tr-TR" dirty="0" err="1"/>
              <a:t>vitrifikasyon</a:t>
            </a:r>
            <a:r>
              <a:rPr lang="tr-TR" dirty="0"/>
              <a:t> in </a:t>
            </a:r>
            <a:r>
              <a:rPr lang="tr-TR" dirty="0" err="1"/>
              <a:t>vitro</a:t>
            </a:r>
            <a:r>
              <a:rPr lang="tr-TR" dirty="0"/>
              <a:t> geliştirilmiş embriyoların dondurulması için en ideal yöntemdir. Hatta santrifüjle bu </a:t>
            </a:r>
            <a:r>
              <a:rPr lang="tr-TR" dirty="0" err="1"/>
              <a:t>lipid</a:t>
            </a:r>
            <a:r>
              <a:rPr lang="tr-TR" dirty="0"/>
              <a:t> damlacıklarının uzaklaştırılmasının embriyonun dondurmaya karşı direncini artırdığı </a:t>
            </a:r>
            <a:r>
              <a:rPr lang="tr-TR" dirty="0" smtClean="0"/>
              <a:t>gösterilmiştir</a:t>
            </a:r>
            <a:endParaRPr lang="tr-TR" dirty="0"/>
          </a:p>
        </p:txBody>
      </p:sp>
    </p:spTree>
    <p:extLst>
      <p:ext uri="{BB962C8B-B14F-4D97-AF65-F5344CB8AC3E}">
        <p14:creationId xmlns:p14="http://schemas.microsoft.com/office/powerpoint/2010/main" val="1223516445"/>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dirty="0"/>
              <a:t> Taze embriyolarla elde edilen gebelik oranları % 60-70 arasında değişirken, geleneksel dondurma yöntemiyle </a:t>
            </a:r>
            <a:r>
              <a:rPr lang="tr-TR" dirty="0" err="1"/>
              <a:t>kryopreservasyonları</a:t>
            </a:r>
            <a:r>
              <a:rPr lang="tr-TR" dirty="0"/>
              <a:t> yapılan in </a:t>
            </a:r>
            <a:r>
              <a:rPr lang="tr-TR" dirty="0" err="1"/>
              <a:t>vivo</a:t>
            </a:r>
            <a:r>
              <a:rPr lang="tr-TR" dirty="0"/>
              <a:t> geliştirilmiş sığır embriyolarının transferiyle ulaşılan gebelik oranı % 32,9 – 58,1 (11), </a:t>
            </a:r>
            <a:r>
              <a:rPr lang="tr-TR" dirty="0" err="1"/>
              <a:t>vitrifikasyonla</a:t>
            </a:r>
            <a:r>
              <a:rPr lang="tr-TR" dirty="0"/>
              <a:t>  ortalama % 50 – 70 düzeylerinde olmaktadır (24). İn </a:t>
            </a:r>
            <a:r>
              <a:rPr lang="tr-TR" dirty="0" err="1"/>
              <a:t>vitro</a:t>
            </a:r>
            <a:r>
              <a:rPr lang="tr-TR" dirty="0"/>
              <a:t> geliştirilmiş ve </a:t>
            </a:r>
            <a:r>
              <a:rPr lang="tr-TR" dirty="0" err="1"/>
              <a:t>vitrifiye</a:t>
            </a:r>
            <a:r>
              <a:rPr lang="tr-TR" dirty="0"/>
              <a:t> edilmiş sığır embriyolarının transferiyle saptanan gebelik oranı ise ortalama % 35,2-43,7 arasında değişmektedir. İn </a:t>
            </a:r>
            <a:r>
              <a:rPr lang="tr-TR" dirty="0" err="1"/>
              <a:t>vitro</a:t>
            </a:r>
            <a:r>
              <a:rPr lang="tr-TR" dirty="0"/>
              <a:t> geliştirilmiş embriyoların bile </a:t>
            </a:r>
            <a:r>
              <a:rPr lang="tr-TR" dirty="0" err="1"/>
              <a:t>vitrifikasyonuyla</a:t>
            </a:r>
            <a:r>
              <a:rPr lang="tr-TR" dirty="0"/>
              <a:t> kabul edilebilir gebelik oranlarına ulaşılmıştır (14). </a:t>
            </a:r>
            <a:endParaRPr lang="tr-TR" dirty="0"/>
          </a:p>
        </p:txBody>
      </p:sp>
    </p:spTree>
    <p:extLst>
      <p:ext uri="{BB962C8B-B14F-4D97-AF65-F5344CB8AC3E}">
        <p14:creationId xmlns:p14="http://schemas.microsoft.com/office/powerpoint/2010/main" val="929986885"/>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619</TotalTime>
  <Words>510</Words>
  <Application>Microsoft Office PowerPoint</Application>
  <PresentationFormat>Ekran Gösterisi (4:3)</PresentationFormat>
  <Paragraphs>24</Paragraphs>
  <Slides>29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29</vt:i4>
      </vt:variant>
    </vt:vector>
  </HeadingPairs>
  <TitlesOfParts>
    <vt:vector size="35" baseType="lpstr">
      <vt:lpstr>Calibri</vt:lpstr>
      <vt:lpstr>Franklin Gothic Book</vt:lpstr>
      <vt:lpstr>Franklin Gothic Medium</vt:lpstr>
      <vt:lpstr>Times New Roman</vt:lpstr>
      <vt:lpstr>Wingdings 2</vt:lpstr>
      <vt:lpstr>Gezinti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Progressive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BÜYÜK RUMİNANTlarda GnRH İLE SEKSÜEL SİNKRONİZASYON</dc:title>
  <dc:creator>VAIO</dc:creator>
  <cp:lastModifiedBy>DELL</cp:lastModifiedBy>
  <cp:revision>64</cp:revision>
  <dcterms:created xsi:type="dcterms:W3CDTF">2016-12-23T16:42:25Z</dcterms:created>
  <dcterms:modified xsi:type="dcterms:W3CDTF">2018-02-07T08:57:50Z</dcterms:modified>
</cp:coreProperties>
</file>