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74" r:id="rId3"/>
    <p:sldId id="279" r:id="rId4"/>
    <p:sldId id="257" r:id="rId5"/>
    <p:sldId id="277" r:id="rId6"/>
    <p:sldId id="258" r:id="rId7"/>
    <p:sldId id="259" r:id="rId8"/>
    <p:sldId id="260" r:id="rId9"/>
    <p:sldId id="262" r:id="rId10"/>
    <p:sldId id="280" r:id="rId11"/>
    <p:sldId id="270" r:id="rId12"/>
    <p:sldId id="268" r:id="rId13"/>
    <p:sldId id="273" r:id="rId14"/>
    <p:sldId id="275" r:id="rId15"/>
    <p:sldId id="276" r:id="rId16"/>
    <p:sldId id="281" r:id="rId17"/>
    <p:sldId id="282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310" r:id="rId27"/>
    <p:sldId id="312" r:id="rId28"/>
    <p:sldId id="298" r:id="rId29"/>
    <p:sldId id="300" r:id="rId30"/>
    <p:sldId id="302" r:id="rId31"/>
    <p:sldId id="303" r:id="rId32"/>
    <p:sldId id="304" r:id="rId33"/>
    <p:sldId id="283" r:id="rId34"/>
    <p:sldId id="308" r:id="rId35"/>
    <p:sldId id="309" r:id="rId36"/>
    <p:sldId id="305" r:id="rId37"/>
    <p:sldId id="284" r:id="rId38"/>
    <p:sldId id="285" r:id="rId39"/>
    <p:sldId id="286" r:id="rId40"/>
    <p:sldId id="287" r:id="rId41"/>
    <p:sldId id="288" r:id="rId42"/>
    <p:sldId id="289" r:id="rId43"/>
    <p:sldId id="306" r:id="rId44"/>
    <p:sldId id="307" r:id="rId45"/>
    <p:sldId id="271" r:id="rId4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7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0314C-2B3A-473E-97AA-9415006A0885}" type="datetimeFigureOut">
              <a:rPr lang="tr-TR" smtClean="0"/>
              <a:pPr/>
              <a:t>27.11.2018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BFD37-6DFB-4FF2-A10A-73E2997C843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5553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59675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8388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1546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66633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5237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886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784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97797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5602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10594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8675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89373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81196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59889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15155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71983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52097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52754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72590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36558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97880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8126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912075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4403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66066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35012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10599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01813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58752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209594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5905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4995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0953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71817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14362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59499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3080558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12109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839578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6373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8163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9779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37917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4366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BFD37-6DFB-4FF2-A10A-73E2997C843E}" type="slidenum">
              <a:rPr lang="tr-TR" smtClean="0"/>
              <a:pPr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8558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C6EE96F6-AD5A-4AD4-9764-2AA7E28AFA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xmlns="" id="{EFA695E0-7F87-49B4-886C-EF2EE4A48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18D9EAAC-F559-474E-89DC-80D6A3CC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544F-CCCA-460E-9BEA-C4493B5D5A1C}" type="datetimeFigureOut">
              <a:rPr lang="tr-TR" smtClean="0"/>
              <a:pPr/>
              <a:t>27.11.2018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8B45A71C-489D-4129-A8F0-B73EF1FAF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04B89AC8-5755-4E60-944E-A9857D08C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65BB-20EE-4F64-BD55-C75B7296CCA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1638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2458EA3E-BEAD-4137-853C-AF02D647C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19BB88AA-D1C9-4DF7-B127-D865BF675B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18D9F44B-F1F4-4192-87B5-8D863FE62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544F-CCCA-460E-9BEA-C4493B5D5A1C}" type="datetimeFigureOut">
              <a:rPr lang="tr-TR" smtClean="0"/>
              <a:pPr/>
              <a:t>27.11.2018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E66ECD09-A621-4A52-AD4E-C2EBAFF75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BFA829C2-644A-4860-A391-D4FE7B98A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65BB-20EE-4F64-BD55-C75B7296CCA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0294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xmlns="" id="{55E6246B-74F2-4068-9319-F606492779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1597D2ED-DC1A-4AF9-B05A-AD4C990C4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1622D4F3-2D9F-43B6-B261-20E3272A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544F-CCCA-460E-9BEA-C4493B5D5A1C}" type="datetimeFigureOut">
              <a:rPr lang="tr-TR" smtClean="0"/>
              <a:pPr/>
              <a:t>27.11.2018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4677100E-487E-4F41-95AB-D09B7A470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484C752C-2743-4E00-9DF2-0B27D72F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65BB-20EE-4F64-BD55-C75B7296CCA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068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610E0512-F4BE-483A-ADD0-3BE133292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B74ADE77-9233-4C77-A4F3-B538010F0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  <a:lvl2pPr>
              <a:defRPr>
                <a:latin typeface="Arial Narrow" panose="020B0606020202030204" pitchFamily="34" charset="0"/>
              </a:defRPr>
            </a:lvl2pPr>
            <a:lvl3pPr>
              <a:defRPr>
                <a:latin typeface="Arial Narrow" panose="020B0606020202030204" pitchFamily="34" charset="0"/>
              </a:defRPr>
            </a:lvl3pPr>
            <a:lvl4pPr>
              <a:defRPr>
                <a:latin typeface="Arial Narrow" panose="020B0606020202030204" pitchFamily="34" charset="0"/>
              </a:defRPr>
            </a:lvl4pPr>
            <a:lvl5pPr>
              <a:defRPr>
                <a:latin typeface="Arial Narrow" panose="020B0606020202030204" pitchFamily="34" charset="0"/>
              </a:defRPr>
            </a:lvl5pPr>
          </a:lstStyle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0361CBDB-B514-445F-BFDE-F8CFB34BF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544F-CCCA-460E-9BEA-C4493B5D5A1C}" type="datetimeFigureOut">
              <a:rPr lang="tr-TR" smtClean="0"/>
              <a:pPr/>
              <a:t>27.11.2018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3B3D565B-F9CE-415B-9B00-40645F322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8E1BB334-2B67-4059-B4D8-A52892854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65BB-20EE-4F64-BD55-C75B7296CCA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3481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260A01D5-D185-4905-8ABF-4DAA0DF96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D403D6B0-DC68-47AF-9186-5D3460878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E5DC93C8-90D7-4C14-A37E-D5873206B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544F-CCCA-460E-9BEA-C4493B5D5A1C}" type="datetimeFigureOut">
              <a:rPr lang="tr-TR" smtClean="0"/>
              <a:pPr/>
              <a:t>27.11.2018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A9123762-A3F9-4AF5-A716-C993BA0BF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4966E2D9-A43C-4231-8492-A86DF867E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65BB-20EE-4F64-BD55-C75B7296CCA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8439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0C4596CD-3BBA-488A-B28D-11DB304E6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D351740B-6298-4021-8F3B-648BAE9B2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6868BC7A-2B5C-43E8-A1B5-43A4DCEDDB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7BEF8EF1-F890-4FA1-A87C-393DB309F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544F-CCCA-460E-9BEA-C4493B5D5A1C}" type="datetimeFigureOut">
              <a:rPr lang="tr-TR" smtClean="0"/>
              <a:pPr/>
              <a:t>27.11.2018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9D782789-B5EC-4B90-BA00-C40F3ED85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E60F72E3-5A85-436B-A419-B7D6CB0FB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65BB-20EE-4F64-BD55-C75B7296CCA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8751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A4FAF7A3-F9E9-4403-AF7C-6C15E1B46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2E881CBD-CF1F-4B70-AB50-030BDE90E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94D420BB-A875-45B5-93E8-9B4844A5B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xmlns="" id="{25726E26-7376-4ECE-9C9B-2FEC92095F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xmlns="" id="{6F2C9557-AEB6-40B2-8111-42F3330251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xmlns="" id="{98890AF6-48D6-490E-A1A7-006DB937B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544F-CCCA-460E-9BEA-C4493B5D5A1C}" type="datetimeFigureOut">
              <a:rPr lang="tr-TR" smtClean="0"/>
              <a:pPr/>
              <a:t>27.11.2018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xmlns="" id="{4098C1DC-B8C7-49A2-85B7-8E02E4078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xmlns="" id="{1481B8AC-0A4C-483C-B3FA-038DC4C06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65BB-20EE-4F64-BD55-C75B7296CCA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0551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ABAB8FFA-53AC-4539-83ED-023390EA8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4AF1B60D-DDAC-48AF-8AAD-C2D05D73F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544F-CCCA-460E-9BEA-C4493B5D5A1C}" type="datetimeFigureOut">
              <a:rPr lang="tr-TR" smtClean="0"/>
              <a:pPr/>
              <a:t>27.11.2018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xmlns="" id="{783F5D03-3121-4945-9FD2-F10A6BB5A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xmlns="" id="{890FA402-7D64-441C-93B6-4A8D92101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65BB-20EE-4F64-BD55-C75B7296CCA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6302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98EFF4BA-D689-4507-93CC-BF077341C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544F-CCCA-460E-9BEA-C4493B5D5A1C}" type="datetimeFigureOut">
              <a:rPr lang="tr-TR" smtClean="0"/>
              <a:pPr/>
              <a:t>27.11.2018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xmlns="" id="{B8F407F1-C695-41CA-948C-A8E8DFC4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xmlns="" id="{AE9BE6BC-1BB4-461C-B4AB-9A4EE3EA8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65BB-20EE-4F64-BD55-C75B7296CCA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9453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DE86242F-9112-4BF8-9F6C-9E085EE12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13ABCF45-253E-42FE-BF74-49142A4DE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DF5EB5D2-D893-4FF2-A541-08C136433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42EEB070-7105-401F-9CCF-93735808D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544F-CCCA-460E-9BEA-C4493B5D5A1C}" type="datetimeFigureOut">
              <a:rPr lang="tr-TR" smtClean="0"/>
              <a:pPr/>
              <a:t>27.11.2018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F67047FA-8605-40F7-BB02-077180C99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30DE2693-D536-4CB3-801D-3280A6925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65BB-20EE-4F64-BD55-C75B7296CCA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3095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A5D68CB7-8D90-42A6-980E-5BF796034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xmlns="" id="{375D306A-A047-4619-8826-BBFCE26357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7638B6D8-2DBF-4E01-B16D-9B70D0E31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48187EF1-526D-4648-8F82-305554ECD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1544F-CCCA-460E-9BEA-C4493B5D5A1C}" type="datetimeFigureOut">
              <a:rPr lang="tr-TR" smtClean="0"/>
              <a:pPr/>
              <a:t>27.11.2018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EFA10020-FC4F-491E-ACE6-A879093F5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49F673E2-FE2A-4F49-AC67-3161D1D40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4565BB-20EE-4F64-BD55-C75B7296CCA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0319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xmlns="" id="{298E7C83-2AB7-4FC7-9ECB-E13BE15A4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dirty="0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C40387EB-023E-49B2-9B88-B587C8CD1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/>
              <a:t>Asıl metin stillerini düzenle</a:t>
            </a:r>
          </a:p>
          <a:p>
            <a:pPr lvl="1"/>
            <a:r>
              <a:rPr lang="tr-TR" dirty="0"/>
              <a:t>İkinci düzey</a:t>
            </a:r>
          </a:p>
          <a:p>
            <a:pPr lvl="2"/>
            <a:r>
              <a:rPr lang="tr-TR" dirty="0"/>
              <a:t>Üçüncü düzey</a:t>
            </a:r>
          </a:p>
          <a:p>
            <a:pPr lvl="3"/>
            <a:r>
              <a:rPr lang="tr-TR" dirty="0"/>
              <a:t>Dördüncü düzey</a:t>
            </a:r>
          </a:p>
          <a:p>
            <a:pPr lvl="4"/>
            <a:r>
              <a:rPr lang="tr-TR" dirty="0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627413F3-33DB-4962-83D1-6514C38345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1544F-CCCA-460E-9BEA-C4493B5D5A1C}" type="datetimeFigureOut">
              <a:rPr lang="tr-TR" smtClean="0"/>
              <a:pPr/>
              <a:t>27.11.2018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4F5F1A0E-32B3-4FC9-9647-307DD2870A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5324F6C4-D18A-42FA-8BA0-022D126C6C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565BB-20EE-4F64-BD55-C75B7296CCA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194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59AE206-7EBA-4D33-8BC9-9D8158553F0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E8E38ED-369A-44C2-B635-0BED0E48A6E8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672F332-AF08-46C6-94F0-77684310D7B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4244EF8-D73A-40E1-BE73-D46E6B4B04E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AB84D7E8-4ECB-42D7-ADBF-01689B0F24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6437D937-A7F1-4011-92B4-328E5BE1B16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xmlns="" id="{C6510DF5-E9BB-4482-A400-AC065AC2A0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257" y="4525347"/>
            <a:ext cx="6939722" cy="1737360"/>
          </a:xfrm>
        </p:spPr>
        <p:txBody>
          <a:bodyPr anchor="ctr">
            <a:normAutofit fontScale="90000"/>
          </a:bodyPr>
          <a:lstStyle/>
          <a:p>
            <a:pPr algn="r"/>
            <a:r>
              <a:rPr lang="tr-TR" b="1" dirty="0"/>
              <a:t>NERVOUS </a:t>
            </a:r>
            <a:r>
              <a:rPr lang="tr-TR" b="1" dirty="0" smtClean="0"/>
              <a:t>SYSTEM </a:t>
            </a:r>
            <a:r>
              <a:rPr lang="tr-TR" b="1" dirty="0"/>
              <a:t/>
            </a:r>
            <a:br>
              <a:rPr lang="tr-TR" b="1" dirty="0"/>
            </a:br>
            <a:r>
              <a:rPr lang="tr-TR" b="1" dirty="0"/>
              <a:t>WEEK 2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xmlns="" id="{02A454CE-704F-49EA-9BC6-5CE2B5F61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5824" y="4934874"/>
            <a:ext cx="4828433" cy="1737360"/>
          </a:xfrm>
        </p:spPr>
        <p:txBody>
          <a:bodyPr anchor="ctr">
            <a:normAutofit/>
          </a:bodyPr>
          <a:lstStyle/>
          <a:p>
            <a:pPr algn="l"/>
            <a:r>
              <a:rPr lang="tr-TR" sz="2000" dirty="0"/>
              <a:t>Doç. Dr. Yasemin SALGIRLI DEMİRBAŞ</a:t>
            </a:r>
          </a:p>
        </p:txBody>
      </p:sp>
    </p:spTree>
    <p:extLst>
      <p:ext uri="{BB962C8B-B14F-4D97-AF65-F5344CB8AC3E}">
        <p14:creationId xmlns:p14="http://schemas.microsoft.com/office/powerpoint/2010/main" val="185295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FBDFA86-51D3-4729-B154-7969183728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885216" cy="6858000"/>
          </a:xfrm>
          <a:prstGeom prst="rect">
            <a:avLst/>
          </a:prstGeom>
          <a:solidFill>
            <a:srgbClr val="797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F1CE7C6-BE91-42A7-9214-F33FD918C38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Unvan 1">
            <a:extLst>
              <a:ext uri="{FF2B5EF4-FFF2-40B4-BE49-F238E27FC236}">
                <a16:creationId xmlns:a16="http://schemas.microsoft.com/office/drawing/2014/main" xmlns="" id="{5D3FF510-63D2-466C-A15C-4AB2617C3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5062511" cy="1499616"/>
          </a:xfrm>
        </p:spPr>
        <p:txBody>
          <a:bodyPr>
            <a:normAutofit/>
          </a:bodyPr>
          <a:lstStyle/>
          <a:p>
            <a:r>
              <a:rPr lang="tr-TR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Synaptic</a:t>
            </a:r>
            <a:r>
              <a:rPr lang="tr-TR" b="1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tr-TR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Cleft</a:t>
            </a:r>
            <a:endParaRPr lang="tr-TR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CB75E1BE-C3FE-4816-93FE-03C7AE485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279" y="1927970"/>
            <a:ext cx="5343361" cy="4133088"/>
          </a:xfrm>
        </p:spPr>
        <p:txBody>
          <a:bodyPr>
            <a:noAutofit/>
          </a:bodyPr>
          <a:lstStyle/>
          <a:p>
            <a:r>
              <a:rPr lang="en-US" dirty="0"/>
              <a:t>Sometimes more than one neurotransmitter</a:t>
            </a:r>
            <a:r>
              <a:rPr lang="tr-TR" dirty="0"/>
              <a:t> </a:t>
            </a:r>
            <a:r>
              <a:rPr lang="en-US" dirty="0"/>
              <a:t>may be simultaneously released from an axon</a:t>
            </a:r>
            <a:endParaRPr lang="tr-TR" dirty="0"/>
          </a:p>
          <a:p>
            <a:r>
              <a:rPr lang="en-US" dirty="0"/>
              <a:t>the additional neurotransmitter is called a </a:t>
            </a:r>
            <a:r>
              <a:rPr lang="en-US" b="1" dirty="0" err="1"/>
              <a:t>cotransmitter</a:t>
            </a:r>
            <a:r>
              <a:rPr lang="en-US" dirty="0"/>
              <a:t>.</a:t>
            </a:r>
          </a:p>
          <a:p>
            <a:r>
              <a:rPr lang="en-US" dirty="0"/>
              <a:t>These neurotransmitters have different receptors</a:t>
            </a:r>
            <a:r>
              <a:rPr lang="tr-TR" dirty="0"/>
              <a:t> </a:t>
            </a:r>
            <a:r>
              <a:rPr lang="en-US" dirty="0"/>
              <a:t>in the postsynaptic cell.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345" y="1740724"/>
            <a:ext cx="3147956" cy="355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786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xmlns="" id="{D4C22394-EBC2-4FAF-A555-6C02D589EED7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rot="16200000">
            <a:off x="1508760" y="3431556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F7194F93-1F71-4A70-9DF1-28F18377111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01147" y="5004581"/>
            <a:ext cx="962395" cy="962395"/>
          </a:xfrm>
          <a:prstGeom prst="ellipse">
            <a:avLst/>
          </a:prstGeom>
          <a:solidFill>
            <a:srgbClr val="7C5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9BBC0C84-DC2A-43AE-9576-0A44295E8B9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63725" y="4865965"/>
            <a:ext cx="293695" cy="293695"/>
          </a:xfrm>
          <a:prstGeom prst="ellipse">
            <a:avLst/>
          </a:prstGeom>
          <a:solidFill>
            <a:srgbClr val="A36C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CB75E1BE-C3FE-4816-93FE-03C7AE485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90688"/>
            <a:ext cx="6571122" cy="4503480"/>
          </a:xfrm>
        </p:spPr>
        <p:txBody>
          <a:bodyPr anchor="ctr">
            <a:normAutofit lnSpcReduction="10000"/>
          </a:bodyPr>
          <a:lstStyle/>
          <a:p>
            <a:r>
              <a:rPr lang="en-US" sz="2400" dirty="0"/>
              <a:t>Action potential arrives at presynaptic neuron’s axon terminal and opens voltage-gated calcium channels </a:t>
            </a:r>
          </a:p>
          <a:p>
            <a:r>
              <a:rPr lang="en-US" sz="2400" dirty="0"/>
              <a:t>Calcium enters neuron terminal and causes synaptic vesicle fusion with cell membrane</a:t>
            </a:r>
          </a:p>
          <a:p>
            <a:r>
              <a:rPr lang="en-US" sz="2400" dirty="0"/>
              <a:t>Neurotransmitter exocytosis occurs</a:t>
            </a:r>
          </a:p>
          <a:p>
            <a:r>
              <a:rPr lang="en-US" sz="2400" dirty="0"/>
              <a:t>Neurotransmitter diffuses across cleft and binds to receptors on postsynaptic neuron</a:t>
            </a:r>
          </a:p>
          <a:p>
            <a:r>
              <a:rPr lang="en-US" sz="2400" dirty="0"/>
              <a:t>Ion channels in membrane of post-synaptic cell open, causing excitation or inhibition (graded potential)</a:t>
            </a:r>
          </a:p>
          <a:p>
            <a:r>
              <a:rPr lang="en-US" sz="2400" dirty="0"/>
              <a:t>Neurotransmitter diffuses away from receptors as it is broken down in the cleft and/or taken back up by pre-synaptic neuron</a:t>
            </a:r>
          </a:p>
        </p:txBody>
      </p:sp>
      <p:sp>
        <p:nvSpPr>
          <p:cNvPr id="5" name="Unvan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b="1" dirty="0">
                <a:latin typeface="Arial Narrow" panose="020B0606020202030204" pitchFamily="34" charset="0"/>
              </a:rPr>
              <a:t>Synaptic Transmission </a:t>
            </a:r>
            <a:r>
              <a:rPr lang="tr-TR" altLang="en-US" b="1" dirty="0">
                <a:latin typeface="Arial Narrow" panose="020B0606020202030204" pitchFamily="34" charset="0"/>
              </a:rPr>
              <a:t>in </a:t>
            </a:r>
            <a:r>
              <a:rPr lang="en-US" altLang="en-US" b="1" dirty="0">
                <a:latin typeface="Arial Narrow" panose="020B0606020202030204" pitchFamily="34" charset="0"/>
              </a:rPr>
              <a:t>Summary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91498" y="1707770"/>
            <a:ext cx="4744087" cy="300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75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0">
            <a:extLst>
              <a:ext uri="{FF2B5EF4-FFF2-40B4-BE49-F238E27FC236}">
                <a16:creationId xmlns:a16="http://schemas.microsoft.com/office/drawing/2014/main" xmlns="" id="{64965EAE-E41A-435F-B993-07E824B6C9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152F8994-E6D4-4311-9548-C3607BC4364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xmlns="" id="{2FDA8836-6D20-4BE6-B94F-DEAE3BF44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5529943" cy="1325563"/>
          </a:xfrm>
        </p:spPr>
        <p:txBody>
          <a:bodyPr>
            <a:normAutofit/>
          </a:bodyPr>
          <a:lstStyle/>
          <a:p>
            <a:r>
              <a:rPr lang="tr-TR" sz="3700" dirty="0" err="1">
                <a:solidFill>
                  <a:schemeClr val="bg1"/>
                </a:solidFill>
                <a:latin typeface="Arial Narrow" panose="020B0606020202030204" pitchFamily="34" charset="0"/>
              </a:rPr>
              <a:t>Excitatory</a:t>
            </a:r>
            <a:r>
              <a:rPr lang="tr-TR" sz="37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tr-TR" sz="37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postsynaptic</a:t>
            </a:r>
            <a:r>
              <a:rPr lang="tr-TR" sz="3700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tr-TR" sz="3700" dirty="0" err="1">
                <a:solidFill>
                  <a:schemeClr val="bg1"/>
                </a:solidFill>
                <a:latin typeface="Arial Narrow" panose="020B0606020202030204" pitchFamily="34" charset="0"/>
              </a:rPr>
              <a:t>potential</a:t>
            </a:r>
            <a:endParaRPr lang="tr-TR" sz="37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5734EFC4-433D-4A0C-BC0C-7D657F54F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861" y="1825625"/>
            <a:ext cx="4404508" cy="4641276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When a neurotransmitter binds to its receptor on a receiving cell, it causes ion channels to open or close. </a:t>
            </a:r>
            <a:endParaRPr lang="tr-TR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This can produce a localized change in the membrane potential—voltage across the membrane—of the receiving cell.</a:t>
            </a:r>
          </a:p>
          <a:p>
            <a:r>
              <a:rPr lang="en-US" sz="2000" dirty="0">
                <a:solidFill>
                  <a:schemeClr val="bg1"/>
                </a:solidFill>
              </a:rPr>
              <a:t>In some cases, the change makes the target cell more likely to fire its own action potential.</a:t>
            </a:r>
            <a:endParaRPr lang="tr-TR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 In this case, the shift in membrane potential is called an excitatory postsynaptic potential, or EPSP.</a:t>
            </a:r>
            <a:endParaRPr lang="tr-TR" sz="2000" dirty="0">
              <a:solidFill>
                <a:schemeClr val="bg1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358" y="2142781"/>
            <a:ext cx="5427642" cy="407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84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0">
            <a:extLst>
              <a:ext uri="{FF2B5EF4-FFF2-40B4-BE49-F238E27FC236}">
                <a16:creationId xmlns:a16="http://schemas.microsoft.com/office/drawing/2014/main" xmlns="" id="{64965EAE-E41A-435F-B993-07E824B6C9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152F8994-E6D4-4311-9548-C3607BC4364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Unvan 1">
            <a:extLst>
              <a:ext uri="{FF2B5EF4-FFF2-40B4-BE49-F238E27FC236}">
                <a16:creationId xmlns:a16="http://schemas.microsoft.com/office/drawing/2014/main" xmlns="" id="{2FDA8836-6D20-4BE6-B94F-DEAE3BF44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5529943" cy="1325563"/>
          </a:xfrm>
        </p:spPr>
        <p:txBody>
          <a:bodyPr>
            <a:normAutofit/>
          </a:bodyPr>
          <a:lstStyle/>
          <a:p>
            <a:r>
              <a:rPr lang="tr-TR" sz="3700" b="1" dirty="0">
                <a:solidFill>
                  <a:schemeClr val="bg1"/>
                </a:solidFill>
                <a:latin typeface="Arial Narrow" panose="020B0606020202030204" pitchFamily="34" charset="0"/>
              </a:rPr>
              <a:t>EPSP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5734EFC4-433D-4A0C-BC0C-7D657F54F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861" y="1825625"/>
            <a:ext cx="4404508" cy="4641276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An EPSP is depolarizing: it makes the inside of the cell more positive, bringing the membrane potential closer to its threshold for firing an action potential. </a:t>
            </a:r>
            <a:endParaRPr lang="tr-TR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Sometimes, a single EPSP isn't large enough bring the neuron to threshold, but it can sum together with other EPSPs to trigger an </a:t>
            </a:r>
            <a:r>
              <a:rPr lang="en-US" sz="2000" b="1" dirty="0">
                <a:solidFill>
                  <a:schemeClr val="bg1"/>
                </a:solidFill>
              </a:rPr>
              <a:t>action potential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endParaRPr lang="tr-TR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The EPSP is a graded potential that spreads </a:t>
            </a:r>
            <a:r>
              <a:rPr lang="en-US" sz="2000" dirty="0" err="1">
                <a:solidFill>
                  <a:schemeClr val="bg1"/>
                </a:solidFill>
              </a:rPr>
              <a:t>decrementally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away from the synapse by local current. </a:t>
            </a:r>
            <a:endParaRPr lang="tr-TR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Its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only function is to bring the membrane potential of the</a:t>
            </a:r>
            <a:r>
              <a:rPr lang="tr-TR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postsynaptic neuron closer to threshold.</a:t>
            </a:r>
            <a:endParaRPr lang="tr-TR" sz="2000" dirty="0">
              <a:solidFill>
                <a:schemeClr val="bg1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271" y="2221391"/>
            <a:ext cx="4762500" cy="41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9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FBDFA86-51D3-4729-B154-7969183728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885216" cy="6858000"/>
          </a:xfrm>
          <a:prstGeom prst="rect">
            <a:avLst/>
          </a:prstGeom>
          <a:solidFill>
            <a:srgbClr val="797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F1CE7C6-BE91-42A7-9214-F33FD918C38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Unvan 1">
            <a:extLst>
              <a:ext uri="{FF2B5EF4-FFF2-40B4-BE49-F238E27FC236}">
                <a16:creationId xmlns:a16="http://schemas.microsoft.com/office/drawing/2014/main" xmlns="" id="{5D3FF510-63D2-466C-A15C-4AB2617C3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713" y="826324"/>
            <a:ext cx="5805790" cy="1499616"/>
          </a:xfrm>
        </p:spPr>
        <p:txBody>
          <a:bodyPr>
            <a:normAutofit fontScale="90000"/>
          </a:bodyPr>
          <a:lstStyle/>
          <a:p>
            <a:r>
              <a:rPr lang="tr-TR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Inhibitory</a:t>
            </a:r>
            <a:r>
              <a:rPr lang="tr-TR" b="1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tr-TR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Synapses</a:t>
            </a:r>
            <a:r>
              <a:rPr lang="tr-TR" b="1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tr-TR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and</a:t>
            </a:r>
            <a:r>
              <a:rPr lang="tr-TR" b="1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tr-TR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IPSPs</a:t>
            </a:r>
            <a:r>
              <a:rPr lang="tr-TR" b="1" dirty="0">
                <a:solidFill>
                  <a:srgbClr val="FFFFFF"/>
                </a:solidFill>
                <a:latin typeface="Arial Narrow" panose="020B0606020202030204" pitchFamily="34" charset="0"/>
              </a:rPr>
              <a:t/>
            </a:r>
            <a:br>
              <a:rPr lang="tr-TR" b="1" dirty="0">
                <a:solidFill>
                  <a:srgbClr val="FFFFFF"/>
                </a:solidFill>
                <a:latin typeface="Arial Narrow" panose="020B0606020202030204" pitchFamily="34" charset="0"/>
              </a:rPr>
            </a:br>
            <a:endParaRPr lang="tr-TR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CB75E1BE-C3FE-4816-93FE-03C7AE485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279" y="1927970"/>
            <a:ext cx="5343361" cy="413308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Neurotransmitter binds to and opens channels for K+ or Cl–</a:t>
            </a:r>
          </a:p>
          <a:p>
            <a:r>
              <a:rPr lang="en-US" dirty="0">
                <a:solidFill>
                  <a:schemeClr val="bg1"/>
                </a:solidFill>
              </a:rPr>
              <a:t>Causes hyperpolarization (inside of cell becomes more negative)</a:t>
            </a:r>
          </a:p>
          <a:p>
            <a:r>
              <a:rPr lang="en-US" dirty="0">
                <a:solidFill>
                  <a:schemeClr val="bg1"/>
                </a:solidFill>
              </a:rPr>
              <a:t>Reduces the postsynaptic neuron’s ability to produce an action potential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929" y="1204367"/>
            <a:ext cx="4697565" cy="444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54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FBDFA86-51D3-4729-B154-7969183728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885216" cy="6858000"/>
          </a:xfrm>
          <a:prstGeom prst="rect">
            <a:avLst/>
          </a:prstGeom>
          <a:solidFill>
            <a:srgbClr val="797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F1CE7C6-BE91-42A7-9214-F33FD918C38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Unvan 1">
            <a:extLst>
              <a:ext uri="{FF2B5EF4-FFF2-40B4-BE49-F238E27FC236}">
                <a16:creationId xmlns:a16="http://schemas.microsoft.com/office/drawing/2014/main" xmlns="" id="{5D3FF510-63D2-466C-A15C-4AB2617C3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5062511" cy="1499616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FFFFFF"/>
                </a:solidFill>
                <a:latin typeface="Arial Narrow" panose="020B0606020202030204" pitchFamily="34" charset="0"/>
              </a:rPr>
              <a:t>Integration: </a:t>
            </a:r>
            <a:r>
              <a:rPr lang="tr-TR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Summation</a:t>
            </a:r>
            <a:endParaRPr lang="tr-TR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CB75E1BE-C3FE-4816-93FE-03C7AE485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9" y="2269335"/>
            <a:ext cx="4272365" cy="474827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One EPSP cannot induce an action potential </a:t>
            </a:r>
          </a:p>
          <a:p>
            <a:r>
              <a:rPr lang="en-US" dirty="0">
                <a:solidFill>
                  <a:schemeClr val="bg1"/>
                </a:solidFill>
              </a:rPr>
              <a:t>EPSPs can sum to reach threshold</a:t>
            </a:r>
          </a:p>
          <a:p>
            <a:r>
              <a:rPr lang="en-US" dirty="0">
                <a:solidFill>
                  <a:schemeClr val="bg1"/>
                </a:solidFill>
              </a:rPr>
              <a:t>IPSPs and EPSPs can cancel each other out</a:t>
            </a:r>
          </a:p>
          <a:p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365" y="1905918"/>
            <a:ext cx="6917748" cy="387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62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FBDFA86-51D3-4729-B154-7969183728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8852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0F1CE7C6-BE91-42A7-9214-F33FD918C38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Unvan 1">
            <a:extLst>
              <a:ext uri="{FF2B5EF4-FFF2-40B4-BE49-F238E27FC236}">
                <a16:creationId xmlns:a16="http://schemas.microsoft.com/office/drawing/2014/main" xmlns="" id="{19BBF54A-34DE-40DF-88A3-15C0EBEF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5062511" cy="1499616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FFFFFF"/>
                </a:solidFill>
              </a:rPr>
              <a:t>SYNAPTIC TERMINATION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1D4EC33C-4D3A-4FA7-A186-2B5F17956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983" y="1958009"/>
            <a:ext cx="5449378" cy="4259911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 synapse can only function effectively if there is some way to "turn off" the signal once it's been sent.</a:t>
            </a:r>
            <a:endParaRPr lang="tr-TR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Termination of the signal lets the postsynaptic cell return to its normal resting potential, ready for new signals to arrive.</a:t>
            </a:r>
          </a:p>
          <a:p>
            <a:r>
              <a:rPr lang="en-US" sz="2400" dirty="0">
                <a:solidFill>
                  <a:schemeClr val="bg1"/>
                </a:solidFill>
              </a:rPr>
              <a:t>For the signal to end, the synaptic cleft must be cleared of neurotransmitter. </a:t>
            </a:r>
            <a:endParaRPr lang="tr-TR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There are a few different ways to get this done</a:t>
            </a:r>
            <a:r>
              <a:rPr lang="tr-TR" sz="2400" dirty="0">
                <a:solidFill>
                  <a:schemeClr val="bg1"/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The neurotransmitter may be broken down by an enzyme, </a:t>
            </a:r>
            <a:endParaRPr lang="tr-TR" sz="24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it may be sucked back up into the presynaptic neuron, or </a:t>
            </a:r>
            <a:endParaRPr lang="tr-TR" sz="24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it may simply diffuse away. </a:t>
            </a:r>
            <a:endParaRPr lang="tr-TR" sz="24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In some cases, neurotransmitter can also be "mopped up" by nearby glial cells</a:t>
            </a:r>
            <a:r>
              <a:rPr lang="tr-TR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490" y="1509712"/>
            <a:ext cx="465772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06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FBDFA86-51D3-4729-B154-7969183728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8852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0F1CE7C6-BE91-42A7-9214-F33FD918C38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Unvan 1">
            <a:extLst>
              <a:ext uri="{FF2B5EF4-FFF2-40B4-BE49-F238E27FC236}">
                <a16:creationId xmlns:a16="http://schemas.microsoft.com/office/drawing/2014/main" xmlns="" id="{19BBF54A-34DE-40DF-88A3-15C0EBEF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5062511" cy="1499616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FFFFFF"/>
                </a:solidFill>
                <a:latin typeface="Arial Narrow" panose="020B0606020202030204" pitchFamily="34" charset="0"/>
              </a:rPr>
              <a:t>SYNAPTIC TERMINATION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1D4EC33C-4D3A-4FA7-A186-2B5F17956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919" y="2169406"/>
            <a:ext cx="5449378" cy="425991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Anything that interferes with the processes that terminate the synaptic signal can have significant physiological effects. </a:t>
            </a:r>
            <a:endParaRPr lang="tr-TR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For instance, some insecticides kill insects by inhibiting an enzyme that breaks down the neurotransmitter acetylcholine. </a:t>
            </a:r>
            <a:endParaRPr lang="tr-TR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On a more positive note, drugs that interfere with reuptake of the neurotransmitter serotonin in the human brain are used as antidepressants</a:t>
            </a:r>
            <a:r>
              <a:rPr lang="tr-TR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426" y="88796"/>
            <a:ext cx="4330686" cy="325140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4869" y="3429000"/>
            <a:ext cx="3295936" cy="335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19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584163" y="364436"/>
            <a:ext cx="76041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tr-TR" sz="3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 Narrow" panose="020B0606020202030204" pitchFamily="34" charset="0"/>
              </a:rPr>
              <a:t>Synaptic properties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584163" y="1659760"/>
            <a:ext cx="5232743" cy="335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tr-TR" sz="3200" b="1" dirty="0">
                <a:latin typeface="Arial Narrow" panose="020B0606020202030204" pitchFamily="34" charset="0"/>
              </a:rPr>
              <a:t>1. One-way conduction</a:t>
            </a:r>
          </a:p>
          <a:p>
            <a:endParaRPr lang="en-US" altLang="tr-TR" sz="3200" dirty="0">
              <a:latin typeface="Arial Narrow" panose="020B0606020202030204" pitchFamily="34" charset="0"/>
            </a:endParaRPr>
          </a:p>
          <a:p>
            <a:r>
              <a:rPr lang="en-US" altLang="tr-TR" sz="2800" dirty="0">
                <a:latin typeface="Arial Narrow" panose="020B0606020202030204" pitchFamily="34" charset="0"/>
              </a:rPr>
              <a:t>Synapses generally permit conduction of impulses in one-way i.e. from pre-synaptic to post-synaptic neuron.</a:t>
            </a:r>
          </a:p>
          <a:p>
            <a:endParaRPr lang="en-US" altLang="tr-T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en-US" altLang="tr-T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906" y="1192232"/>
            <a:ext cx="6122165" cy="459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26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584163" y="254776"/>
            <a:ext cx="7756525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tr-TR" sz="3600" b="1" dirty="0">
                <a:latin typeface="Arial Narrow" panose="020B0606020202030204" pitchFamily="34" charset="0"/>
              </a:rPr>
              <a:t>2. Synaptic delay</a:t>
            </a:r>
          </a:p>
          <a:p>
            <a:endParaRPr lang="en-US" altLang="tr-TR" sz="2400" b="1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altLang="tr-TR" sz="2800" b="1" dirty="0">
                <a:latin typeface="Arial Narrow" panose="020B0606020202030204" pitchFamily="34" charset="0"/>
              </a:rPr>
              <a:t>Is the minimum time required for transmission across the synapse.</a:t>
            </a:r>
          </a:p>
          <a:p>
            <a:r>
              <a:rPr lang="en-US" altLang="tr-TR" sz="2800" b="1" dirty="0">
                <a:latin typeface="Arial Narrow" panose="020B0606020202030204" pitchFamily="34" charset="0"/>
              </a:rPr>
              <a:t>This time is taken by</a:t>
            </a:r>
          </a:p>
          <a:p>
            <a:endParaRPr lang="en-US" altLang="tr-TR" sz="2800" b="1" dirty="0">
              <a:latin typeface="Arial Narrow" panose="020B0606020202030204" pitchFamily="34" charset="0"/>
            </a:endParaRP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584163" y="2599102"/>
            <a:ext cx="6136127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38138" indent="-3381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08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Blip>
                <a:blip r:embed="rId3"/>
              </a:buBlip>
            </a:pPr>
            <a:r>
              <a:rPr lang="en-US" altLang="tr-TR" sz="2800" dirty="0">
                <a:latin typeface="Arial Narrow" panose="020B0606020202030204" pitchFamily="34" charset="0"/>
              </a:rPr>
              <a:t>Discharge of transmitter substance by pre-synaptic terminal</a:t>
            </a:r>
          </a:p>
          <a:p>
            <a:pPr>
              <a:buFontTx/>
              <a:buBlip>
                <a:blip r:embed="rId3"/>
              </a:buBlip>
            </a:pPr>
            <a:r>
              <a:rPr lang="en-US" altLang="tr-TR" sz="2800" dirty="0">
                <a:latin typeface="Arial Narrow" panose="020B0606020202030204" pitchFamily="34" charset="0"/>
              </a:rPr>
              <a:t>Diffusion of transmitter to post-synaptic membrane</a:t>
            </a:r>
          </a:p>
          <a:p>
            <a:pPr>
              <a:buFontTx/>
              <a:buBlip>
                <a:blip r:embed="rId3"/>
              </a:buBlip>
            </a:pPr>
            <a:r>
              <a:rPr lang="en-US" altLang="tr-TR" sz="2800" dirty="0">
                <a:latin typeface="Arial Narrow" panose="020B0606020202030204" pitchFamily="34" charset="0"/>
              </a:rPr>
              <a:t>Action of transmitter on its receptor</a:t>
            </a:r>
          </a:p>
          <a:p>
            <a:pPr>
              <a:buFontTx/>
              <a:buBlip>
                <a:blip r:embed="rId3"/>
              </a:buBlip>
            </a:pPr>
            <a:r>
              <a:rPr lang="en-US" altLang="tr-TR" sz="2800" dirty="0">
                <a:latin typeface="Arial Narrow" panose="020B0606020202030204" pitchFamily="34" charset="0"/>
              </a:rPr>
              <a:t>Action of transmitter to </a:t>
            </a:r>
            <a:r>
              <a:rPr lang="en-US" altLang="tr-TR" sz="2800" dirty="0">
                <a:latin typeface="Arial Narrow" panose="020B0606020202030204" pitchFamily="34" charset="0"/>
                <a:sym typeface="Symbol" panose="05050102010706020507" pitchFamily="18" charset="2"/>
              </a:rPr>
              <a:t> membrane permeability</a:t>
            </a:r>
          </a:p>
          <a:p>
            <a:pPr>
              <a:buFontTx/>
              <a:buBlip>
                <a:blip r:embed="rId3"/>
              </a:buBlip>
            </a:pPr>
            <a:r>
              <a:rPr lang="en-US" altLang="tr-TR" sz="2800" dirty="0">
                <a:latin typeface="Arial Narrow" panose="020B0606020202030204" pitchFamily="34" charset="0"/>
                <a:sym typeface="Symbol" panose="05050102010706020507" pitchFamily="18" charset="2"/>
              </a:rPr>
              <a:t>Increased diffusion of Na+ to  post-synaptic potential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450" y="3388873"/>
            <a:ext cx="5543550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6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tr-TR" b="1" dirty="0" err="1">
                <a:latin typeface="Arial Narrow" panose="020B0606020202030204" pitchFamily="34" charset="0"/>
              </a:rPr>
              <a:t>The</a:t>
            </a:r>
            <a:r>
              <a:rPr lang="tr-TR" b="1" dirty="0">
                <a:latin typeface="Arial Narrow" panose="020B0606020202030204" pitchFamily="34" charset="0"/>
              </a:rPr>
              <a:t> </a:t>
            </a:r>
            <a:r>
              <a:rPr lang="tr-TR" b="1" dirty="0" err="1">
                <a:latin typeface="Arial Narrow" panose="020B0606020202030204" pitchFamily="34" charset="0"/>
              </a:rPr>
              <a:t>synapse</a:t>
            </a:r>
            <a:endParaRPr lang="tr-TR" b="1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5364296" cy="3991281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A</a:t>
            </a:r>
            <a:r>
              <a:rPr lang="en-US" dirty="0" smtClean="0"/>
              <a:t> </a:t>
            </a:r>
            <a:r>
              <a:rPr lang="en-US" dirty="0"/>
              <a:t>synapse is an anatomically specialized</a:t>
            </a:r>
            <a:r>
              <a:rPr lang="tr-TR" dirty="0"/>
              <a:t> </a:t>
            </a:r>
            <a:r>
              <a:rPr lang="en-US" dirty="0"/>
              <a:t>junction between two neurons, at which the</a:t>
            </a:r>
            <a:r>
              <a:rPr lang="tr-TR" dirty="0"/>
              <a:t> </a:t>
            </a:r>
            <a:r>
              <a:rPr lang="en-US" dirty="0"/>
              <a:t>electrical activity in one neuron, the presynaptic neuron,</a:t>
            </a:r>
            <a:r>
              <a:rPr lang="tr-TR" dirty="0"/>
              <a:t> </a:t>
            </a:r>
            <a:r>
              <a:rPr lang="en-US" dirty="0"/>
              <a:t>influences the electrical (or metabolic) activity in the</a:t>
            </a:r>
            <a:r>
              <a:rPr lang="tr-TR" dirty="0"/>
              <a:t> </a:t>
            </a:r>
            <a:r>
              <a:rPr lang="en-US" dirty="0"/>
              <a:t>second, postsynaptic neuron.</a:t>
            </a:r>
            <a:endParaRPr lang="tr-TR" dirty="0"/>
          </a:p>
          <a:p>
            <a:r>
              <a:rPr lang="en-US" dirty="0"/>
              <a:t>Anatomically, synapses</a:t>
            </a:r>
            <a:r>
              <a:rPr lang="tr-TR" dirty="0"/>
              <a:t> </a:t>
            </a:r>
            <a:r>
              <a:rPr lang="en-US" dirty="0"/>
              <a:t>include parts of the presynaptic and postsynaptic neurons</a:t>
            </a:r>
            <a:r>
              <a:rPr lang="tr-TR" dirty="0"/>
              <a:t> </a:t>
            </a:r>
            <a:r>
              <a:rPr lang="en-US" dirty="0"/>
              <a:t>and the extracellular space between these two cells.</a:t>
            </a: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496" y="1311754"/>
            <a:ext cx="5499786" cy="412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0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73145" y="502512"/>
            <a:ext cx="39934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tr-TR" sz="3600" b="1" dirty="0">
                <a:latin typeface="Arial Narrow" panose="020B0606020202030204" pitchFamily="34" charset="0"/>
              </a:rPr>
              <a:t>3. Synaptic inhibition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573145" y="1681793"/>
            <a:ext cx="7756525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tr-TR" sz="3200" b="1" dirty="0">
                <a:latin typeface="Arial Narrow" panose="020B0606020202030204" pitchFamily="34" charset="0"/>
              </a:rPr>
              <a:t>Types:</a:t>
            </a:r>
            <a:endParaRPr lang="tr-TR" altLang="tr-TR" sz="3200" b="1" dirty="0">
              <a:latin typeface="Arial Narrow" panose="020B0606020202030204" pitchFamily="34" charset="0"/>
            </a:endParaRPr>
          </a:p>
          <a:p>
            <a:endParaRPr lang="en-US" altLang="tr-TR" sz="3200" b="1" dirty="0">
              <a:latin typeface="Arial Narrow" panose="020B0606020202030204" pitchFamily="34" charset="0"/>
            </a:endParaRPr>
          </a:p>
          <a:p>
            <a:r>
              <a:rPr lang="en-US" altLang="tr-TR" sz="2400" dirty="0">
                <a:latin typeface="Arial Narrow" panose="020B0606020202030204" pitchFamily="34" charset="0"/>
              </a:rPr>
              <a:t>A. Direct inhibition</a:t>
            </a:r>
          </a:p>
          <a:p>
            <a:r>
              <a:rPr lang="en-US" altLang="tr-TR" sz="2400" dirty="0">
                <a:latin typeface="Arial Narrow" panose="020B0606020202030204" pitchFamily="34" charset="0"/>
              </a:rPr>
              <a:t>B. Indirect inhibition</a:t>
            </a:r>
          </a:p>
          <a:p>
            <a:r>
              <a:rPr lang="en-US" altLang="tr-TR" sz="2400" dirty="0">
                <a:latin typeface="Arial Narrow" panose="020B0606020202030204" pitchFamily="34" charset="0"/>
              </a:rPr>
              <a:t>C. Reciprocal inhibition</a:t>
            </a:r>
          </a:p>
          <a:p>
            <a:r>
              <a:rPr lang="en-US" altLang="tr-TR" sz="2400" dirty="0">
                <a:latin typeface="Arial Narrow" panose="020B0606020202030204" pitchFamily="34" charset="0"/>
              </a:rPr>
              <a:t> D. Inhibitory interneuron</a:t>
            </a:r>
          </a:p>
          <a:p>
            <a:r>
              <a:rPr lang="en-US" altLang="tr-TR" sz="2400" dirty="0">
                <a:latin typeface="Arial Narrow" panose="020B0606020202030204" pitchFamily="34" charset="0"/>
              </a:rPr>
              <a:t> E. Feed forward inhibition</a:t>
            </a:r>
          </a:p>
          <a:p>
            <a:r>
              <a:rPr lang="en-US" altLang="tr-TR" sz="2400" dirty="0">
                <a:latin typeface="Arial Narrow" panose="020B0606020202030204" pitchFamily="34" charset="0"/>
              </a:rPr>
              <a:t> F. Lateral inhibition</a:t>
            </a:r>
          </a:p>
          <a:p>
            <a:r>
              <a:rPr lang="en-US" altLang="tr-TR" sz="2800" b="1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3276600" y="4114801"/>
            <a:ext cx="457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tr-TR" altLang="tr-TR" b="1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221" y="316089"/>
            <a:ext cx="6185767" cy="603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0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73145" y="573758"/>
            <a:ext cx="31726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tr-TR" sz="3200" b="1" dirty="0">
                <a:latin typeface="Arial Narrow" panose="020B0606020202030204" pitchFamily="34" charset="0"/>
              </a:rPr>
              <a:t>A. Direct inhibition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573145" y="1549592"/>
            <a:ext cx="5420031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tr-TR" sz="2400" dirty="0">
                <a:latin typeface="Arial Narrow" panose="020B0606020202030204" pitchFamily="34" charset="0"/>
              </a:rPr>
              <a:t>Post-synaptic inhibition, </a:t>
            </a:r>
            <a:endParaRPr lang="tr-TR" altLang="tr-TR" sz="2400" dirty="0" smtClean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tr-TR" sz="2400" dirty="0" smtClean="0">
                <a:latin typeface="Arial Narrow" panose="020B0606020202030204" pitchFamily="34" charset="0"/>
              </a:rPr>
              <a:t>e.g</a:t>
            </a:r>
            <a:r>
              <a:rPr lang="en-US" altLang="tr-TR" sz="2400" dirty="0">
                <a:latin typeface="Arial Narrow" panose="020B0606020202030204" pitchFamily="34" charset="0"/>
              </a:rPr>
              <a:t>. some </a:t>
            </a:r>
            <a:r>
              <a:rPr lang="en-US" altLang="tr-TR" sz="2400" dirty="0" err="1">
                <a:latin typeface="Arial Narrow" panose="020B0606020202030204" pitchFamily="34" charset="0"/>
              </a:rPr>
              <a:t>interneurones</a:t>
            </a:r>
            <a:r>
              <a:rPr lang="en-US" altLang="tr-TR" sz="2400" dirty="0">
                <a:latin typeface="Arial Narrow" panose="020B0606020202030204" pitchFamily="34" charset="0"/>
              </a:rPr>
              <a:t> in sp. cord that inhibit antagonist muscles.  Neurotransmitter secreted is Glycine.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tr-TR" sz="2400" dirty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tr-TR" sz="2400" dirty="0">
                <a:latin typeface="Arial Narrow" panose="020B0606020202030204" pitchFamily="34" charset="0"/>
              </a:rPr>
              <a:t>Occurs when an inhibitory neuron (releasing inhibitory substance) act on a post-synaptic neuron leading to </a:t>
            </a:r>
            <a:r>
              <a:rPr lang="en-US" altLang="tr-TR" sz="2400" dirty="0">
                <a:latin typeface="Arial Narrow" panose="020B0606020202030204" pitchFamily="34" charset="0"/>
                <a:sym typeface="Wingdings" panose="05000000000000000000" pitchFamily="2" charset="2"/>
              </a:rPr>
              <a:t> its hyperpolarization due to opening of Cl</a:t>
            </a:r>
            <a:r>
              <a:rPr lang="en-US" altLang="tr-TR" sz="2400" dirty="0"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¯ [IPSPs] and/or K+ channels.</a:t>
            </a:r>
            <a:endParaRPr lang="en-US" altLang="tr-TR" sz="24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089" y="1264873"/>
            <a:ext cx="5444541" cy="383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3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925686" y="334962"/>
            <a:ext cx="41052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tr-TR" sz="3200" b="1" dirty="0">
                <a:latin typeface="Arial Narrow" panose="020B0606020202030204" pitchFamily="34" charset="0"/>
              </a:rPr>
              <a:t>B. Indirect inhibition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801509" y="1406487"/>
            <a:ext cx="6587818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tr-TR" sz="2800" dirty="0">
                <a:latin typeface="Arial Narrow" panose="020B0606020202030204" pitchFamily="34" charset="0"/>
              </a:rPr>
              <a:t>Pre-synaptic inhibition.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tr-TR" sz="2800" dirty="0">
                <a:latin typeface="Arial Narrow" panose="020B0606020202030204" pitchFamily="34" charset="0"/>
              </a:rPr>
              <a:t>Presynaptic Inhibition is a mechanism by which the amount of neurotransmitter released by an individual synapse can be reduced, resulting of less excitation of the post-synaptic </a:t>
            </a:r>
            <a:r>
              <a:rPr lang="en-US" altLang="tr-TR" sz="2800" dirty="0" err="1">
                <a:latin typeface="Arial Narrow" panose="020B0606020202030204" pitchFamily="34" charset="0"/>
              </a:rPr>
              <a:t>neurone</a:t>
            </a:r>
            <a:r>
              <a:rPr lang="en-US" altLang="tr-TR" sz="2800" dirty="0">
                <a:latin typeface="Arial Narrow" panose="020B0606020202030204" pitchFamily="34" charset="0"/>
              </a:rPr>
              <a:t>.</a:t>
            </a:r>
            <a:endParaRPr lang="tr-TR" altLang="tr-TR" sz="2800" dirty="0">
              <a:latin typeface="Arial Narrow" panose="020B0606020202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tr-TR" sz="2800" dirty="0">
                <a:latin typeface="Arial Narrow" panose="020B0606020202030204" pitchFamily="34" charset="0"/>
              </a:rPr>
              <a:t>The transmitter released at the inhibitory knob is GABA.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tr-TR" sz="2800" dirty="0">
                <a:latin typeface="Arial Narrow" panose="020B0606020202030204" pitchFamily="34" charset="0"/>
              </a:rPr>
              <a:t>The inhibition is produced by </a:t>
            </a:r>
            <a:r>
              <a:rPr lang="en-US" altLang="tr-TR" sz="2800" dirty="0">
                <a:latin typeface="Arial Narrow" panose="020B0606020202030204" pitchFamily="34" charset="0"/>
                <a:sym typeface="Symbol" panose="05050102010706020507" pitchFamily="18" charset="2"/>
              </a:rPr>
              <a:t> Cl</a:t>
            </a:r>
            <a:r>
              <a:rPr lang="en-US" altLang="tr-TR" sz="2800" dirty="0">
                <a:latin typeface="Arial Narrow" panose="020B0606020202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¯ and  K+. e.g. occurs in dorsal </a:t>
            </a:r>
            <a:r>
              <a:rPr lang="en-US" altLang="tr-TR" sz="2800" dirty="0" err="1">
                <a:latin typeface="Arial Narrow" panose="020B0606020202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hor</a:t>
            </a:r>
            <a:r>
              <a:rPr lang="tr-TR" altLang="tr-TR" sz="2800" dirty="0">
                <a:latin typeface="Arial Narrow" panose="020B0606020202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</a:t>
            </a:r>
            <a:r>
              <a:rPr lang="en-US" altLang="tr-TR" sz="2800" dirty="0">
                <a:latin typeface="Arial Narrow" panose="020B0606020202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tr-TR" sz="2800" dirty="0">
                <a:latin typeface="Arial Narrow" panose="020B0606020202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pain gating.</a:t>
            </a:r>
            <a:endParaRPr lang="en-US" altLang="tr-TR" sz="2800" dirty="0">
              <a:latin typeface="Arial Narrow" panose="020B060602020203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16712" y="783759"/>
            <a:ext cx="3287161" cy="515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6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825854" y="421042"/>
            <a:ext cx="44117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tr-TR" sz="3600" b="1" dirty="0">
                <a:latin typeface="Arial Narrow" panose="020B0606020202030204" pitchFamily="34" charset="0"/>
              </a:rPr>
              <a:t>C. Reciprocal inhibition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419453" y="1574446"/>
            <a:ext cx="5755569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tr-TR" sz="3200" dirty="0">
                <a:latin typeface="Arial Narrow" panose="020B0606020202030204" pitchFamily="34" charset="0"/>
              </a:rPr>
              <a:t>Inhibition of antagonist activity is initiated in the spindle in the agonist muscle.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tr-TR" sz="3200" dirty="0" smtClean="0">
                <a:latin typeface="Arial Narrow" panose="020B0606020202030204" pitchFamily="34" charset="0"/>
              </a:rPr>
              <a:t>Impulses </a:t>
            </a:r>
            <a:r>
              <a:rPr lang="en-US" altLang="tr-TR" sz="3200" dirty="0">
                <a:latin typeface="Arial Narrow" panose="020B0606020202030204" pitchFamily="34" charset="0"/>
              </a:rPr>
              <a:t>pass directly to the motor neurons supplying the same muscle and via branches to inhibitory </a:t>
            </a:r>
            <a:r>
              <a:rPr lang="en-US" altLang="tr-TR" sz="3200" dirty="0" err="1">
                <a:latin typeface="Arial Narrow" panose="020B0606020202030204" pitchFamily="34" charset="0"/>
              </a:rPr>
              <a:t>interneurones</a:t>
            </a:r>
            <a:r>
              <a:rPr lang="en-US" altLang="tr-TR" sz="3200" dirty="0">
                <a:latin typeface="Arial Narrow" panose="020B0606020202030204" pitchFamily="34" charset="0"/>
              </a:rPr>
              <a:t> that end on motor </a:t>
            </a:r>
            <a:r>
              <a:rPr lang="en-US" altLang="tr-TR" sz="3200" dirty="0" err="1">
                <a:latin typeface="Arial Narrow" panose="020B0606020202030204" pitchFamily="34" charset="0"/>
              </a:rPr>
              <a:t>neurones</a:t>
            </a:r>
            <a:r>
              <a:rPr lang="en-US" altLang="tr-TR" sz="3200" dirty="0">
                <a:latin typeface="Arial Narrow" panose="020B0606020202030204" pitchFamily="34" charset="0"/>
              </a:rPr>
              <a:t> of antagonist muscle.</a:t>
            </a:r>
            <a:endParaRPr lang="en-US" altLang="tr-TR" sz="32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/>
          <a:srcRect t="25547"/>
          <a:stretch/>
        </p:blipFill>
        <p:spPr>
          <a:xfrm>
            <a:off x="6562725" y="421042"/>
            <a:ext cx="5629275" cy="3084866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4"/>
          <a:srcRect l="6544" t="29466" r="7901" b="1154"/>
          <a:stretch/>
        </p:blipFill>
        <p:spPr>
          <a:xfrm>
            <a:off x="7507108" y="3719804"/>
            <a:ext cx="4278295" cy="260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4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997028" y="191909"/>
            <a:ext cx="460094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tr-TR" sz="3600" b="1" dirty="0">
                <a:latin typeface="Arial Narrow" panose="020B0606020202030204" pitchFamily="34" charset="0"/>
              </a:rPr>
              <a:t>D. Inhibitory interneuron</a:t>
            </a:r>
          </a:p>
          <a:p>
            <a:r>
              <a:rPr lang="en-US" altLang="tr-TR" sz="3600" b="1" dirty="0">
                <a:latin typeface="Arial Narrow" panose="020B0606020202030204" pitchFamily="34" charset="0"/>
              </a:rPr>
              <a:t> ( Renshaw cells)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424152" y="1593295"/>
            <a:ext cx="604275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tr-TR" sz="2400" dirty="0">
                <a:latin typeface="Arial Narrow" panose="020B0606020202030204" pitchFamily="34" charset="0"/>
              </a:rPr>
              <a:t>The alpha moto</a:t>
            </a:r>
            <a:r>
              <a:rPr lang="tr-TR" altLang="tr-TR" sz="2400" dirty="0">
                <a:latin typeface="Arial Narrow" panose="020B0606020202030204" pitchFamily="34" charset="0"/>
              </a:rPr>
              <a:t>r </a:t>
            </a:r>
            <a:r>
              <a:rPr lang="en-US" altLang="tr-TR" sz="2400" dirty="0">
                <a:latin typeface="Arial Narrow" panose="020B0606020202030204" pitchFamily="34" charset="0"/>
              </a:rPr>
              <a:t>neuron axon has a recurrent collateral in the spinal cord that synapses onto the Renshaw cell. </a:t>
            </a:r>
            <a:endParaRPr lang="tr-TR" altLang="tr-TR" sz="2400" dirty="0">
              <a:latin typeface="Arial Narrow" panose="020B0606020202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tr-TR" sz="2400" dirty="0">
                <a:latin typeface="Arial Narrow" panose="020B0606020202030204" pitchFamily="34" charset="0"/>
              </a:rPr>
              <a:t>The Renshaw cell directly inhibits the alpha moto</a:t>
            </a:r>
            <a:r>
              <a:rPr lang="tr-TR" altLang="tr-TR" sz="2400" dirty="0">
                <a:latin typeface="Arial Narrow" panose="020B0606020202030204" pitchFamily="34" charset="0"/>
              </a:rPr>
              <a:t>r </a:t>
            </a:r>
            <a:r>
              <a:rPr lang="en-US" altLang="tr-TR" sz="2400" dirty="0">
                <a:latin typeface="Arial Narrow" panose="020B0606020202030204" pitchFamily="34" charset="0"/>
              </a:rPr>
              <a:t>neuron using glycine as the neurotransmitter. </a:t>
            </a:r>
            <a:endParaRPr lang="tr-TR" altLang="tr-TR" sz="2400" dirty="0">
              <a:latin typeface="Arial Narrow" panose="020B0606020202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tr-TR" sz="2400" dirty="0">
                <a:latin typeface="Arial Narrow" panose="020B0606020202030204" pitchFamily="34" charset="0"/>
              </a:rPr>
              <a:t>This is called recurrent inhibition. </a:t>
            </a:r>
            <a:endParaRPr lang="tr-TR" altLang="tr-TR" sz="2400" dirty="0">
              <a:latin typeface="Arial Narrow" panose="020B0606020202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tr-TR" sz="2400" dirty="0">
                <a:latin typeface="Arial Narrow" panose="020B0606020202030204" pitchFamily="34" charset="0"/>
              </a:rPr>
              <a:t>CNS actually inhibits muscle fibers of the same muscle that is contracting.</a:t>
            </a:r>
            <a:endParaRPr lang="tr-TR" altLang="tr-TR" sz="2400" dirty="0">
              <a:latin typeface="Arial Narrow" panose="020B0606020202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tr-TR" sz="2400" dirty="0">
                <a:latin typeface="Arial Narrow" panose="020B0606020202030204" pitchFamily="34" charset="0"/>
              </a:rPr>
              <a:t>It provides inhibitory feedback to the pool of alpha moto</a:t>
            </a:r>
            <a:r>
              <a:rPr lang="tr-TR" altLang="tr-TR" sz="2400" dirty="0">
                <a:latin typeface="Arial Narrow" panose="020B0606020202030204" pitchFamily="34" charset="0"/>
              </a:rPr>
              <a:t>r </a:t>
            </a:r>
            <a:r>
              <a:rPr lang="en-US" altLang="tr-TR" sz="2400" dirty="0">
                <a:latin typeface="Arial Narrow" panose="020B0606020202030204" pitchFamily="34" charset="0"/>
              </a:rPr>
              <a:t>neurons to prevent excessive output</a:t>
            </a:r>
            <a:r>
              <a:rPr lang="tr-TR" altLang="tr-TR" sz="2400" dirty="0">
                <a:latin typeface="Arial Narrow" panose="020B0606020202030204" pitchFamily="34" charset="0"/>
              </a:rPr>
              <a:t>.</a:t>
            </a:r>
            <a:endParaRPr lang="en-US" altLang="tr-TR" sz="24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947" y="2489813"/>
            <a:ext cx="4499003" cy="234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68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607116" y="700087"/>
            <a:ext cx="5430128" cy="630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tr-TR" sz="3600" b="1" dirty="0">
                <a:latin typeface="Arial Narrow" panose="020B0606020202030204" pitchFamily="34" charset="0"/>
              </a:rPr>
              <a:t>E. Feed forward inhibition</a:t>
            </a:r>
            <a:r>
              <a:rPr lang="en-US" altLang="tr-TR" sz="2800" b="1" dirty="0">
                <a:latin typeface="Arial Narrow" panose="020B060602020203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tr-TR" sz="2800" dirty="0">
                <a:latin typeface="Arial Narrow" panose="020B0606020202030204" pitchFamily="34" charset="0"/>
              </a:rPr>
              <a:t>Collateral branches of the excitatory afferent fibers excite inhibitory interneurons that inhibit neurons in the forward direction.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tr-TR" sz="2800" dirty="0">
                <a:latin typeface="Arial Narrow" panose="020B0606020202030204" pitchFamily="34" charset="0"/>
              </a:rPr>
              <a:t>Inhibitory pathways keep down the level of excitation and so suppress discharges from all weakly excited neurons. They also mold and modify the patterns of neuronal responses.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tr-TR" sz="2800" dirty="0">
                <a:latin typeface="Arial Narrow" panose="020B0606020202030204" pitchFamily="34" charset="0"/>
              </a:rPr>
              <a:t>Example: Iα afferent fibers from muscle receptors → spinal motor neurons.</a:t>
            </a:r>
            <a:endParaRPr lang="en-US" altLang="tr-TR" sz="3600" b="1" dirty="0">
              <a:latin typeface="Arial Narrow" panose="020B0606020202030204" pitchFamily="34" charset="0"/>
            </a:endParaRPr>
          </a:p>
          <a:p>
            <a:endParaRPr lang="en-US" altLang="tr-TR" sz="3200" dirty="0">
              <a:latin typeface="Arial Narrow" panose="020B060602020203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164" y="804112"/>
            <a:ext cx="4828998" cy="572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12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607115" y="700088"/>
            <a:ext cx="5264875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tr-TR" sz="4000" b="1" dirty="0">
                <a:latin typeface="Arial Narrow" panose="020B0606020202030204" pitchFamily="34" charset="0"/>
              </a:rPr>
              <a:t>F. Lateral inhibition</a:t>
            </a:r>
            <a:endParaRPr lang="tr-TR" altLang="tr-TR" sz="4000" b="1" dirty="0">
              <a:latin typeface="Arial Narrow" panose="020B0606020202030204" pitchFamily="34" charset="0"/>
            </a:endParaRPr>
          </a:p>
          <a:p>
            <a:endParaRPr lang="en-US" altLang="tr-TR" sz="4000" b="1" dirty="0">
              <a:latin typeface="Arial Narrow" panose="020B0606020202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tr-TR" sz="2800" dirty="0">
                <a:latin typeface="Arial Narrow" panose="020B0606020202030204" pitchFamily="34" charset="0"/>
              </a:rPr>
              <a:t>Because of lateral inhibition, the lateral pathways are inhibited more strongly.  </a:t>
            </a:r>
            <a:endParaRPr lang="tr-TR" altLang="tr-TR" sz="2800" dirty="0">
              <a:latin typeface="Arial Narrow" panose="020B060602020203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tr-TR" sz="2800" dirty="0">
                <a:latin typeface="Arial Narrow" panose="020B0606020202030204" pitchFamily="34" charset="0"/>
              </a:rPr>
              <a:t>This happens in pathways utilizing most accurate localization.  </a:t>
            </a:r>
            <a:endParaRPr lang="tr-TR" altLang="tr-TR" sz="2800" dirty="0">
              <a:latin typeface="Arial Narrow" panose="020B060602020203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/>
          <a:srcRect l="8996" t="22971" r="13534" b="4900"/>
          <a:stretch/>
        </p:blipFill>
        <p:spPr>
          <a:xfrm>
            <a:off x="6223940" y="2154547"/>
            <a:ext cx="4748860" cy="331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5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vrimagaci.org/dosyalar/icerikler/86635637_14291840102078066608.jpg">
            <a:extLst>
              <a:ext uri="{FF2B5EF4-FFF2-40B4-BE49-F238E27FC236}">
                <a16:creationId xmlns:a16="http://schemas.microsoft.com/office/drawing/2014/main" xmlns="" id="{12A1719F-99CB-4F61-8ADE-AB0867D3E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211" y="406400"/>
            <a:ext cx="8689047" cy="613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7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980770" y="678782"/>
            <a:ext cx="26677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tr-TR" sz="3600" b="1" dirty="0">
                <a:latin typeface="Arial Narrow" panose="020B0606020202030204" pitchFamily="34" charset="0"/>
              </a:rPr>
              <a:t>4. Summation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473994" y="1582642"/>
            <a:ext cx="4340377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AutoNum type="alphaLcParenR"/>
            </a:pPr>
            <a:r>
              <a:rPr lang="en-US" altLang="tr-TR" sz="2400" b="1" dirty="0">
                <a:latin typeface="Arial Narrow" panose="020B0606020202030204" pitchFamily="34" charset="0"/>
              </a:rPr>
              <a:t>Spatial summation.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tr-TR" sz="2400" dirty="0">
                <a:latin typeface="Arial Narrow" panose="020B0606020202030204" pitchFamily="34" charset="0"/>
              </a:rPr>
              <a:t> When EPSP is in more than one synaptic knob at same time.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tr-TR" sz="2400" dirty="0">
              <a:latin typeface="Arial Narrow" panose="020B0606020202030204" pitchFamily="34" charset="0"/>
            </a:endParaRPr>
          </a:p>
          <a:p>
            <a:pPr>
              <a:buFontTx/>
              <a:buAutoNum type="alphaLcParenR"/>
            </a:pPr>
            <a:r>
              <a:rPr lang="en-US" altLang="tr-TR" sz="2400" b="1" dirty="0">
                <a:latin typeface="Arial Narrow" panose="020B0606020202030204" pitchFamily="34" charset="0"/>
              </a:rPr>
              <a:t>Temporal summation.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tr-TR" sz="2400" dirty="0">
                <a:latin typeface="Arial Narrow" panose="020B0606020202030204" pitchFamily="34" charset="0"/>
              </a:rPr>
              <a:t>If EPSP in pre-synaptic knob are successively repeated without significant delay so the effect of the previous stimulus is summated to the next</a:t>
            </a:r>
          </a:p>
          <a:p>
            <a:endParaRPr lang="en-US" altLang="tr-T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023" y="1994053"/>
            <a:ext cx="6941890" cy="276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8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6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6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462976" y="359293"/>
            <a:ext cx="58785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tr-TR" sz="3600" b="1" dirty="0">
                <a:latin typeface="Arial Narrow" panose="020B0606020202030204" pitchFamily="34" charset="0"/>
              </a:rPr>
              <a:t>5. Convergence and divergence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62976" y="1527558"/>
            <a:ext cx="8438653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tr-TR" sz="2400" b="1" dirty="0">
                <a:latin typeface="Arial Narrow" panose="020B0606020202030204" pitchFamily="34" charset="0"/>
              </a:rPr>
              <a:t>Convergence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tr-TR" sz="2400" dirty="0">
                <a:latin typeface="Arial Narrow" panose="020B0606020202030204" pitchFamily="34" charset="0"/>
              </a:rPr>
              <a:t>When many pre-synaptic </a:t>
            </a:r>
            <a:r>
              <a:rPr lang="en-US" altLang="tr-TR" sz="2400" dirty="0" smtClean="0">
                <a:latin typeface="Arial Narrow" panose="020B0606020202030204" pitchFamily="34" charset="0"/>
              </a:rPr>
              <a:t>neurons </a:t>
            </a:r>
            <a:r>
              <a:rPr lang="en-US" altLang="tr-TR" sz="2400" dirty="0">
                <a:latin typeface="Arial Narrow" panose="020B0606020202030204" pitchFamily="34" charset="0"/>
              </a:rPr>
              <a:t>converge on any single post-synaptic neuron.</a:t>
            </a:r>
            <a:endParaRPr lang="tr-TR" altLang="tr-TR" sz="2400" dirty="0">
              <a:latin typeface="Arial Narrow" panose="020B0606020202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altLang="tr-TR" sz="2400" dirty="0">
              <a:latin typeface="Arial Narrow" panose="020B0606020202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altLang="tr-TR" sz="2400" dirty="0">
              <a:latin typeface="Arial Narrow" panose="020B0606020202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altLang="tr-TR" sz="2400" dirty="0">
              <a:latin typeface="Arial Narrow" panose="020B0606020202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tr-TR" altLang="tr-TR" sz="2400" dirty="0">
              <a:latin typeface="Arial Narrow" panose="020B0606020202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tr-TR" sz="2400" dirty="0">
              <a:latin typeface="Arial Narrow" panose="020B0606020202030204" pitchFamily="34" charset="0"/>
            </a:endParaRPr>
          </a:p>
          <a:p>
            <a:endParaRPr lang="en-US" altLang="tr-TR" sz="2400" b="1" dirty="0">
              <a:latin typeface="Arial Narrow" panose="020B0606020202030204" pitchFamily="34" charset="0"/>
            </a:endParaRPr>
          </a:p>
          <a:p>
            <a:r>
              <a:rPr lang="en-US" altLang="tr-TR" sz="2400" b="1" dirty="0">
                <a:latin typeface="Arial Narrow" panose="020B0606020202030204" pitchFamily="34" charset="0"/>
              </a:rPr>
              <a:t>Divergence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tr-TR" sz="2400" dirty="0">
                <a:latin typeface="Arial Narrow" panose="020B0606020202030204" pitchFamily="34" charset="0"/>
              </a:rPr>
              <a:t>Axons of most pre-synaptic neurons divide into many branches that diverge to end on many post-synaptic neuron.</a:t>
            </a:r>
            <a:endParaRPr lang="en-US" altLang="tr-TR" sz="24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/>
          <a:srcRect l="52171" t="19443"/>
          <a:stretch/>
        </p:blipFill>
        <p:spPr>
          <a:xfrm>
            <a:off x="9183553" y="410591"/>
            <a:ext cx="2554975" cy="322749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4"/>
          <a:srcRect l="51059" t="22620"/>
          <a:stretch/>
        </p:blipFill>
        <p:spPr>
          <a:xfrm>
            <a:off x="9183553" y="3459296"/>
            <a:ext cx="2582919" cy="306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09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5"/>
            <a:ext cx="5882089" cy="4351338"/>
          </a:xfrm>
        </p:spPr>
        <p:txBody>
          <a:bodyPr/>
          <a:lstStyle/>
          <a:p>
            <a:r>
              <a:rPr lang="en-US" altLang="tr-TR" b="1" dirty="0" err="1"/>
              <a:t>Axodendritic</a:t>
            </a:r>
            <a:r>
              <a:rPr lang="en-US" altLang="tr-TR" dirty="0"/>
              <a:t> – synapses between the axon of one neuron and the dendrite of another</a:t>
            </a:r>
          </a:p>
          <a:p>
            <a:r>
              <a:rPr lang="en-US" altLang="tr-TR" b="1" dirty="0" err="1"/>
              <a:t>Axosomatic</a:t>
            </a:r>
            <a:r>
              <a:rPr lang="en-US" altLang="tr-TR" dirty="0"/>
              <a:t> – synapses between the axon of one neuron and the soma of another</a:t>
            </a:r>
          </a:p>
          <a:p>
            <a:r>
              <a:rPr lang="en-US" altLang="tr-TR" dirty="0"/>
              <a:t>Other types of synapses include:</a:t>
            </a:r>
          </a:p>
          <a:p>
            <a:pPr lvl="1"/>
            <a:r>
              <a:rPr lang="en-US" altLang="tr-TR" dirty="0" err="1"/>
              <a:t>Axoaxonic</a:t>
            </a:r>
            <a:r>
              <a:rPr lang="en-US" altLang="tr-TR" dirty="0"/>
              <a:t> (axon to axon)</a:t>
            </a:r>
          </a:p>
          <a:p>
            <a:pPr lvl="1"/>
            <a:r>
              <a:rPr lang="en-US" altLang="tr-TR" dirty="0" err="1"/>
              <a:t>Dendrodendritic</a:t>
            </a:r>
            <a:r>
              <a:rPr lang="en-US" altLang="tr-TR" dirty="0"/>
              <a:t> (dendrite to dendrite)</a:t>
            </a:r>
          </a:p>
          <a:p>
            <a:pPr lvl="1"/>
            <a:r>
              <a:rPr lang="en-US" altLang="tr-TR" dirty="0" err="1"/>
              <a:t>Dendrosomatic</a:t>
            </a:r>
            <a:r>
              <a:rPr lang="en-US" altLang="tr-TR" dirty="0"/>
              <a:t> (dendrites to soma)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 anchor="t"/>
          <a:lstStyle/>
          <a:p>
            <a:r>
              <a:rPr lang="en-US" altLang="tr-TR" b="1" dirty="0">
                <a:latin typeface="Arial Narrow" panose="020B0606020202030204" pitchFamily="34" charset="0"/>
              </a:rPr>
              <a:t>Anatomical Types of Synapses 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66737" y="2153396"/>
            <a:ext cx="4681312" cy="343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2188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562128" y="480478"/>
            <a:ext cx="19511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tr-TR" sz="3600" b="1" dirty="0">
                <a:latin typeface="Arial Narrow" panose="020B0606020202030204" pitchFamily="34" charset="0"/>
              </a:rPr>
              <a:t>7. Fatigue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650033" y="2254670"/>
            <a:ext cx="7604125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tr-TR" sz="2400" dirty="0">
                <a:latin typeface="Arial Narrow" panose="020B0606020202030204" pitchFamily="34" charset="0"/>
              </a:rPr>
              <a:t>Exhaustion of nerve transmitter.</a:t>
            </a:r>
            <a:endParaRPr lang="tr-TR" altLang="tr-TR" sz="2400" dirty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tr-TR" sz="2400" dirty="0">
                <a:latin typeface="Arial Narrow" panose="020B0606020202030204" pitchFamily="34" charset="0"/>
              </a:rPr>
              <a:t>If the pre synaptic neurons are continuously stimulated there may be an exhaustion of the neurotransmitter. Resulting is stoppage of synaptic transmission.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tr-TR" sz="2400" dirty="0">
                <a:latin typeface="Arial Narrow" panose="020B0606020202030204" pitchFamily="34" charset="0"/>
              </a:rPr>
              <a:t>The post synaptic membrane become less sensitive to the neurotransmitter.</a:t>
            </a:r>
          </a:p>
          <a:p>
            <a:endParaRPr lang="en-US" altLang="tr-TR" sz="2800" b="1" dirty="0">
              <a:effectLst>
                <a:outerShdw blurRad="38100" dist="38100" dir="2700000" algn="tl">
                  <a:srgbClr val="000000"/>
                </a:outerShdw>
              </a:effectLst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986" y="1038674"/>
            <a:ext cx="3961537" cy="444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6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473994" y="403360"/>
            <a:ext cx="58684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tr-TR" sz="3600" b="1" dirty="0">
                <a:latin typeface="Arial Narrow" panose="020B0606020202030204" pitchFamily="34" charset="0"/>
              </a:rPr>
              <a:t>8. Long-term potentiation = LTP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749417" y="1494508"/>
            <a:ext cx="5593044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tr-TR" sz="2400" dirty="0" smtClean="0">
                <a:latin typeface="Arial Narrow" panose="020B0606020202030204" pitchFamily="34" charset="0"/>
              </a:rPr>
              <a:t>Long-term </a:t>
            </a:r>
            <a:r>
              <a:rPr lang="en-US" altLang="tr-TR" sz="2400" dirty="0">
                <a:latin typeface="Arial Narrow" panose="020B0606020202030204" pitchFamily="34" charset="0"/>
              </a:rPr>
              <a:t>potentiation (LTP) is a persistent strengthening of synaptic connections induced by a brief period of high-frequency presynaptic activity</a:t>
            </a:r>
            <a:endParaRPr lang="tr-TR" altLang="tr-TR" sz="2400" dirty="0">
              <a:latin typeface="Arial Narrow" panose="020B0606020202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altLang="tr-TR" sz="2800" dirty="0">
                <a:latin typeface="Arial Narrow" panose="020B0606020202030204" pitchFamily="34" charset="0"/>
                <a:sym typeface="Symbol" panose="05050102010706020507" pitchFamily="18" charset="2"/>
              </a:rPr>
              <a:t> </a:t>
            </a:r>
            <a:r>
              <a:rPr lang="en-US" altLang="tr-TR" sz="2800" dirty="0">
                <a:latin typeface="Arial Narrow" panose="020B0606020202030204" pitchFamily="34" charset="0"/>
                <a:sym typeface="Symbol" panose="05050102010706020507" pitchFamily="18" charset="2"/>
              </a:rPr>
              <a:t>Ca++ intracellular in post-synaptic membrane.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tr-TR" sz="2800" dirty="0">
                <a:latin typeface="Arial Narrow" panose="020B0606020202030204" pitchFamily="34" charset="0"/>
                <a:sym typeface="Symbol" panose="05050102010706020507" pitchFamily="18" charset="2"/>
              </a:rPr>
              <a:t> Amygdala N-methyl-D-aspartate NMDA receptors.</a:t>
            </a:r>
            <a:endParaRPr lang="en-US" altLang="tr-TR" sz="2800" dirty="0">
              <a:latin typeface="Arial Narrow" panose="020B060602020203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0220" y="1342364"/>
            <a:ext cx="4044545" cy="3445353"/>
          </a:xfrm>
          <a:prstGeom prst="rect">
            <a:avLst/>
          </a:prstGeom>
        </p:spPr>
      </p:pic>
      <p:sp>
        <p:nvSpPr>
          <p:cNvPr id="3" name="Yukarı Ok 2"/>
          <p:cNvSpPr/>
          <p:nvPr/>
        </p:nvSpPr>
        <p:spPr>
          <a:xfrm>
            <a:off x="1200839" y="3065040"/>
            <a:ext cx="143219" cy="33917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927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826534" y="447428"/>
            <a:ext cx="45993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tr-TR" sz="3600" b="1" dirty="0">
                <a:latin typeface="Arial Narrow" panose="020B0606020202030204" pitchFamily="34" charset="0"/>
              </a:rPr>
              <a:t>9. Long-term depression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462979" y="1846386"/>
            <a:ext cx="4869186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93700" indent="-3937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080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Blip>
                <a:blip r:embed="rId3"/>
              </a:buBlip>
            </a:pPr>
            <a:r>
              <a:rPr lang="en-US" altLang="tr-TR" sz="2400" dirty="0">
                <a:latin typeface="Arial Narrow" panose="020B0606020202030204" pitchFamily="34" charset="0"/>
              </a:rPr>
              <a:t>First noted in Hippocampus</a:t>
            </a:r>
          </a:p>
          <a:p>
            <a:pPr>
              <a:buFontTx/>
              <a:buBlip>
                <a:blip r:embed="rId3"/>
              </a:buBlip>
            </a:pPr>
            <a:r>
              <a:rPr lang="en-US" altLang="tr-TR" sz="2400" dirty="0">
                <a:latin typeface="Arial Narrow" panose="020B0606020202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Later shown Through brain</a:t>
            </a:r>
          </a:p>
          <a:p>
            <a:pPr>
              <a:buFontTx/>
              <a:buBlip>
                <a:blip r:embed="rId3"/>
              </a:buBlip>
            </a:pPr>
            <a:r>
              <a:rPr lang="en-US" altLang="tr-TR" sz="2400" dirty="0">
                <a:latin typeface="Arial Narrow" panose="020B0606020202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Opposite of LTP</a:t>
            </a:r>
          </a:p>
          <a:p>
            <a:pPr>
              <a:buFontTx/>
              <a:buBlip>
                <a:blip r:embed="rId3"/>
              </a:buBlip>
            </a:pPr>
            <a:r>
              <a:rPr lang="en-US" altLang="tr-TR" sz="2400" dirty="0">
                <a:latin typeface="Arial Narrow" panose="020B0606020202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 synaptic strength</a:t>
            </a:r>
          </a:p>
          <a:p>
            <a:pPr>
              <a:buFontTx/>
              <a:buBlip>
                <a:blip r:embed="rId3"/>
              </a:buBlip>
            </a:pPr>
            <a:r>
              <a:rPr lang="en-US" altLang="tr-TR" sz="2400" dirty="0">
                <a:latin typeface="Arial Narrow" panose="020B0606020202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Caused by slower of pre-synaptic </a:t>
            </a:r>
            <a:r>
              <a:rPr lang="en-US" altLang="tr-TR" sz="2400" dirty="0" err="1">
                <a:latin typeface="Arial Narrow" panose="020B0606020202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neurone</a:t>
            </a:r>
            <a:endParaRPr lang="en-US" altLang="tr-TR" sz="2400" dirty="0">
              <a:latin typeface="Arial Narrow" panose="020B060602020203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>
              <a:buFontTx/>
              <a:buBlip>
                <a:blip r:embed="rId3"/>
              </a:buBlip>
            </a:pPr>
            <a:r>
              <a:rPr lang="en-US" altLang="tr-TR" sz="2400" dirty="0">
                <a:latin typeface="Arial Narrow" panose="020B0606020202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Smaller rise of Ca++</a:t>
            </a:r>
          </a:p>
          <a:p>
            <a:pPr>
              <a:buFontTx/>
              <a:buBlip>
                <a:blip r:embed="rId3"/>
              </a:buBlip>
            </a:pPr>
            <a:r>
              <a:rPr lang="en-US" altLang="tr-TR" sz="2400" dirty="0" err="1">
                <a:latin typeface="Arial Narrow" panose="020B0606020202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Occure</a:t>
            </a:r>
            <a:r>
              <a:rPr lang="en-US" altLang="tr-TR" sz="2400" dirty="0">
                <a:latin typeface="Arial Narrow" panose="020B0606020202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in amino 3 </a:t>
            </a:r>
            <a:r>
              <a:rPr lang="en-US" altLang="tr-TR" sz="2400" dirty="0" err="1">
                <a:latin typeface="Arial Narrow" panose="020B0606020202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hydroxy</a:t>
            </a:r>
            <a:r>
              <a:rPr lang="en-US" altLang="tr-TR" sz="2400" dirty="0">
                <a:latin typeface="Arial Narrow" panose="020B0606020202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-5-methylisoxazole4-propionate AMPA </a:t>
            </a:r>
            <a:r>
              <a:rPr lang="en-US" altLang="tr-TR" sz="2400" dirty="0" err="1">
                <a:latin typeface="Arial Narrow" panose="020B0606020202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recep</a:t>
            </a:r>
            <a:r>
              <a:rPr lang="tr-TR" altLang="tr-TR" sz="2400" dirty="0" err="1">
                <a:latin typeface="Arial Narrow" panose="020B060602020203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tors</a:t>
            </a:r>
            <a:endParaRPr lang="en-US" altLang="tr-TR" sz="2400" dirty="0">
              <a:latin typeface="Arial Narrow" panose="020B060602020203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3552" y="1718632"/>
            <a:ext cx="6079131" cy="323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6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7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7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latin typeface="Arial Narrow" panose="020B0606020202030204" pitchFamily="34" charset="0"/>
              </a:rPr>
              <a:t>Neurotransmitters</a:t>
            </a:r>
          </a:p>
        </p:txBody>
      </p:sp>
      <p:sp>
        <p:nvSpPr>
          <p:cNvPr id="3072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4"/>
            <a:ext cx="4692267" cy="4575175"/>
          </a:xfrm>
        </p:spPr>
        <p:txBody>
          <a:bodyPr/>
          <a:lstStyle/>
          <a:p>
            <a:pPr eaLnBrk="1" hangingPunct="1"/>
            <a:r>
              <a:rPr lang="en-US" altLang="en-US" dirty="0"/>
              <a:t>Most neurons make two or more neurotransmitters, which are released at different stimulation frequencies</a:t>
            </a:r>
          </a:p>
          <a:p>
            <a:pPr eaLnBrk="1" hangingPunct="1"/>
            <a:r>
              <a:rPr lang="en-US" altLang="en-US" dirty="0"/>
              <a:t>50 or more neurotransmitters have been identified</a:t>
            </a:r>
          </a:p>
          <a:p>
            <a:pPr eaLnBrk="1" hangingPunct="1"/>
            <a:r>
              <a:rPr lang="en-US" altLang="en-US" dirty="0"/>
              <a:t>Classified by chemical structure and by function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402" y="2280493"/>
            <a:ext cx="4795398" cy="278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34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t="13951" b="11299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4" name="Freeform 5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0E3A342-4D61-4E3F-AF90-1AB42AEB96C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Unvan 1">
            <a:extLst>
              <a:ext uri="{FF2B5EF4-FFF2-40B4-BE49-F238E27FC236}">
                <a16:creationId xmlns:a16="http://schemas.microsoft.com/office/drawing/2014/main" xmlns="" id="{19BBF54A-34DE-40DF-88A3-15C0EBEF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latin typeface="Arial Narrow" panose="020B0606020202030204" pitchFamily="34" charset="0"/>
              </a:rPr>
              <a:t>Criteria that define a neurotransmitter: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1D4EC33C-4D3A-4FA7-A186-2B5F17956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en-US" sz="2000" dirty="0"/>
              <a:t>Must be present at presynaptic terminal</a:t>
            </a:r>
          </a:p>
          <a:p>
            <a:r>
              <a:rPr lang="en-US" sz="2000" dirty="0"/>
              <a:t>Must be released by depolarization, Ca++-dependent</a:t>
            </a:r>
          </a:p>
          <a:p>
            <a:r>
              <a:rPr lang="en-US" sz="2000" dirty="0"/>
              <a:t>Specific receptors must be present</a:t>
            </a:r>
          </a:p>
        </p:txBody>
      </p:sp>
    </p:spTree>
    <p:extLst>
      <p:ext uri="{BB962C8B-B14F-4D97-AF65-F5344CB8AC3E}">
        <p14:creationId xmlns:p14="http://schemas.microsoft.com/office/powerpoint/2010/main" val="42926673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Arial Narrow" panose="020B0606020202030204" pitchFamily="34" charset="0"/>
              </a:rPr>
              <a:t>SYNTHESIS OF </a:t>
            </a:r>
            <a:r>
              <a:rPr lang="tr-TR" dirty="0" err="1">
                <a:latin typeface="Arial Narrow" panose="020B0606020202030204" pitchFamily="34" charset="0"/>
              </a:rPr>
              <a:t>NTs</a:t>
            </a:r>
            <a:endParaRPr lang="tr-TR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5"/>
            <a:ext cx="4901588" cy="4288736"/>
          </a:xfrm>
        </p:spPr>
        <p:txBody>
          <a:bodyPr>
            <a:normAutofit fontScale="92500"/>
          </a:bodyPr>
          <a:lstStyle/>
          <a:p>
            <a:r>
              <a:rPr lang="en-US" dirty="0"/>
              <a:t>Small molecule transmitters are synthesized at terminals, packaged into small clear-core vesicles (often referred to as ‘synaptic vesicles’</a:t>
            </a:r>
          </a:p>
          <a:p>
            <a:r>
              <a:rPr lang="en-US" dirty="0"/>
              <a:t>Peptides, or neuropeptides are synthesized in the endoplasmic reticulum and transported to the synapse, sometimes they are processed along the way.  Neuropeptides are packaged in large dense-core vesicles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/>
          <a:srcRect l="24525" r="21278" b="7120"/>
          <a:stretch/>
        </p:blipFill>
        <p:spPr>
          <a:xfrm>
            <a:off x="6797409" y="237385"/>
            <a:ext cx="4847420" cy="633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554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>
                <a:latin typeface="Arial Narrow" panose="020B0606020202030204" pitchFamily="34" charset="0"/>
              </a:rPr>
              <a:t>Conventional</a:t>
            </a:r>
            <a:r>
              <a:rPr lang="tr-TR" b="1" dirty="0">
                <a:latin typeface="Arial Narrow" panose="020B0606020202030204" pitchFamily="34" charset="0"/>
              </a:rPr>
              <a:t> </a:t>
            </a:r>
            <a:r>
              <a:rPr lang="tr-TR" b="1" dirty="0" err="1">
                <a:latin typeface="Arial Narrow" panose="020B0606020202030204" pitchFamily="34" charset="0"/>
              </a:rPr>
              <a:t>neurotransmitters</a:t>
            </a:r>
            <a:endParaRPr lang="tr-TR" b="1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825624"/>
            <a:ext cx="4934639" cy="4597209"/>
          </a:xfrm>
        </p:spPr>
        <p:txBody>
          <a:bodyPr/>
          <a:lstStyle/>
          <a:p>
            <a:r>
              <a:rPr lang="en-US" dirty="0"/>
              <a:t>The chemical messengers that act as conventional neurotransmitters share certain basic features. </a:t>
            </a:r>
            <a:endParaRPr lang="tr-TR" dirty="0"/>
          </a:p>
          <a:p>
            <a:r>
              <a:rPr lang="tr-TR" dirty="0"/>
              <a:t>T</a:t>
            </a:r>
            <a:r>
              <a:rPr lang="en-US" dirty="0"/>
              <a:t>hey are stored in synaptic vesicles, get released when Ca2+</a:t>
            </a:r>
            <a:r>
              <a:rPr lang="tr-TR" dirty="0"/>
              <a:t> </a:t>
            </a:r>
            <a:r>
              <a:rPr lang="en-US" dirty="0"/>
              <a:t>enters the axon terminal in response to an action potential, and act by binding to receptors on the membrane of the postsynaptic cell.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150" y="1825624"/>
            <a:ext cx="3897734" cy="381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4069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latin typeface="Arial Narrow" panose="020B0606020202030204" pitchFamily="34" charset="0"/>
              </a:rPr>
              <a:t>Chemical Classes of Neurotransmitters</a:t>
            </a:r>
          </a:p>
        </p:txBody>
      </p:sp>
      <p:sp>
        <p:nvSpPr>
          <p:cNvPr id="3174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4"/>
            <a:ext cx="4626166" cy="4751445"/>
          </a:xfrm>
        </p:spPr>
        <p:txBody>
          <a:bodyPr/>
          <a:lstStyle/>
          <a:p>
            <a:pPr eaLnBrk="1" hangingPunct="1"/>
            <a:r>
              <a:rPr lang="en-US" altLang="en-US" b="1" dirty="0"/>
              <a:t>Acetylcholine (Ach)</a:t>
            </a:r>
          </a:p>
          <a:p>
            <a:pPr lvl="1" eaLnBrk="1" hangingPunct="1"/>
            <a:r>
              <a:rPr lang="en-US" altLang="en-US" dirty="0"/>
              <a:t>Released at neuromuscular junctions and some autonomic neurons</a:t>
            </a:r>
          </a:p>
          <a:p>
            <a:pPr lvl="1" eaLnBrk="1" hangingPunct="1"/>
            <a:r>
              <a:rPr lang="en-US" altLang="en-US" dirty="0"/>
              <a:t>Synthesized in the pre-synaptic neuron</a:t>
            </a:r>
          </a:p>
          <a:p>
            <a:pPr lvl="1" eaLnBrk="1" hangingPunct="1"/>
            <a:r>
              <a:rPr lang="en-US" altLang="en-US" dirty="0"/>
              <a:t>Degraded by acetylcholinesterase (</a:t>
            </a:r>
            <a:r>
              <a:rPr lang="en-US" altLang="en-US" dirty="0" err="1"/>
              <a:t>AChE</a:t>
            </a:r>
            <a:r>
              <a:rPr lang="en-US" altLang="en-US" dirty="0"/>
              <a:t>)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725" y="1927950"/>
            <a:ext cx="4876164" cy="324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800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5E39A796-BE83-48B1-B33F-35C4A32AAB5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9">
            <a:extLst>
              <a:ext uri="{FF2B5EF4-FFF2-40B4-BE49-F238E27FC236}">
                <a16:creationId xmlns:a16="http://schemas.microsoft.com/office/drawing/2014/main" xmlns="" id="{72F84B47-E267-4194-8194-831DB7B5547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noFill/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DA1D07A1-57EF-4363-A207-0E5E062A8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319" y="1843404"/>
            <a:ext cx="5614835" cy="3017973"/>
          </a:xfrm>
          <a:prstGeom prst="rect">
            <a:avLst/>
          </a:prstGeom>
          <a:effectLst/>
        </p:spPr>
      </p:pic>
      <p:sp>
        <p:nvSpPr>
          <p:cNvPr id="32770" name="Rectangle 6"/>
          <p:cNvSpPr>
            <a:spLocks noGrp="1" noChangeArrowheads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pPr algn="ctr"/>
            <a:r>
              <a:rPr lang="en-US" altLang="en-US" sz="3600" b="1" dirty="0">
                <a:latin typeface="Arial Narrow" panose="020B0606020202030204" pitchFamily="34" charset="0"/>
              </a:rPr>
              <a:t>Biogenic amines</a:t>
            </a:r>
            <a:endParaRPr lang="en-US" altLang="en-US" sz="3400" b="1" dirty="0">
              <a:latin typeface="Arial Narrow" panose="020B0606020202030204" pitchFamily="34" charset="0"/>
            </a:endParaRPr>
          </a:p>
        </p:txBody>
      </p:sp>
      <p:sp>
        <p:nvSpPr>
          <p:cNvPr id="3277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48930" y="2011680"/>
            <a:ext cx="3505494" cy="3785419"/>
          </a:xfrm>
        </p:spPr>
        <p:txBody>
          <a:bodyPr>
            <a:noAutofit/>
          </a:bodyPr>
          <a:lstStyle/>
          <a:p>
            <a:pPr lvl="2" eaLnBrk="1" hangingPunct="1"/>
            <a:r>
              <a:rPr lang="en-US" altLang="en-US" sz="2400" dirty="0"/>
              <a:t>Norepinephrine (NE)</a:t>
            </a:r>
          </a:p>
          <a:p>
            <a:pPr lvl="2" eaLnBrk="1" hangingPunct="1"/>
            <a:r>
              <a:rPr lang="en-US" altLang="en-US" sz="2400" dirty="0"/>
              <a:t>Epinephrine</a:t>
            </a:r>
          </a:p>
          <a:p>
            <a:pPr lvl="2" eaLnBrk="1" hangingPunct="1"/>
            <a:r>
              <a:rPr lang="en-US" altLang="en-US" sz="2400" dirty="0"/>
              <a:t>Serotonin</a:t>
            </a:r>
            <a:endParaRPr lang="tr-TR" altLang="en-US" sz="2400" dirty="0"/>
          </a:p>
          <a:p>
            <a:pPr lvl="2" eaLnBrk="1" hangingPunct="1"/>
            <a:r>
              <a:rPr lang="tr-TR" altLang="en-US" sz="2400" dirty="0" err="1"/>
              <a:t>Dopamine</a:t>
            </a:r>
            <a:endParaRPr lang="en-US" altLang="en-US" sz="2400" dirty="0"/>
          </a:p>
          <a:p>
            <a:pPr lvl="2" eaLnBrk="1" hangingPunct="1"/>
            <a:r>
              <a:rPr lang="en-US" altLang="en-US" sz="2400" dirty="0"/>
              <a:t>Many others</a:t>
            </a:r>
          </a:p>
          <a:p>
            <a:pPr eaLnBrk="1" hangingPunct="1"/>
            <a:r>
              <a:rPr lang="en-US" altLang="en-US" sz="2400" dirty="0"/>
              <a:t>Broadly distributed in the brain</a:t>
            </a:r>
          </a:p>
          <a:p>
            <a:pPr eaLnBrk="1" hangingPunct="1"/>
            <a:r>
              <a:rPr lang="en-US" altLang="en-US" sz="2400" dirty="0"/>
              <a:t>Play roles in emotional behaviors and the biological clock</a:t>
            </a:r>
          </a:p>
        </p:txBody>
      </p:sp>
    </p:spTree>
    <p:extLst>
      <p:ext uri="{BB962C8B-B14F-4D97-AF65-F5344CB8AC3E}">
        <p14:creationId xmlns:p14="http://schemas.microsoft.com/office/powerpoint/2010/main" val="39039308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5E39A796-BE83-48B1-B33F-35C4A32AAB5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9">
            <a:extLst>
              <a:ext uri="{FF2B5EF4-FFF2-40B4-BE49-F238E27FC236}">
                <a16:creationId xmlns:a16="http://schemas.microsoft.com/office/drawing/2014/main" xmlns="" id="{72F84B47-E267-4194-8194-831DB7B5547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noFill/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8215937C-BB0F-4B11-B821-C07269501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319" y="1044069"/>
            <a:ext cx="5614835" cy="4616642"/>
          </a:xfrm>
          <a:prstGeom prst="rect">
            <a:avLst/>
          </a:prstGeom>
          <a:effectLst/>
        </p:spPr>
      </p:pic>
      <p:sp>
        <p:nvSpPr>
          <p:cNvPr id="33794" name="Rectangle 6"/>
          <p:cNvSpPr>
            <a:spLocks noGrp="1" noChangeArrowheads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tr-TR" altLang="en-US" sz="3400" b="1" dirty="0">
                <a:latin typeface="Arial Narrow" panose="020B0606020202030204" pitchFamily="34" charset="0"/>
              </a:rPr>
              <a:t>Amino </a:t>
            </a:r>
            <a:r>
              <a:rPr lang="tr-TR" altLang="en-US" sz="3400" b="1" dirty="0" err="1">
                <a:latin typeface="Arial Narrow" panose="020B0606020202030204" pitchFamily="34" charset="0"/>
              </a:rPr>
              <a:t>acids</a:t>
            </a:r>
            <a:endParaRPr lang="en-US" altLang="en-US" sz="3400" b="1" dirty="0">
              <a:latin typeface="Arial Narrow" panose="020B0606020202030204" pitchFamily="34" charset="0"/>
            </a:endParaRPr>
          </a:p>
        </p:txBody>
      </p:sp>
      <p:sp>
        <p:nvSpPr>
          <p:cNvPr id="3379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 lvl="2" eaLnBrk="1" hangingPunct="1"/>
            <a:r>
              <a:rPr lang="en-US" altLang="en-US" sz="2800" dirty="0"/>
              <a:t>GABA—Gamma (</a:t>
            </a:r>
            <a:r>
              <a:rPr lang="en-US" altLang="en-US" sz="2800" dirty="0">
                <a:sym typeface="Symbol" panose="05050102010706020507" pitchFamily="18" charset="2"/>
              </a:rPr>
              <a:t></a:t>
            </a:r>
            <a:r>
              <a:rPr lang="en-US" altLang="en-US" sz="2800" dirty="0"/>
              <a:t>)-aminobutyric acid </a:t>
            </a:r>
          </a:p>
          <a:p>
            <a:pPr lvl="2" eaLnBrk="1" hangingPunct="1"/>
            <a:r>
              <a:rPr lang="en-US" altLang="en-US" sz="2800" dirty="0" smtClean="0"/>
              <a:t>Glutamate</a:t>
            </a:r>
            <a:endParaRPr lang="tr-TR" altLang="en-US" sz="2800" dirty="0" smtClean="0"/>
          </a:p>
          <a:p>
            <a:pPr lvl="2" eaLnBrk="1" hangingPunct="1"/>
            <a:r>
              <a:rPr lang="tr-TR" altLang="en-US" sz="2800" dirty="0" err="1" smtClean="0"/>
              <a:t>Glycine</a:t>
            </a:r>
            <a:endParaRPr lang="en-US" altLang="en-US" sz="2800" dirty="0"/>
          </a:p>
          <a:p>
            <a:pPr lvl="2" eaLnBrk="1" hangingPunct="1"/>
            <a:r>
              <a:rPr lang="en-US" altLang="en-US" sz="2800" dirty="0"/>
              <a:t>Many others</a:t>
            </a:r>
          </a:p>
        </p:txBody>
      </p:sp>
    </p:spTree>
    <p:extLst>
      <p:ext uri="{BB962C8B-B14F-4D97-AF65-F5344CB8AC3E}">
        <p14:creationId xmlns:p14="http://schemas.microsoft.com/office/powerpoint/2010/main" val="2233098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A7F400EE-A8A5-48AF-B4D6-291B52C6F0B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Unvan 1">
            <a:extLst>
              <a:ext uri="{FF2B5EF4-FFF2-40B4-BE49-F238E27FC236}">
                <a16:creationId xmlns:a16="http://schemas.microsoft.com/office/drawing/2014/main" xmlns="" id="{3384E894-3DEA-4F21-B040-D68D35126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 fontScale="90000"/>
          </a:bodyPr>
          <a:lstStyle/>
          <a:p>
            <a:r>
              <a:rPr lang="tr-TR" b="1" dirty="0">
                <a:latin typeface="Arial Narrow" panose="020B0606020202030204" pitchFamily="34" charset="0"/>
              </a:rPr>
              <a:t>FUNCTIONAL ANATOMY OF SYNAPSES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702EC21F-3DB3-4F18-8F84-7D2B844B7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There are two types of synapses: </a:t>
            </a:r>
            <a:r>
              <a:rPr lang="en-US" b="1" dirty="0"/>
              <a:t>electric</a:t>
            </a:r>
            <a:r>
              <a:rPr lang="tr-TR" b="1" dirty="0"/>
              <a:t>al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dirty="0"/>
              <a:t>chemical.</a:t>
            </a:r>
          </a:p>
          <a:p>
            <a:r>
              <a:rPr lang="en-US" dirty="0"/>
              <a:t>At electric</a:t>
            </a:r>
            <a:r>
              <a:rPr lang="tr-TR" dirty="0"/>
              <a:t>al</a:t>
            </a:r>
            <a:r>
              <a:rPr lang="en-US" dirty="0"/>
              <a:t> synapses, the plasma membranes of the</a:t>
            </a:r>
            <a:r>
              <a:rPr lang="tr-TR" dirty="0"/>
              <a:t> </a:t>
            </a:r>
            <a:r>
              <a:rPr lang="en-US" dirty="0"/>
              <a:t>pre- and postsynaptic cells are joined by gap junctions</a:t>
            </a:r>
          </a:p>
          <a:p>
            <a:r>
              <a:rPr lang="en-US" dirty="0"/>
              <a:t>These allow the local currents resulting</a:t>
            </a:r>
            <a:r>
              <a:rPr lang="tr-TR" dirty="0"/>
              <a:t> </a:t>
            </a:r>
            <a:r>
              <a:rPr lang="en-US" dirty="0"/>
              <a:t>from arriving action potentials to flow directly across</a:t>
            </a:r>
            <a:r>
              <a:rPr lang="tr-TR" dirty="0"/>
              <a:t> </a:t>
            </a:r>
            <a:r>
              <a:rPr lang="en-US" dirty="0"/>
              <a:t>the junction through the connecting channels in either</a:t>
            </a:r>
            <a:r>
              <a:rPr lang="tr-TR" dirty="0"/>
              <a:t> </a:t>
            </a:r>
            <a:r>
              <a:rPr lang="en-US" dirty="0"/>
              <a:t>direction from one neuron to the neuron on the other</a:t>
            </a:r>
            <a:r>
              <a:rPr lang="tr-TR" dirty="0"/>
              <a:t> </a:t>
            </a:r>
            <a:r>
              <a:rPr lang="en-US" dirty="0"/>
              <a:t>side of the junction, depolarizing the membrane to</a:t>
            </a:r>
            <a:r>
              <a:rPr lang="tr-TR" dirty="0"/>
              <a:t> </a:t>
            </a:r>
            <a:r>
              <a:rPr lang="en-US" dirty="0"/>
              <a:t>threshold and thus initiating an action potential in the</a:t>
            </a:r>
            <a:r>
              <a:rPr lang="tr-TR" dirty="0"/>
              <a:t> </a:t>
            </a:r>
            <a:r>
              <a:rPr lang="en-US" dirty="0"/>
              <a:t>second cell. </a:t>
            </a:r>
            <a:endParaRPr lang="tr-TR" dirty="0"/>
          </a:p>
          <a:p>
            <a:r>
              <a:rPr lang="tr-TR" dirty="0"/>
              <a:t>E</a:t>
            </a:r>
            <a:r>
              <a:rPr lang="en-US" dirty="0" err="1"/>
              <a:t>lectric</a:t>
            </a:r>
            <a:r>
              <a:rPr lang="tr-TR" dirty="0"/>
              <a:t>al</a:t>
            </a:r>
            <a:r>
              <a:rPr lang="en-US" dirty="0"/>
              <a:t> synapses are relatively rare in the</a:t>
            </a:r>
            <a:r>
              <a:rPr lang="tr-TR" dirty="0"/>
              <a:t> </a:t>
            </a:r>
            <a:r>
              <a:rPr lang="en-US" dirty="0"/>
              <a:t>mammalian nervous system, 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77" y="2864386"/>
            <a:ext cx="3894191" cy="236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1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6AF458F2-FFED-4C80-B925-DE222AE357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76" r="1" b="1"/>
          <a:stretch/>
        </p:blipFill>
        <p:spPr>
          <a:xfrm>
            <a:off x="4636008" y="640082"/>
            <a:ext cx="6916329" cy="5577837"/>
          </a:xfrm>
          <a:prstGeom prst="rect">
            <a:avLst/>
          </a:prstGeom>
          <a:effectLst/>
        </p:spPr>
      </p:pic>
      <p:sp>
        <p:nvSpPr>
          <p:cNvPr id="34818" name="Rectangle 10"/>
          <p:cNvSpPr>
            <a:spLocks noGrp="1" noChangeArrowheads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700">
                <a:latin typeface="Arial Narrow" panose="020B0606020202030204" pitchFamily="34" charset="0"/>
              </a:rPr>
              <a:t>Functional Classification of Neurotransmitters</a:t>
            </a:r>
          </a:p>
        </p:txBody>
      </p:sp>
      <p:sp>
        <p:nvSpPr>
          <p:cNvPr id="45059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48930" y="2438400"/>
            <a:ext cx="3667037" cy="3785419"/>
          </a:xfrm>
        </p:spPr>
        <p:txBody>
          <a:bodyPr>
            <a:normAutofit lnSpcReduction="10000"/>
          </a:bodyPr>
          <a:lstStyle/>
          <a:p>
            <a:pPr eaLnBrk="1" hangingPunct="1">
              <a:buFont typeface="Times" charset="0"/>
              <a:buChar char="•"/>
              <a:defRPr/>
            </a:pPr>
            <a:r>
              <a:rPr lang="en-US" sz="2000" b="1" dirty="0"/>
              <a:t>Excitatory</a:t>
            </a:r>
            <a:r>
              <a:rPr lang="en-US" sz="2000" dirty="0"/>
              <a:t> (depolarizing) and/or </a:t>
            </a:r>
            <a:r>
              <a:rPr lang="en-US" sz="2000" b="1" dirty="0"/>
              <a:t>inhibitory</a:t>
            </a:r>
            <a:r>
              <a:rPr lang="en-US" sz="2000" dirty="0"/>
              <a:t> (</a:t>
            </a:r>
            <a:r>
              <a:rPr lang="en-US" sz="2000" dirty="0" err="1"/>
              <a:t>hyperpol</a:t>
            </a:r>
            <a:r>
              <a:rPr lang="en-US" sz="2000" dirty="0"/>
              <a:t>.)</a:t>
            </a:r>
          </a:p>
          <a:p>
            <a:pPr lvl="1" eaLnBrk="1" hangingPunct="1">
              <a:buFont typeface="Times" charset="0"/>
              <a:buChar char="•"/>
              <a:defRPr/>
            </a:pPr>
            <a:r>
              <a:rPr lang="en-US" sz="2000" dirty="0"/>
              <a:t>Determined by receptor type on postsynaptic neuron </a:t>
            </a:r>
          </a:p>
          <a:p>
            <a:pPr lvl="1" eaLnBrk="1" hangingPunct="1">
              <a:buFont typeface="Times" charset="0"/>
              <a:buChar char="•"/>
              <a:defRPr/>
            </a:pPr>
            <a:r>
              <a:rPr lang="en-US" sz="2000" dirty="0"/>
              <a:t>GABA usually inhibitory</a:t>
            </a:r>
          </a:p>
          <a:p>
            <a:pPr lvl="1" eaLnBrk="1" hangingPunct="1">
              <a:buFont typeface="Times" charset="0"/>
              <a:buChar char="•"/>
              <a:defRPr/>
            </a:pPr>
            <a:r>
              <a:rPr lang="en-US" sz="2000" dirty="0"/>
              <a:t>Glutamate, epinephrine usually excitatory</a:t>
            </a:r>
          </a:p>
          <a:p>
            <a:pPr lvl="1" eaLnBrk="1" hangingPunct="1">
              <a:buFont typeface="Times" charset="0"/>
              <a:buChar char="•"/>
              <a:defRPr/>
            </a:pPr>
            <a:r>
              <a:rPr lang="en-US" sz="2000" dirty="0"/>
              <a:t>Acetylcholine</a:t>
            </a:r>
          </a:p>
          <a:p>
            <a:pPr lvl="2" eaLnBrk="1" hangingPunct="1">
              <a:buFont typeface="Times" charset="0"/>
              <a:buChar char="•"/>
              <a:defRPr/>
            </a:pPr>
            <a:r>
              <a:rPr lang="en-US" dirty="0"/>
              <a:t>Excitatory at neuromuscular junctions in skeletal muscle</a:t>
            </a:r>
          </a:p>
          <a:p>
            <a:pPr lvl="2" eaLnBrk="1" hangingPunct="1">
              <a:buFont typeface="Times" charset="0"/>
              <a:buChar char="•"/>
              <a:defRPr/>
            </a:pPr>
            <a:r>
              <a:rPr lang="en-US" dirty="0"/>
              <a:t>Inhibitory in cardiac muscle</a:t>
            </a:r>
          </a:p>
          <a:p>
            <a:pPr marL="346075" lvl="1" indent="0">
              <a:buNone/>
              <a:defRPr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226632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5E39A796-BE83-48B1-B33F-35C4A32AAB5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9">
            <a:extLst>
              <a:ext uri="{FF2B5EF4-FFF2-40B4-BE49-F238E27FC236}">
                <a16:creationId xmlns:a16="http://schemas.microsoft.com/office/drawing/2014/main" xmlns="" id="{72F84B47-E267-4194-8194-831DB7B5547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noFill/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neurotransmitter receptor ile ilgili görsel sonucu">
            <a:extLst>
              <a:ext uri="{FF2B5EF4-FFF2-40B4-BE49-F238E27FC236}">
                <a16:creationId xmlns:a16="http://schemas.microsoft.com/office/drawing/2014/main" xmlns="" id="{07BE115E-F213-4656-9213-63C255074A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66"/>
          <a:stretch/>
        </p:blipFill>
        <p:spPr bwMode="auto">
          <a:xfrm>
            <a:off x="5608319" y="2152220"/>
            <a:ext cx="5614835" cy="24003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2" name="Rectangle 6"/>
          <p:cNvSpPr>
            <a:spLocks noGrp="1" noChangeArrowheads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100" dirty="0">
                <a:latin typeface="Arial Narrow" panose="020B0606020202030204" pitchFamily="34" charset="0"/>
              </a:rPr>
              <a:t>Neurotransmitter Actions</a:t>
            </a:r>
          </a:p>
        </p:txBody>
      </p:sp>
      <p:sp>
        <p:nvSpPr>
          <p:cNvPr id="3584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400" dirty="0"/>
              <a:t>Direct action </a:t>
            </a:r>
          </a:p>
          <a:p>
            <a:pPr lvl="1" eaLnBrk="1" hangingPunct="1"/>
            <a:r>
              <a:rPr lang="en-US" altLang="en-US" dirty="0"/>
              <a:t>Neurotransmitter binds to channel-linked receptor and opens ion channels</a:t>
            </a:r>
          </a:p>
          <a:p>
            <a:pPr lvl="1" eaLnBrk="1" hangingPunct="1"/>
            <a:r>
              <a:rPr lang="en-US" altLang="en-US" dirty="0"/>
              <a:t>Promotes rapid responses </a:t>
            </a:r>
          </a:p>
          <a:p>
            <a:pPr lvl="1" eaLnBrk="1" hangingPunct="1"/>
            <a:r>
              <a:rPr lang="en-US" altLang="en-US" dirty="0"/>
              <a:t>Examples: </a:t>
            </a:r>
            <a:r>
              <a:rPr lang="en-US" altLang="en-US" dirty="0" err="1"/>
              <a:t>ACh</a:t>
            </a:r>
            <a:r>
              <a:rPr lang="en-US" altLang="en-US" dirty="0"/>
              <a:t>; glutamate and GABA at some of their synapses</a:t>
            </a:r>
          </a:p>
        </p:txBody>
      </p:sp>
    </p:spTree>
    <p:extLst>
      <p:ext uri="{BB962C8B-B14F-4D97-AF65-F5344CB8AC3E}">
        <p14:creationId xmlns:p14="http://schemas.microsoft.com/office/powerpoint/2010/main" val="42221858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5E39A796-BE83-48B1-B33F-35C4A32AAB5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9">
            <a:extLst>
              <a:ext uri="{FF2B5EF4-FFF2-40B4-BE49-F238E27FC236}">
                <a16:creationId xmlns:a16="http://schemas.microsoft.com/office/drawing/2014/main" xmlns="" id="{72F84B47-E267-4194-8194-831DB7B5547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noFill/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xmlns="" id="{311E02CC-D4C6-4123-B4EE-F8D6864B2A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5608319" y="2152220"/>
            <a:ext cx="5614835" cy="2400341"/>
          </a:xfrm>
          <a:prstGeom prst="rect">
            <a:avLst/>
          </a:prstGeom>
          <a:effectLst/>
        </p:spPr>
      </p:pic>
      <p:sp>
        <p:nvSpPr>
          <p:cNvPr id="36866" name="Rectangle 4"/>
          <p:cNvSpPr>
            <a:spLocks noGrp="1" noChangeArrowheads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700" b="1">
                <a:latin typeface="Arial Narrow" panose="020B0606020202030204" pitchFamily="34" charset="0"/>
              </a:rPr>
              <a:t>Neurotransmitter Actions</a:t>
            </a:r>
          </a:p>
        </p:txBody>
      </p:sp>
      <p:sp>
        <p:nvSpPr>
          <p:cNvPr id="3686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48930" y="2152220"/>
            <a:ext cx="3505494" cy="3785419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400" dirty="0"/>
              <a:t>Indirect action </a:t>
            </a:r>
          </a:p>
          <a:p>
            <a:pPr lvl="1" eaLnBrk="1" hangingPunct="1"/>
            <a:r>
              <a:rPr lang="en-US" altLang="en-US" dirty="0"/>
              <a:t>Neurotransmitter binds to a G protein-linked receptor and acts through an intracellular second messenger</a:t>
            </a:r>
          </a:p>
          <a:p>
            <a:pPr lvl="1" eaLnBrk="1" hangingPunct="1"/>
            <a:r>
              <a:rPr lang="en-US" altLang="en-US" dirty="0"/>
              <a:t>Promotes long-lasting effects</a:t>
            </a:r>
          </a:p>
          <a:p>
            <a:pPr lvl="1" eaLnBrk="1" hangingPunct="1"/>
            <a:r>
              <a:rPr lang="en-US" altLang="en-US" dirty="0"/>
              <a:t>Examples: Norepinephrine, epinephrine, serotonin; glutamate and GABA at some of their synapses</a:t>
            </a:r>
          </a:p>
        </p:txBody>
      </p:sp>
    </p:spTree>
    <p:extLst>
      <p:ext uri="{BB962C8B-B14F-4D97-AF65-F5344CB8AC3E}">
        <p14:creationId xmlns:p14="http://schemas.microsoft.com/office/powerpoint/2010/main" val="19386863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latin typeface="Arial Narrow" panose="020B0606020202030204" pitchFamily="34" charset="0"/>
              </a:rPr>
              <a:t>Unconventional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neurotransmitters</a:t>
            </a:r>
            <a:endParaRPr lang="tr-TR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of the neurotransmitters we have discussed so far can be considered “conventional” neurotransmitters. </a:t>
            </a:r>
            <a:endParaRPr lang="tr-TR" dirty="0"/>
          </a:p>
          <a:p>
            <a:r>
              <a:rPr lang="en-US" dirty="0"/>
              <a:t>More recently, several classes of neurotransmitters have been identified that don’t follow all of the usual rules. </a:t>
            </a:r>
            <a:endParaRPr lang="tr-TR" dirty="0"/>
          </a:p>
          <a:p>
            <a:r>
              <a:rPr lang="en-US" dirty="0"/>
              <a:t>These are considered “unconventional” or “nontraditional” neurotransmitters.</a:t>
            </a:r>
          </a:p>
          <a:p>
            <a:r>
              <a:rPr lang="en-US" dirty="0"/>
              <a:t>Two classes of unconventional transmitters are the </a:t>
            </a:r>
            <a:r>
              <a:rPr lang="en-US" dirty="0" err="1"/>
              <a:t>endocannabinoids</a:t>
            </a:r>
            <a:r>
              <a:rPr lang="en-US" dirty="0"/>
              <a:t> and the </a:t>
            </a:r>
            <a:r>
              <a:rPr lang="en-US" dirty="0" err="1"/>
              <a:t>gasotransmitters</a:t>
            </a:r>
            <a:r>
              <a:rPr lang="en-US" dirty="0"/>
              <a:t> (</a:t>
            </a:r>
            <a:r>
              <a:rPr lang="tr-TR" dirty="0" err="1"/>
              <a:t>soluble</a:t>
            </a:r>
            <a:r>
              <a:rPr lang="tr-TR" dirty="0"/>
              <a:t> </a:t>
            </a:r>
            <a:r>
              <a:rPr lang="tr-TR" dirty="0" err="1"/>
              <a:t>gases</a:t>
            </a:r>
            <a:r>
              <a:rPr lang="tr-TR" dirty="0"/>
              <a:t> </a:t>
            </a:r>
            <a:r>
              <a:rPr lang="tr-TR" dirty="0" err="1"/>
              <a:t>such</a:t>
            </a:r>
            <a:r>
              <a:rPr lang="tr-TR" dirty="0"/>
              <a:t> as NO </a:t>
            </a:r>
            <a:r>
              <a:rPr lang="tr-TR" dirty="0" err="1"/>
              <a:t>and</a:t>
            </a:r>
            <a:r>
              <a:rPr lang="tr-TR" dirty="0"/>
              <a:t> CO</a:t>
            </a:r>
            <a:r>
              <a:rPr lang="en-US" dirty="0"/>
              <a:t>). 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957054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latin typeface="Arial Narrow" panose="020B0606020202030204" pitchFamily="34" charset="0"/>
              </a:rPr>
              <a:t>Unconventional</a:t>
            </a:r>
            <a:r>
              <a:rPr lang="tr-TR" dirty="0">
                <a:latin typeface="Arial Narrow" panose="020B0606020202030204" pitchFamily="34" charset="0"/>
              </a:rPr>
              <a:t> </a:t>
            </a:r>
            <a:r>
              <a:rPr lang="tr-TR" dirty="0" err="1">
                <a:latin typeface="Arial Narrow" panose="020B0606020202030204" pitchFamily="34" charset="0"/>
              </a:rPr>
              <a:t>neurotransmitters</a:t>
            </a:r>
            <a:endParaRPr lang="tr-TR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molecules are unconventional in that they are not stored in synaptic vesicles and may carry messages from the postsynaptic neuron to the presynaptic neuron. </a:t>
            </a:r>
            <a:endParaRPr lang="tr-TR" dirty="0"/>
          </a:p>
          <a:p>
            <a:r>
              <a:rPr lang="en-US" dirty="0"/>
              <a:t>Also, rather than interacting with receptors on the plasma membrane of their target cells, the </a:t>
            </a:r>
            <a:r>
              <a:rPr lang="en-US" dirty="0" err="1"/>
              <a:t>gasotransmitters</a:t>
            </a:r>
            <a:r>
              <a:rPr lang="en-US" dirty="0"/>
              <a:t> can cross the cell membrane and act directly on molecules inside the cell.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641276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A8AA5BC-4F7A-4226-8F99-6D824B226A9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E5445C6-DD42-4979-86FF-03730E8C6DB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45000665-DFC7-417E-8FD7-516A0F15C97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Unvan 1">
            <a:extLst>
              <a:ext uri="{FF2B5EF4-FFF2-40B4-BE49-F238E27FC236}">
                <a16:creationId xmlns:a16="http://schemas.microsoft.com/office/drawing/2014/main" xmlns="" id="{47FF5CD7-67BF-457D-99CC-E87AAECEF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ANY QUESTIONS?</a:t>
            </a:r>
            <a:r>
              <a:rPr lang="tr-TR" sz="5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/>
            </a:r>
            <a:br>
              <a:rPr lang="tr-TR" sz="5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77781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A7F400EE-A8A5-48AF-B4D6-291B52C6F0B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Unvan 1">
            <a:extLst>
              <a:ext uri="{FF2B5EF4-FFF2-40B4-BE49-F238E27FC236}">
                <a16:creationId xmlns:a16="http://schemas.microsoft.com/office/drawing/2014/main" xmlns="" id="{3384E894-3DEA-4F21-B040-D68D35126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tr-TR" b="1" dirty="0">
                <a:latin typeface="Arial Narrow" panose="020B0606020202030204" pitchFamily="34" charset="0"/>
              </a:rPr>
              <a:t>ELECTRICAL SYNAPSES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702EC21F-3DB3-4F18-8F84-7D2B844B7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dirty="0"/>
              <a:t>Electrical synapses transmit signals more rapidly than chemical synapses do. </a:t>
            </a:r>
            <a:endParaRPr lang="tr-TR" dirty="0"/>
          </a:p>
          <a:p>
            <a:r>
              <a:rPr lang="en-US" dirty="0"/>
              <a:t>Some synapses are both electrical and chemical. At these synapses, the electrical response occurs earlier than the chemical response.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31" y="1255923"/>
            <a:ext cx="4616395" cy="482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6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FBDFA86-51D3-4729-B154-7969183728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8852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0F1CE7C6-BE91-42A7-9214-F33FD918C38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Unvan 1">
            <a:extLst>
              <a:ext uri="{FF2B5EF4-FFF2-40B4-BE49-F238E27FC236}">
                <a16:creationId xmlns:a16="http://schemas.microsoft.com/office/drawing/2014/main" xmlns="" id="{19BBF54A-34DE-40DF-88A3-15C0EBEF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5062511" cy="1499616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FFFF"/>
                </a:solidFill>
              </a:rPr>
              <a:t>BENEFITS OF ELECTRICAL SYNAPSES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1D4EC33C-4D3A-4FA7-A186-2B5F17956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983" y="1958009"/>
            <a:ext cx="5449378" cy="4259911"/>
          </a:xfrm>
        </p:spPr>
        <p:txBody>
          <a:bodyPr>
            <a:normAutofit/>
          </a:bodyPr>
          <a:lstStyle/>
          <a:p>
            <a:r>
              <a:rPr lang="tr-TR" sz="2400" dirty="0" err="1">
                <a:solidFill>
                  <a:schemeClr val="bg1"/>
                </a:solidFill>
              </a:rPr>
              <a:t>They</a:t>
            </a:r>
            <a:r>
              <a:rPr lang="tr-TR" sz="2400" dirty="0">
                <a:solidFill>
                  <a:schemeClr val="bg1"/>
                </a:solidFill>
              </a:rPr>
              <a:t> </a:t>
            </a:r>
            <a:r>
              <a:rPr lang="tr-TR" sz="2400" dirty="0" err="1">
                <a:solidFill>
                  <a:schemeClr val="bg1"/>
                </a:solidFill>
              </a:rPr>
              <a:t>are</a:t>
            </a:r>
            <a:r>
              <a:rPr lang="tr-TR" sz="2400" dirty="0">
                <a:solidFill>
                  <a:schemeClr val="bg1"/>
                </a:solidFill>
              </a:rPr>
              <a:t> </a:t>
            </a:r>
            <a:r>
              <a:rPr lang="tr-TR" sz="2400" dirty="0" err="1">
                <a:solidFill>
                  <a:schemeClr val="bg1"/>
                </a:solidFill>
              </a:rPr>
              <a:t>fast</a:t>
            </a:r>
            <a:r>
              <a:rPr lang="tr-TR" sz="2400" dirty="0">
                <a:solidFill>
                  <a:schemeClr val="bg1"/>
                </a:solidFill>
              </a:rPr>
              <a:t>.</a:t>
            </a:r>
          </a:p>
          <a:p>
            <a:r>
              <a:rPr lang="en-US" sz="2400" dirty="0">
                <a:solidFill>
                  <a:schemeClr val="bg1"/>
                </a:solidFill>
              </a:rPr>
              <a:t>Also, electrical synapses allow for the synchronized activity of groups of cells. </a:t>
            </a:r>
            <a:endParaRPr lang="tr-TR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In many cases, they can carry current in both directions so that depolarization of a postsynaptic neuron will lead to depolarization of a presynaptic neuron. </a:t>
            </a:r>
            <a:endParaRPr lang="tr-TR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This kind of bends the definitions of presynaptic and postsynaptic!</a:t>
            </a:r>
            <a:endParaRPr lang="tr-TR" sz="2400" dirty="0">
              <a:solidFill>
                <a:schemeClr val="bg1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769" y="2084832"/>
            <a:ext cx="4934414" cy="233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30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FBDFA86-51D3-4729-B154-7969183728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885216" cy="6858000"/>
          </a:xfrm>
          <a:prstGeom prst="rect">
            <a:avLst/>
          </a:prstGeom>
          <a:solidFill>
            <a:srgbClr val="3437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0F1CE7C6-BE91-42A7-9214-F33FD918C38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Unvan 1">
            <a:extLst>
              <a:ext uri="{FF2B5EF4-FFF2-40B4-BE49-F238E27FC236}">
                <a16:creationId xmlns:a16="http://schemas.microsoft.com/office/drawing/2014/main" xmlns="" id="{044779C4-9454-465C-A3F2-B1FA8ED64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5062511" cy="1499616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FFFFFF"/>
                </a:solidFill>
              </a:rPr>
              <a:t>DOWNSIDES OF ELECTRICAL SYNAPSES</a:t>
            </a:r>
            <a:endParaRPr lang="tr-TR" dirty="0">
              <a:solidFill>
                <a:srgbClr val="FFFFFF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8E951EE4-2DBE-466C-BB4D-60183184F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1992" y="2084831"/>
            <a:ext cx="5081232" cy="3660477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Unlike chemical synapses, electrical synapses cannot turn an excitatory signal in one neuron into an inhibitory signal in another. </a:t>
            </a:r>
            <a:endParaRPr lang="tr-TR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More broadly, they lack the versatility, flexibility, and capacity for signal modulation that we see in chemical synapses.</a:t>
            </a:r>
            <a:endParaRPr lang="tr-TR" sz="2400" dirty="0">
              <a:solidFill>
                <a:schemeClr val="bg1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7216" y="1731723"/>
            <a:ext cx="4056905" cy="339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14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Unvan 1">
            <a:extLst>
              <a:ext uri="{FF2B5EF4-FFF2-40B4-BE49-F238E27FC236}">
                <a16:creationId xmlns:a16="http://schemas.microsoft.com/office/drawing/2014/main" xmlns="" id="{57B042E9-70E8-4055-8C76-1B53F0052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tr-TR" b="1" dirty="0">
                <a:latin typeface="Arial Narrow" panose="020B0606020202030204" pitchFamily="34" charset="0"/>
              </a:rPr>
              <a:t>CHEMICAL SYNAPSES</a:t>
            </a:r>
            <a:endParaRPr lang="tr-TR" dirty="0">
              <a:latin typeface="Arial Narrow" panose="020B060602020203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31A5F56B-C704-4A66-9D8D-78A821CA7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851" y="2396130"/>
            <a:ext cx="6331601" cy="3462228"/>
          </a:xfrm>
        </p:spPr>
        <p:txBody>
          <a:bodyPr>
            <a:noAutofit/>
          </a:bodyPr>
          <a:lstStyle/>
          <a:p>
            <a:r>
              <a:rPr lang="en-US" sz="2000" dirty="0"/>
              <a:t>Almost all synapses used for signal transmission in the CNS of human being are chemical synapses.</a:t>
            </a:r>
          </a:p>
          <a:p>
            <a:r>
              <a:rPr lang="en-US" sz="2000" dirty="0"/>
              <a:t> i.e. first neuron secretes a chemical substance called neurotransmitter at the synapse to act on receptor on the next neuron to excite it, inhibit or modify its sensitivity.</a:t>
            </a:r>
            <a:endParaRPr lang="tr-TR" sz="2000" dirty="0"/>
          </a:p>
          <a:p>
            <a:r>
              <a:rPr lang="en-US" sz="2000" dirty="0"/>
              <a:t>The axon of the presynaptic neuron</a:t>
            </a:r>
            <a:r>
              <a:rPr lang="tr-TR" sz="2000" dirty="0"/>
              <a:t> </a:t>
            </a:r>
            <a:r>
              <a:rPr lang="en-US" sz="2000" dirty="0"/>
              <a:t>ends in a slight swelling, the axon terminal, and the</a:t>
            </a:r>
            <a:r>
              <a:rPr lang="tr-TR" sz="2000" dirty="0"/>
              <a:t> </a:t>
            </a:r>
            <a:r>
              <a:rPr lang="en-US" sz="2000" dirty="0"/>
              <a:t>postsynaptic membrane under the axon terminal appears</a:t>
            </a:r>
            <a:r>
              <a:rPr lang="tr-TR" sz="2000" dirty="0"/>
              <a:t> </a:t>
            </a:r>
            <a:r>
              <a:rPr lang="tr-TR" sz="2000" dirty="0" err="1"/>
              <a:t>denser</a:t>
            </a:r>
            <a:r>
              <a:rPr lang="tr-TR" sz="2000" dirty="0"/>
              <a:t>.</a:t>
            </a:r>
            <a:endParaRPr lang="en-US" sz="20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826" y="1211522"/>
            <a:ext cx="4413308" cy="372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77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FBDFA86-51D3-4729-B154-7969183728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885216" cy="6858000"/>
          </a:xfrm>
          <a:prstGeom prst="rect">
            <a:avLst/>
          </a:prstGeom>
          <a:solidFill>
            <a:srgbClr val="797B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F1CE7C6-BE91-42A7-9214-F33FD918C38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Unvan 1">
            <a:extLst>
              <a:ext uri="{FF2B5EF4-FFF2-40B4-BE49-F238E27FC236}">
                <a16:creationId xmlns:a16="http://schemas.microsoft.com/office/drawing/2014/main" xmlns="" id="{5D3FF510-63D2-466C-A15C-4AB2617C3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5062511" cy="1499616"/>
          </a:xfrm>
        </p:spPr>
        <p:txBody>
          <a:bodyPr>
            <a:normAutofit/>
          </a:bodyPr>
          <a:lstStyle/>
          <a:p>
            <a:r>
              <a:rPr lang="tr-TR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Synaptic</a:t>
            </a:r>
            <a:r>
              <a:rPr lang="tr-TR" b="1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tr-TR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Cleft</a:t>
            </a:r>
            <a:endParaRPr lang="tr-TR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CB75E1BE-C3FE-4816-93FE-03C7AE485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279" y="1927970"/>
            <a:ext cx="5343361" cy="4133088"/>
          </a:xfrm>
        </p:spPr>
        <p:txBody>
          <a:bodyPr>
            <a:noAutofit/>
          </a:bodyPr>
          <a:lstStyle/>
          <a:p>
            <a:r>
              <a:rPr lang="en-US" dirty="0"/>
              <a:t>separates the pre- and postsynaptic</a:t>
            </a:r>
            <a:r>
              <a:rPr lang="tr-TR" dirty="0"/>
              <a:t> </a:t>
            </a:r>
            <a:r>
              <a:rPr lang="en-US" dirty="0"/>
              <a:t>neurons and prevents direct propagation of the current</a:t>
            </a:r>
            <a:r>
              <a:rPr lang="tr-TR" dirty="0"/>
              <a:t> </a:t>
            </a:r>
            <a:r>
              <a:rPr lang="en-US" dirty="0"/>
              <a:t>from the presynaptic neuron to the postsynaptic cell.</a:t>
            </a:r>
          </a:p>
          <a:p>
            <a:r>
              <a:rPr lang="en-US" dirty="0"/>
              <a:t>Instead, signals are transmitted across the synaptic</a:t>
            </a:r>
            <a:r>
              <a:rPr lang="tr-TR" dirty="0"/>
              <a:t> </a:t>
            </a:r>
            <a:r>
              <a:rPr lang="en-US" dirty="0"/>
              <a:t>cleft by means of a chemical messenger—a neurotransmitter</a:t>
            </a:r>
            <a:r>
              <a:rPr lang="tr-TR" dirty="0"/>
              <a:t> </a:t>
            </a:r>
            <a:r>
              <a:rPr lang="en-US" dirty="0"/>
              <a:t>released from the presynaptic axon terminal.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6640" y="2084832"/>
            <a:ext cx="5916058" cy="310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36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2190</Words>
  <Application>Microsoft Office PowerPoint</Application>
  <PresentationFormat>Geniş ekran</PresentationFormat>
  <Paragraphs>265</Paragraphs>
  <Slides>45</Slides>
  <Notes>45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45</vt:i4>
      </vt:variant>
    </vt:vector>
  </HeadingPairs>
  <TitlesOfParts>
    <vt:vector size="53" baseType="lpstr">
      <vt:lpstr>Arial</vt:lpstr>
      <vt:lpstr>Arial Narrow</vt:lpstr>
      <vt:lpstr>Calibri</vt:lpstr>
      <vt:lpstr>Calibri Light</vt:lpstr>
      <vt:lpstr>Symbol</vt:lpstr>
      <vt:lpstr>Times</vt:lpstr>
      <vt:lpstr>Wingdings</vt:lpstr>
      <vt:lpstr>Office Teması</vt:lpstr>
      <vt:lpstr>NERVOUS SYSTEM  WEEK 2</vt:lpstr>
      <vt:lpstr>The synapse</vt:lpstr>
      <vt:lpstr>Anatomical Types of Synapses </vt:lpstr>
      <vt:lpstr>FUNCTIONAL ANATOMY OF SYNAPSES</vt:lpstr>
      <vt:lpstr>ELECTRICAL SYNAPSES</vt:lpstr>
      <vt:lpstr>BENEFITS OF ELECTRICAL SYNAPSES</vt:lpstr>
      <vt:lpstr>DOWNSIDES OF ELECTRICAL SYNAPSES</vt:lpstr>
      <vt:lpstr>CHEMICAL SYNAPSES</vt:lpstr>
      <vt:lpstr>Synaptic Cleft</vt:lpstr>
      <vt:lpstr>Synaptic Cleft</vt:lpstr>
      <vt:lpstr>Synaptic Transmission in Summary</vt:lpstr>
      <vt:lpstr>Excitatory postsynaptic potential</vt:lpstr>
      <vt:lpstr>EPSP</vt:lpstr>
      <vt:lpstr>Inhibitory Synapses and IPSPs </vt:lpstr>
      <vt:lpstr>Integration: Summation</vt:lpstr>
      <vt:lpstr>SYNAPTIC TERMINATION</vt:lpstr>
      <vt:lpstr>SYNAPTIC TERMINATION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Neurotransmitters</vt:lpstr>
      <vt:lpstr>Criteria that define a neurotransmitter:</vt:lpstr>
      <vt:lpstr>SYNTHESIS OF NTs</vt:lpstr>
      <vt:lpstr>Conventional neurotransmitters</vt:lpstr>
      <vt:lpstr>Chemical Classes of Neurotransmitters</vt:lpstr>
      <vt:lpstr>Biogenic amines</vt:lpstr>
      <vt:lpstr>Amino acids</vt:lpstr>
      <vt:lpstr>Functional Classification of Neurotransmitters</vt:lpstr>
      <vt:lpstr>Neurotransmitter Actions</vt:lpstr>
      <vt:lpstr>Neurotransmitter Actions</vt:lpstr>
      <vt:lpstr>Unconventional neurotransmitters</vt:lpstr>
      <vt:lpstr>Unconventional neurotransmitters</vt:lpstr>
      <vt:lpstr>ANY QUESTIONS?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AVIAN URINARY SYSTEM</dc:title>
  <dc:creator>yasem</dc:creator>
  <cp:lastModifiedBy>Fizyolab1</cp:lastModifiedBy>
  <cp:revision>72</cp:revision>
  <dcterms:created xsi:type="dcterms:W3CDTF">2017-11-02T07:31:45Z</dcterms:created>
  <dcterms:modified xsi:type="dcterms:W3CDTF">2018-11-27T10:27:52Z</dcterms:modified>
</cp:coreProperties>
</file>