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150" d="100"/>
          <a:sy n="150" d="100"/>
        </p:scale>
        <p:origin x="65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6A244-2731-4DF1-8919-BA2DBC05034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557F1-74E6-4E7A-8034-3FC0F4A81B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72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557F1-74E6-4E7A-8034-3FC0F4A81BDB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406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557F1-74E6-4E7A-8034-3FC0F4A81BDB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555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5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38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47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64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819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2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519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539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295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082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ramazanakbuz.com/c-istatistiksel-sorgulamala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761366"/>
            <a:ext cx="9906000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	Basit Sorgulamalar </a:t>
            </a:r>
            <a:r>
              <a:rPr lang="tr-TR" sz="3600" dirty="0">
                <a:solidFill>
                  <a:schemeClr val="tx2">
                    <a:satMod val="130000"/>
                  </a:schemeClr>
                </a:solidFill>
              </a:rPr>
              <a:t>Yapmak 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- </a:t>
            </a:r>
            <a:r>
              <a:rPr lang="tr-TR" sz="3600" dirty="0">
                <a:solidFill>
                  <a:schemeClr val="tx2">
                    <a:satMod val="130000"/>
                  </a:schemeClr>
                </a:solidFill>
              </a:rPr>
              <a:t>İstatistiksel 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Sorgulamalar Yapmak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3550"/>
            <a:ext cx="9906000" cy="691356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İleri Görsel Programlama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altLang="tr-TR" dirty="0" err="1">
                <a:latin typeface="Arial" panose="020B0604020202020204" pitchFamily="34" charset="0"/>
              </a:rPr>
              <a:t>Öğr.Gör</a:t>
            </a:r>
            <a:r>
              <a:rPr lang="tr-TR" altLang="tr-TR" dirty="0">
                <a:latin typeface="Arial" panose="020B0604020202020204" pitchFamily="34" charset="0"/>
              </a:rPr>
              <a:t>. Mahmut </a:t>
            </a:r>
            <a:r>
              <a:rPr lang="tr-TR" altLang="tr-TR" dirty="0" err="1">
                <a:latin typeface="Arial" panose="020B0604020202020204" pitchFamily="34" charset="0"/>
              </a:rPr>
              <a:t>kılıçaslan</a:t>
            </a:r>
            <a:endParaRPr lang="tr-TR" altLang="tr-TR">
              <a:latin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Uygulama </a:t>
            </a:r>
            <a:r>
              <a:rPr lang="tr-TR"/>
              <a:t>özeti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973666"/>
          </a:xfrm>
        </p:spPr>
        <p:txBody>
          <a:bodyPr/>
          <a:lstStyle/>
          <a:p>
            <a:r>
              <a:rPr lang="tr-TR" dirty="0"/>
              <a:t>Samsundaki 2 Kişinin Maaşını Topladı -Toplam Maaş </a:t>
            </a:r>
            <a:r>
              <a:rPr lang="tr-TR" dirty="0" smtClean="0"/>
              <a:t>Sütunu </a:t>
            </a:r>
            <a:r>
              <a:rPr lang="tr-TR" dirty="0"/>
              <a:t>olarak </a:t>
            </a:r>
            <a:r>
              <a:rPr lang="tr-TR" dirty="0" smtClean="0"/>
              <a:t>gösterdi.</a:t>
            </a:r>
            <a:r>
              <a:rPr lang="tr-TR" dirty="0"/>
              <a:t> </a:t>
            </a:r>
            <a:endParaRPr lang="tr-TR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097280" y="2924026"/>
            <a:ext cx="10058400" cy="16002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Kodumuz tam olarak “S”  harfi ile başlayan şehirleri listeliyor. Birbiriyle aynı isimde olan şehirleri birlikte topluyor. Ve maaşın 2000 TL altı olmasına dikkat ediyor.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0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HAVING </a:t>
            </a:r>
            <a:r>
              <a:rPr lang="tr-TR"/>
              <a:t>Kullanma Kuralları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631266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• </a:t>
            </a:r>
            <a:r>
              <a:rPr lang="tr-TR" dirty="0"/>
              <a:t>Select komutunda GROUP BY yoksa HAVING geçersiz olur.</a:t>
            </a:r>
            <a:br>
              <a:rPr lang="tr-TR" dirty="0"/>
            </a:br>
            <a:r>
              <a:rPr lang="tr-TR" dirty="0"/>
              <a:t>• HAVING sözcüğünü izleyen ifade içinde SUM, MIN, MAX, AVG, COUNT </a:t>
            </a:r>
            <a:r>
              <a:rPr lang="tr-TR" dirty="0" smtClean="0"/>
              <a:t>fonksiyonlarından en </a:t>
            </a:r>
            <a:r>
              <a:rPr lang="tr-TR" dirty="0"/>
              <a:t>az biri mutlaka olmalıdır.</a:t>
            </a:r>
            <a:br>
              <a:rPr lang="tr-TR" dirty="0"/>
            </a:br>
            <a:r>
              <a:rPr lang="tr-TR" dirty="0"/>
              <a:t>• HAVING sözcüğü sadece ve sadece gruplanmış verilerin işlemleri </a:t>
            </a:r>
            <a:r>
              <a:rPr lang="tr-TR" dirty="0" smtClean="0"/>
              <a:t>için </a:t>
            </a:r>
            <a:r>
              <a:rPr lang="tr-TR" dirty="0"/>
              <a:t>geçerlidir.</a:t>
            </a:r>
            <a:br>
              <a:rPr lang="tr-TR" dirty="0"/>
            </a:br>
            <a:r>
              <a:rPr lang="tr-TR" dirty="0"/>
              <a:t>• WHERE ile birlikte bir Select komutu içinde kullanılabilir .</a:t>
            </a:r>
          </a:p>
          <a:p>
            <a:r>
              <a:rPr lang="tr-TR" b="1" dirty="0"/>
              <a:t>WHERE ve HAVING arasındaki fark:</a:t>
            </a:r>
            <a:endParaRPr lang="tr-TR" dirty="0"/>
          </a:p>
          <a:p>
            <a:r>
              <a:rPr lang="tr-TR" b="1" dirty="0"/>
              <a:t>WHERE</a:t>
            </a:r>
            <a:r>
              <a:rPr lang="tr-TR" dirty="0"/>
              <a:t> bir tablonun tek satırları üzerinde işlem yapan koşullar içinde geçerlidir. </a:t>
            </a:r>
            <a:r>
              <a:rPr lang="tr-TR" b="1" dirty="0"/>
              <a:t>HAVING</a:t>
            </a:r>
            <a:r>
              <a:rPr lang="tr-TR" dirty="0"/>
              <a:t> gruplanmış verilerin işlemleri için geçerlidir.</a:t>
            </a:r>
          </a:p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280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>
                <a:hlinkClick r:id="rId2"/>
              </a:rPr>
              <a:t>http://ramazanakbuz.com/c-istatistiksel-sorgulamalar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 </a:t>
            </a:r>
            <a:br>
              <a:rPr lang="tr-TR" dirty="0" smtClean="0"/>
            </a:br>
            <a:r>
              <a:rPr lang="tr-TR" dirty="0" smtClean="0"/>
              <a:t>Erişim Tarihi : 08.12.2017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378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HAVING </a:t>
            </a:r>
            <a:r>
              <a:rPr lang="tr-TR" smtClean="0"/>
              <a:t>Kullanımı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573866"/>
          </a:xfrm>
        </p:spPr>
        <p:txBody>
          <a:bodyPr>
            <a:noAutofit/>
          </a:bodyPr>
          <a:lstStyle/>
          <a:p>
            <a:r>
              <a:rPr lang="tr-TR" sz="2400" dirty="0"/>
              <a:t>HAVING yapısı temelde WHERE ile aynı görevi yapmaktadır . GROUP BY ile kullanılır. </a:t>
            </a:r>
            <a:r>
              <a:rPr lang="tr-TR" sz="2400" dirty="0" err="1"/>
              <a:t>Where</a:t>
            </a:r>
            <a:r>
              <a:rPr lang="tr-TR" sz="2400" dirty="0"/>
              <a:t> ifadesi ile belirtilen kriter Group By uygulanmadan önce geçerli olurken, Having ifadesi ile belirtilen kriter ise </a:t>
            </a:r>
            <a:r>
              <a:rPr lang="tr-TR" sz="2400" dirty="0" err="1"/>
              <a:t>group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uygulandıktan sonra ortaya çıkan verileri filtrelemek için kullanılır.</a:t>
            </a:r>
          </a:p>
          <a:p>
            <a:r>
              <a:rPr lang="tr-TR" sz="2400" dirty="0"/>
              <a:t>Ayrıca </a:t>
            </a:r>
            <a:r>
              <a:rPr lang="tr-TR" sz="2400" dirty="0" err="1"/>
              <a:t>Where</a:t>
            </a:r>
            <a:r>
              <a:rPr lang="tr-TR" sz="2400" dirty="0"/>
              <a:t> ifadesinden sonra </a:t>
            </a:r>
            <a:r>
              <a:rPr lang="tr-TR" sz="2400" dirty="0" err="1"/>
              <a:t>sum</a:t>
            </a:r>
            <a:r>
              <a:rPr lang="tr-TR" sz="2400" dirty="0"/>
              <a:t>, </a:t>
            </a:r>
            <a:r>
              <a:rPr lang="tr-TR" sz="2400" dirty="0" err="1"/>
              <a:t>avg</a:t>
            </a:r>
            <a:r>
              <a:rPr lang="tr-TR" sz="2400" dirty="0"/>
              <a:t> gibi fonksiyonlar kullanılamazken, Having ile kullanılabilir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sp>
        <p:nvSpPr>
          <p:cNvPr id="4" name="Dikdörtgen 3"/>
          <p:cNvSpPr/>
          <p:nvPr/>
        </p:nvSpPr>
        <p:spPr>
          <a:xfrm>
            <a:off x="1097280" y="423493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HAVING Kullanım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Örneği</a:t>
            </a:r>
            <a:endParaRPr lang="tr-TR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097280" y="4876800"/>
            <a:ext cx="10256520" cy="95410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</a:t>
            </a:r>
            <a:r>
              <a:rPr lang="tr-TR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Alan_Adı From Tablo_Adı Group By Alan_Adi Having Alan_Adı Operatör Değer</a:t>
            </a:r>
            <a:endParaRPr lang="tr-TR" sz="2800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5943600"/>
            <a:ext cx="9677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operatörler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 ile belirtilen yere 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=, &lt;, &gt;, %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gibi operatörler kullanılır.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Düz Ok Bağlayıcısı 7"/>
          <p:cNvCxnSpPr/>
          <p:nvPr/>
        </p:nvCxnSpPr>
        <p:spPr>
          <a:xfrm>
            <a:off x="3581400" y="5752961"/>
            <a:ext cx="2286000" cy="258147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73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Örnek </a:t>
            </a:r>
            <a:r>
              <a:rPr lang="tr-TR"/>
              <a:t>Tablo [1]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448"/>
          <a:stretch/>
        </p:blipFill>
        <p:spPr>
          <a:xfrm>
            <a:off x="1219200" y="2209800"/>
            <a:ext cx="751589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987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Örnek </a:t>
            </a:r>
            <a:r>
              <a:rPr lang="tr-TR"/>
              <a:t>Uygulama [1]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990600" y="2514600"/>
            <a:ext cx="73152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//access veritabanı bağlantımız için ekledik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tr-TR" smtClean="0">
                <a:solidFill>
                  <a:srgbClr val="2B91AF"/>
                </a:solidFill>
                <a:latin typeface="Consolas" panose="020B0609020204030204" pitchFamily="49" charset="0"/>
              </a:rPr>
              <a:t>OleDbConnection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Baglan =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OleDbConnection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"Provider=Microsoft.ACE.OLEDB.12.0</a:t>
            </a:r>
            <a:r>
              <a:rPr lang="tr-TR" smtClean="0">
                <a:solidFill>
                  <a:srgbClr val="A31515"/>
                </a:solidFill>
                <a:latin typeface="Consolas" panose="020B0609020204030204" pitchFamily="49" charset="0"/>
              </a:rPr>
              <a:t>;     Data 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Source=veritabani.accdb"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ts val="600"/>
              </a:spcBef>
            </a:pP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//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bağlantı kodunu oluşturduk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tr-TR" smtClean="0">
                <a:solidFill>
                  <a:srgbClr val="2B91AF"/>
                </a:solidFill>
                <a:latin typeface="Consolas" panose="020B0609020204030204" pitchFamily="49" charset="0"/>
              </a:rPr>
              <a:t>OleDbDataAdapter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adaptor;</a:t>
            </a:r>
          </a:p>
          <a:p>
            <a:pPr>
              <a:spcBef>
                <a:spcPts val="600"/>
              </a:spcBef>
            </a:pP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//gridwiew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doldurmak </a:t>
            </a: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için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 bir adet </a:t>
            </a: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adaptör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oluşturduk </a:t>
            </a:r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990600" y="2209800"/>
            <a:ext cx="46599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using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System.Data.OleDb;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52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Örnek Uygulama [1]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92480" y="2286000"/>
            <a:ext cx="10668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button1_Click(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en-US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Baglan.Open();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 bağlantıyı açtık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   adaptor =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OleDbDataAdapter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"Select Sehir, Sum (Maas) as Toplam_Maas From Personel Where Maas&gt;2000 Group By Sehir"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, Baglan);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  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//örnek kodumuzu yapiştirdık peki bu kodda ne diyor sehirdeki maaş toplamlarını personel tablosundaki çek ama neye göre maaşı 2000 TL Üzeri olana göre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       </a:t>
            </a:r>
            <a:r>
              <a:rPr lang="nn-NO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 tablo = </a:t>
            </a:r>
            <a:r>
              <a:rPr lang="nn-NO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r>
              <a:rPr lang="nn-NO">
                <a:solidFill>
                  <a:srgbClr val="008000"/>
                </a:solidFill>
                <a:latin typeface="Consolas" panose="020B0609020204030204" pitchFamily="49" charset="0"/>
              </a:rPr>
              <a:t>//datatable oluşturduk</a:t>
            </a:r>
            <a:endParaRPr lang="nn-NO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   adaptor.Fill(tablo);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//oluşturdumuz adapteri tabloya aktardık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   dataGridView1.DataSource = tablo;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//oluşan tabloyuda gridwiewe aktardık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   Baglan.Close();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 bağlantıyı kapattık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19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Uygulama </a:t>
            </a:r>
            <a:r>
              <a:rPr lang="tr-TR"/>
              <a:t>Çıktısı [1]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1981200"/>
            <a:ext cx="6645275" cy="360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28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Uygulama </a:t>
            </a:r>
            <a:r>
              <a:rPr lang="tr-TR"/>
              <a:t>özeti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tr-TR" dirty="0"/>
              <a:t>Bu örnekte WHERE kullanılarak maaşı 2000 TL den fazla olan personeller seçilmiş ve </a:t>
            </a:r>
            <a:r>
              <a:rPr lang="tr-TR" dirty="0" smtClean="0"/>
              <a:t>bunlar gruplanarak </a:t>
            </a:r>
            <a:r>
              <a:rPr lang="tr-TR" dirty="0"/>
              <a:t>illere </a:t>
            </a:r>
            <a:r>
              <a:rPr lang="tr-TR" dirty="0" smtClean="0"/>
              <a:t>göre maaş </a:t>
            </a:r>
            <a:r>
              <a:rPr lang="tr-TR" dirty="0"/>
              <a:t>toplamları bulunmuştur.</a:t>
            </a:r>
            <a:br>
              <a:rPr lang="tr-TR" dirty="0"/>
            </a:br>
            <a:r>
              <a:rPr lang="tr-TR" dirty="0"/>
              <a:t>Burada görüleceği üzere WHERE ifadesi ile </a:t>
            </a:r>
            <a:r>
              <a:rPr lang="tr-TR" dirty="0" smtClean="0"/>
              <a:t>önceki </a:t>
            </a:r>
            <a:r>
              <a:rPr lang="tr-TR" dirty="0"/>
              <a:t>kriteri belirttik ve tablomuzdaki bazı </a:t>
            </a:r>
            <a:r>
              <a:rPr lang="tr-TR" dirty="0" smtClean="0"/>
              <a:t>kayıtları devre </a:t>
            </a:r>
            <a:r>
              <a:rPr lang="tr-TR" dirty="0"/>
              <a:t>dışı bıraktık. Sonrada kalan kayıtları grupladık.</a:t>
            </a:r>
          </a:p>
        </p:txBody>
      </p:sp>
    </p:spTree>
    <p:extLst>
      <p:ext uri="{BB962C8B-B14F-4D97-AF65-F5344CB8AC3E}">
        <p14:creationId xmlns:p14="http://schemas.microsoft.com/office/powerpoint/2010/main" val="27719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r>
              <a:rPr lang="tr-TR" smtClean="0"/>
              <a:t>Uygulama </a:t>
            </a:r>
            <a:r>
              <a:rPr lang="tr-TR"/>
              <a:t>2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21266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Birinci örneğe ilave olarak ili farklı yeni bir kayıt eklenir. Yine önceki örnekteki forma yeni bir buton eklenir. </a:t>
            </a:r>
            <a:endParaRPr lang="tr-TR" sz="2400" dirty="0"/>
          </a:p>
        </p:txBody>
      </p:sp>
      <p:sp>
        <p:nvSpPr>
          <p:cNvPr id="4" name="Dikdörtgen 3"/>
          <p:cNvSpPr/>
          <p:nvPr/>
        </p:nvSpPr>
        <p:spPr>
          <a:xfrm>
            <a:off x="868680" y="2590800"/>
            <a:ext cx="10515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button2_Click(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en-US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Baglan.Open();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 bağlantıyı açtık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adaptor =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OleDbDataAdapter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"Select Sehir,Sum (Maas) as Toplam_Maas From Personel where maas&lt;2000 Group By Sehir Having Sehir Like 'S%'"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, Baglan);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//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örnek kodumuzu yapiştirdık peki bu kodda ne diyor sehirdeki maaş toplamlarını personel tablosundaki çek ama neye göre maaşı 2000 TL Altı olan ve  İsminin içerisinde S harfi başlayan şehir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smtClean="0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nn-NO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tablo = </a:t>
            </a:r>
            <a:r>
              <a:rPr lang="nn-NO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nn-NO">
                <a:solidFill>
                  <a:srgbClr val="008000"/>
                </a:solidFill>
                <a:latin typeface="Consolas" panose="020B0609020204030204" pitchFamily="49" charset="0"/>
              </a:rPr>
              <a:t>//datatable oluşturduk</a:t>
            </a:r>
            <a:endParaRPr lang="nn-NO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adaptor.Fill(tablo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//oluşturdumuz adapteri tabloya aktardık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dataGridView1.DataSource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= tablo;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//oluşan tabloyuda gridwiewe aktardık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Baglan.Close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 bağlantıyı kapattık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04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Uygulama </a:t>
            </a:r>
            <a:r>
              <a:rPr lang="tr-TR"/>
              <a:t>çıktısı [1]</a:t>
            </a:r>
            <a:endParaRPr lang="tr-TR" dirty="0"/>
          </a:p>
        </p:txBody>
      </p:sp>
      <p:pic>
        <p:nvPicPr>
          <p:cNvPr id="2050" name="Picture 2" descr="https://i1.wp.com/i.hizliresim.com/5G638l.png?w=955&amp;ssl=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57400"/>
            <a:ext cx="7722004" cy="403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100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991</TotalTime>
  <Words>667</Words>
  <Application>Microsoft Office PowerPoint</Application>
  <PresentationFormat>Geniş ekran</PresentationFormat>
  <Paragraphs>56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Consolas</vt:lpstr>
      <vt:lpstr>Times New Roman</vt:lpstr>
      <vt:lpstr>AnkaraÜniversitesiDersNotları</vt:lpstr>
      <vt:lpstr> Basit Sorgulamalar Yapmak - İstatistiksel Sorgulamalar Yapmak</vt:lpstr>
      <vt:lpstr>HAVING Kullanımı [1]</vt:lpstr>
      <vt:lpstr>Örnek Tablo [1]</vt:lpstr>
      <vt:lpstr>Örnek Uygulama [1]</vt:lpstr>
      <vt:lpstr>Örnek Uygulama [1]</vt:lpstr>
      <vt:lpstr>Uygulama Çıktısı [1]</vt:lpstr>
      <vt:lpstr>Uygulama özeti [1]</vt:lpstr>
      <vt:lpstr>Örnek Uygulama 2 [1]</vt:lpstr>
      <vt:lpstr>Uygulama çıktısı [1]</vt:lpstr>
      <vt:lpstr>Uygulama özeti [1]</vt:lpstr>
      <vt:lpstr>HAVING Kullanma Kuralları [1]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98</cp:revision>
  <cp:lastPrinted>1601-01-01T00:00:00Z</cp:lastPrinted>
  <dcterms:created xsi:type="dcterms:W3CDTF">2012-02-07T21:22:49Z</dcterms:created>
  <dcterms:modified xsi:type="dcterms:W3CDTF">2020-01-29T08:17:34Z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