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23" r:id="rId44"/>
    <p:sldId id="324" r:id="rId45"/>
    <p:sldId id="325" r:id="rId46"/>
    <p:sldId id="326" r:id="rId47"/>
    <p:sldId id="327" r:id="rId48"/>
    <p:sldId id="328" r:id="rId49"/>
    <p:sldId id="329" r:id="rId50"/>
    <p:sldId id="330" r:id="rId51"/>
    <p:sldId id="331" r:id="rId52"/>
    <p:sldId id="332" r:id="rId53"/>
    <p:sldId id="333" r:id="rId54"/>
    <p:sldId id="334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>
      <p:cViewPr varScale="1">
        <p:scale>
          <a:sx n="66" d="100"/>
          <a:sy n="66" d="100"/>
        </p:scale>
        <p:origin x="131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3C565-F6BB-4F42-8E95-4790F5B9E375}" type="datetimeFigureOut">
              <a:rPr lang="tr-TR" smtClean="0"/>
              <a:pPr/>
              <a:t>13.11.2018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ED1EF-6818-4705-9CDF-60C5D763D88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799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51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52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53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54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3CE3403-E2B5-4E8A-89D8-A2C3643C3380}" type="datetime1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D9AE-622D-4D6E-B1FA-FF86DCF8EC81}" type="datetime1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7825-6EB5-4069-AE4D-CD6FFECBD5A8}" type="datetime1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9553-24D1-43E6-A105-C5B7D4915F5D}" type="datetime1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F120-8076-4A7A-B793-2274FBA28191}" type="datetime1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B68B-BF11-44FC-994F-5C1FD159CE2B}" type="datetime1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C4FA-4925-4400-B613-A21B29FA01B5}" type="datetime1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596D-A42C-4123-A2C9-1AA75A8A164E}" type="datetime1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B0925-351C-415F-AE54-F89DB471B483}" type="datetime1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1209-091D-4FEB-A8CD-380AAC3CD9EC}" type="datetime1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83C6-5B46-4D44-83C2-F3FA9C4C41C5}" type="datetime1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77C9E0A-1FB2-4327-A4E0-FE2C9CA9BF1A}" type="datetime1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COM267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522520"/>
          </a:xfrm>
        </p:spPr>
        <p:txBody>
          <a:bodyPr>
            <a:normAutofit/>
          </a:bodyPr>
          <a:lstStyle/>
          <a:p>
            <a:r>
              <a:rPr lang="en-US" dirty="0" smtClean="0"/>
              <a:t>Chapter </a:t>
            </a:r>
            <a:r>
              <a:rPr lang="tr-TR" dirty="0" smtClean="0"/>
              <a:t>9</a:t>
            </a:r>
            <a:r>
              <a:rPr lang="en-US" dirty="0" smtClean="0"/>
              <a:t>:</a:t>
            </a:r>
            <a:r>
              <a:rPr lang="tr-TR" dirty="0" smtClean="0"/>
              <a:t> </a:t>
            </a:r>
            <a:r>
              <a:rPr lang="tr-TR" dirty="0" err="1" smtClean="0"/>
              <a:t>Trees</a:t>
            </a:r>
            <a:endParaRPr lang="en-US" dirty="0" smtClean="0"/>
          </a:p>
          <a:p>
            <a:r>
              <a:rPr lang="en-US" b="1" dirty="0" smtClean="0"/>
              <a:t>Data Structures Using C, </a:t>
            </a:r>
            <a:r>
              <a:rPr lang="tr-TR" b="1" dirty="0" err="1" smtClean="0"/>
              <a:t>Second</a:t>
            </a:r>
            <a:r>
              <a:rPr lang="tr-TR" b="1" dirty="0" smtClean="0"/>
              <a:t> </a:t>
            </a:r>
            <a:r>
              <a:rPr lang="tr-TR" b="1" dirty="0" err="1" smtClean="0"/>
              <a:t>Edition</a:t>
            </a:r>
            <a:endParaRPr lang="en-US" b="1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5303520" y="5638800"/>
            <a:ext cx="2831592" cy="446291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53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848600" cy="2743200"/>
          </a:xfrm>
        </p:spPr>
        <p:txBody>
          <a:bodyPr>
            <a:normAutofit/>
          </a:bodyPr>
          <a:lstStyle/>
          <a:p>
            <a:r>
              <a:rPr lang="tr-TR" b="1" dirty="0" err="1" smtClean="0"/>
              <a:t>Forests</a:t>
            </a:r>
            <a:endParaRPr lang="tr-TR" b="1" dirty="0" smtClean="0"/>
          </a:p>
          <a:p>
            <a:pPr lvl="1"/>
            <a:r>
              <a:rPr lang="en-US" dirty="0" smtClean="0"/>
              <a:t>We can convert a forest into a tree by adding a single node</a:t>
            </a:r>
            <a:r>
              <a:rPr lang="tr-TR" dirty="0" smtClean="0"/>
              <a:t> </a:t>
            </a:r>
            <a:r>
              <a:rPr lang="en-US" dirty="0" smtClean="0"/>
              <a:t>as the root node of the tree. For example, Fig</a:t>
            </a:r>
            <a:r>
              <a:rPr lang="tr-TR" dirty="0" err="1" smtClean="0"/>
              <a:t>ure</a:t>
            </a:r>
            <a:r>
              <a:rPr lang="tr-TR" dirty="0" smtClean="0"/>
              <a:t> a </a:t>
            </a:r>
            <a:r>
              <a:rPr lang="en-US" dirty="0" smtClean="0"/>
              <a:t>shows a</a:t>
            </a:r>
            <a:r>
              <a:rPr lang="tr-TR" dirty="0" smtClean="0"/>
              <a:t> </a:t>
            </a:r>
            <a:r>
              <a:rPr lang="en-US" dirty="0" smtClean="0"/>
              <a:t>forest and Fig</a:t>
            </a:r>
            <a:r>
              <a:rPr lang="tr-TR" dirty="0" err="1" smtClean="0"/>
              <a:t>ure</a:t>
            </a:r>
            <a:r>
              <a:rPr lang="tr-TR" dirty="0" smtClean="0"/>
              <a:t> b </a:t>
            </a:r>
            <a:r>
              <a:rPr lang="en-US" dirty="0" smtClean="0"/>
              <a:t>shows the corresponding tree.</a:t>
            </a:r>
          </a:p>
          <a:p>
            <a:pPr lvl="1"/>
            <a:r>
              <a:rPr lang="en-US" dirty="0" smtClean="0"/>
              <a:t>Similarly, we can convert a general tree into a forest by</a:t>
            </a:r>
            <a:r>
              <a:rPr lang="tr-TR" dirty="0" smtClean="0"/>
              <a:t> </a:t>
            </a:r>
            <a:r>
              <a:rPr lang="en-US" dirty="0" smtClean="0"/>
              <a:t>deleting the root node of the tree.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3688" y="3810000"/>
            <a:ext cx="34766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848600" cy="3505200"/>
          </a:xfrm>
        </p:spPr>
        <p:txBody>
          <a:bodyPr>
            <a:normAutofit fontScale="77500" lnSpcReduction="20000"/>
          </a:bodyPr>
          <a:lstStyle/>
          <a:p>
            <a:r>
              <a:rPr lang="tr-TR" b="1" dirty="0" err="1" smtClean="0"/>
              <a:t>Binary</a:t>
            </a:r>
            <a:r>
              <a:rPr lang="tr-TR" b="1" dirty="0" smtClean="0"/>
              <a:t> </a:t>
            </a:r>
            <a:r>
              <a:rPr lang="tr-TR" b="1" dirty="0" err="1" smtClean="0"/>
              <a:t>Trees</a:t>
            </a:r>
            <a:endParaRPr lang="tr-TR" b="1" dirty="0" smtClean="0"/>
          </a:p>
          <a:p>
            <a:pPr lvl="1"/>
            <a:r>
              <a:rPr lang="en-US" dirty="0" smtClean="0"/>
              <a:t>A binary tree is a data structure that is defined as a collection of elements called nodes. In a binary</a:t>
            </a:r>
            <a:r>
              <a:rPr lang="tr-TR" dirty="0" smtClean="0"/>
              <a:t> </a:t>
            </a:r>
            <a:r>
              <a:rPr lang="en-US" dirty="0" smtClean="0"/>
              <a:t>tree, the topmost element is called the root node, and each node has 0, 1, or at the most 2 children.</a:t>
            </a:r>
          </a:p>
          <a:p>
            <a:pPr lvl="1"/>
            <a:r>
              <a:rPr lang="en-US" dirty="0" smtClean="0"/>
              <a:t>A node that has zero children is called a leaf node or a terminal node. Every node contains a data</a:t>
            </a:r>
            <a:r>
              <a:rPr lang="tr-TR" dirty="0" smtClean="0"/>
              <a:t> </a:t>
            </a:r>
            <a:r>
              <a:rPr lang="en-US" dirty="0" smtClean="0"/>
              <a:t>element, a left pointer which points to the left child, and a right pointer which points to the right</a:t>
            </a:r>
            <a:r>
              <a:rPr lang="tr-TR" dirty="0" smtClean="0"/>
              <a:t> </a:t>
            </a:r>
            <a:r>
              <a:rPr lang="en-US" dirty="0" smtClean="0"/>
              <a:t>child. </a:t>
            </a:r>
            <a:endParaRPr lang="tr-TR" dirty="0" smtClean="0"/>
          </a:p>
          <a:p>
            <a:pPr lvl="1"/>
            <a:r>
              <a:rPr lang="en-US" dirty="0" smtClean="0"/>
              <a:t>The root element is pointed by a </a:t>
            </a:r>
            <a:r>
              <a:rPr lang="en-US" sz="1800" dirty="0" smtClean="0"/>
              <a:t>'root' </a:t>
            </a:r>
            <a:r>
              <a:rPr lang="en-US" dirty="0" smtClean="0"/>
              <a:t>pointer. If </a:t>
            </a:r>
            <a:r>
              <a:rPr lang="en-US" sz="1800" dirty="0" smtClean="0"/>
              <a:t>root = NULL</a:t>
            </a:r>
            <a:r>
              <a:rPr lang="en-US" dirty="0" smtClean="0"/>
              <a:t>, then it means the tree is empty.</a:t>
            </a:r>
          </a:p>
          <a:p>
            <a:pPr lvl="1"/>
            <a:r>
              <a:rPr lang="en-US" dirty="0" smtClean="0"/>
              <a:t>Figure shows a binary tree. In the figure, </a:t>
            </a:r>
            <a:r>
              <a:rPr lang="en-US" sz="1600" dirty="0" smtClean="0"/>
              <a:t>R </a:t>
            </a:r>
            <a:r>
              <a:rPr lang="en-US" dirty="0" smtClean="0"/>
              <a:t>is the root node and the two trees </a:t>
            </a:r>
            <a:r>
              <a:rPr lang="en-US" sz="1600" dirty="0" smtClean="0"/>
              <a:t>T</a:t>
            </a:r>
            <a:r>
              <a:rPr lang="en-US" sz="600" dirty="0" smtClean="0"/>
              <a:t>1 </a:t>
            </a:r>
            <a:r>
              <a:rPr lang="en-US" dirty="0" smtClean="0"/>
              <a:t>and </a:t>
            </a:r>
            <a:r>
              <a:rPr lang="en-US" sz="1600" dirty="0" smtClean="0"/>
              <a:t>T</a:t>
            </a:r>
            <a:r>
              <a:rPr lang="en-US" sz="600" dirty="0" smtClean="0"/>
              <a:t>2 </a:t>
            </a:r>
            <a:r>
              <a:rPr lang="en-US" dirty="0" smtClean="0"/>
              <a:t>are</a:t>
            </a:r>
            <a:r>
              <a:rPr lang="tr-TR" dirty="0" smtClean="0"/>
              <a:t> </a:t>
            </a:r>
            <a:r>
              <a:rPr lang="en-US" dirty="0" smtClean="0"/>
              <a:t>called the left and right sub-trees of </a:t>
            </a:r>
            <a:r>
              <a:rPr lang="en-US" sz="1800" dirty="0" smtClean="0"/>
              <a:t>R</a:t>
            </a:r>
            <a:r>
              <a:rPr lang="en-US" dirty="0" smtClean="0"/>
              <a:t>. </a:t>
            </a:r>
            <a:r>
              <a:rPr lang="en-US" sz="1800" dirty="0" smtClean="0"/>
              <a:t>T</a:t>
            </a:r>
            <a:r>
              <a:rPr lang="en-US" sz="800" dirty="0" smtClean="0"/>
              <a:t>1 </a:t>
            </a:r>
            <a:r>
              <a:rPr lang="en-US" dirty="0" smtClean="0"/>
              <a:t>is said to be the left successor of </a:t>
            </a:r>
            <a:r>
              <a:rPr lang="en-US" sz="1800" dirty="0" smtClean="0"/>
              <a:t>R</a:t>
            </a:r>
            <a:r>
              <a:rPr lang="en-US" dirty="0" smtClean="0"/>
              <a:t>. Likewise, </a:t>
            </a:r>
            <a:r>
              <a:rPr lang="en-US" sz="1800" dirty="0" smtClean="0"/>
              <a:t>T</a:t>
            </a:r>
            <a:r>
              <a:rPr lang="en-US" sz="800" dirty="0" smtClean="0"/>
              <a:t>2 </a:t>
            </a:r>
            <a:r>
              <a:rPr lang="en-US" dirty="0" smtClean="0"/>
              <a:t>is called</a:t>
            </a:r>
            <a:r>
              <a:rPr lang="tr-TR" dirty="0" smtClean="0"/>
              <a:t> </a:t>
            </a:r>
            <a:r>
              <a:rPr lang="en-US" dirty="0" smtClean="0"/>
              <a:t>the right successor of </a:t>
            </a:r>
            <a:r>
              <a:rPr lang="en-US" sz="1800" dirty="0" smtClean="0"/>
              <a:t>R</a:t>
            </a:r>
            <a:r>
              <a:rPr lang="en-US" dirty="0" smtClean="0"/>
              <a:t>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095750"/>
            <a:ext cx="29527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848600" cy="3505200"/>
          </a:xfrm>
        </p:spPr>
        <p:txBody>
          <a:bodyPr>
            <a:normAutofit fontScale="77500" lnSpcReduction="20000"/>
          </a:bodyPr>
          <a:lstStyle/>
          <a:p>
            <a:r>
              <a:rPr lang="tr-TR" b="1" dirty="0" err="1" smtClean="0"/>
              <a:t>Binary</a:t>
            </a:r>
            <a:r>
              <a:rPr lang="tr-TR" b="1" dirty="0" smtClean="0"/>
              <a:t> </a:t>
            </a:r>
            <a:r>
              <a:rPr lang="tr-TR" b="1" dirty="0" err="1" smtClean="0"/>
              <a:t>Trees</a:t>
            </a:r>
            <a:endParaRPr lang="tr-TR" b="1" dirty="0" smtClean="0"/>
          </a:p>
          <a:p>
            <a:pPr lvl="1"/>
            <a:r>
              <a:rPr lang="en-US" dirty="0" smtClean="0"/>
              <a:t>Note that the left sub-tree of the root node consists of the nodes: 2, 4, 5, 8, and 9. Similarly, the</a:t>
            </a:r>
            <a:r>
              <a:rPr lang="tr-TR" dirty="0" smtClean="0"/>
              <a:t> </a:t>
            </a:r>
            <a:r>
              <a:rPr lang="en-US" dirty="0" smtClean="0"/>
              <a:t>right sub-tree of the root node consists of nodes: 3, 6, 7, 10, 11, and 12.</a:t>
            </a:r>
          </a:p>
          <a:p>
            <a:pPr lvl="1"/>
            <a:r>
              <a:rPr lang="en-US" dirty="0" smtClean="0"/>
              <a:t>In the tree, root node 1 has two successors: 2 and 3. Node 2 has two successor nodes: 4 and 5.</a:t>
            </a:r>
          </a:p>
          <a:p>
            <a:pPr lvl="1"/>
            <a:r>
              <a:rPr lang="en-US" dirty="0" smtClean="0"/>
              <a:t>Node 4 has two successors: 8 and 9. Node 5 has no successor. Node 3 has two successor nodes:</a:t>
            </a:r>
            <a:r>
              <a:rPr lang="tr-TR" dirty="0" smtClean="0"/>
              <a:t> </a:t>
            </a:r>
            <a:r>
              <a:rPr lang="en-US" dirty="0" smtClean="0"/>
              <a:t>6 and 7. Node 6 has two successors: 10 and 11. Finally, node 7 has only one successor: 12.</a:t>
            </a:r>
          </a:p>
          <a:p>
            <a:pPr lvl="1"/>
            <a:r>
              <a:rPr lang="en-US" dirty="0" smtClean="0"/>
              <a:t>A binary tree is recursive by definition as every node in the tree contains a left sub-tree and a right</a:t>
            </a:r>
            <a:r>
              <a:rPr lang="tr-TR" dirty="0" smtClean="0"/>
              <a:t> </a:t>
            </a:r>
            <a:r>
              <a:rPr lang="en-US" dirty="0" smtClean="0"/>
              <a:t>sub-tree. Even the terminal nodes contain an empty left sub-tree and an empty right sub-tree.</a:t>
            </a:r>
            <a:endParaRPr lang="tr-TR" dirty="0" smtClean="0"/>
          </a:p>
          <a:p>
            <a:pPr lvl="1"/>
            <a:r>
              <a:rPr lang="en-US" dirty="0" smtClean="0"/>
              <a:t>Look</a:t>
            </a:r>
            <a:r>
              <a:rPr lang="tr-TR" dirty="0" smtClean="0"/>
              <a:t> </a:t>
            </a:r>
            <a:r>
              <a:rPr lang="en-US" dirty="0" smtClean="0"/>
              <a:t>at Fig</a:t>
            </a:r>
            <a:r>
              <a:rPr lang="tr-TR" dirty="0" err="1" smtClean="0"/>
              <a:t>ure</a:t>
            </a:r>
            <a:r>
              <a:rPr lang="en-US" dirty="0" smtClean="0"/>
              <a:t>, nodes 5, 8, 9, 10, 11, and 12 have no successors and thus said to have empty sub-trees.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095750"/>
            <a:ext cx="29527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200400"/>
            <a:ext cx="8001000" cy="3200400"/>
          </a:xfrm>
        </p:spPr>
        <p:txBody>
          <a:bodyPr>
            <a:normAutofit fontScale="92500" lnSpcReduction="20000"/>
          </a:bodyPr>
          <a:lstStyle/>
          <a:p>
            <a:r>
              <a:rPr lang="tr-TR" b="1" dirty="0" err="1" smtClean="0"/>
              <a:t>Binary</a:t>
            </a:r>
            <a:r>
              <a:rPr lang="tr-TR" b="1" dirty="0" smtClean="0"/>
              <a:t> </a:t>
            </a:r>
            <a:r>
              <a:rPr lang="tr-TR" b="1" dirty="0" err="1" smtClean="0"/>
              <a:t>Trees</a:t>
            </a:r>
            <a:r>
              <a:rPr lang="tr-TR" b="1" dirty="0" smtClean="0"/>
              <a:t> (</a:t>
            </a:r>
            <a:r>
              <a:rPr lang="tr-TR" b="1" dirty="0" err="1" smtClean="0"/>
              <a:t>Terminology</a:t>
            </a:r>
            <a:r>
              <a:rPr lang="tr-TR" b="1" dirty="0" smtClean="0"/>
              <a:t>)</a:t>
            </a:r>
          </a:p>
          <a:p>
            <a:pPr lvl="1"/>
            <a:r>
              <a:rPr lang="en-US" b="1" i="1" dirty="0" smtClean="0"/>
              <a:t>Parent</a:t>
            </a:r>
            <a:r>
              <a:rPr lang="en-US" i="1" dirty="0" smtClean="0"/>
              <a:t> If </a:t>
            </a:r>
            <a:r>
              <a:rPr lang="en-US" sz="1600" i="1" dirty="0" smtClean="0"/>
              <a:t>N </a:t>
            </a:r>
            <a:r>
              <a:rPr lang="en-US" i="1" dirty="0" smtClean="0"/>
              <a:t>is any node in </a:t>
            </a:r>
            <a:r>
              <a:rPr lang="en-US" sz="1600" i="1" dirty="0" smtClean="0"/>
              <a:t>T </a:t>
            </a:r>
            <a:r>
              <a:rPr lang="en-US" i="1" dirty="0" smtClean="0"/>
              <a:t>that has left successor </a:t>
            </a:r>
            <a:r>
              <a:rPr lang="en-US" sz="1600" i="1" dirty="0" smtClean="0"/>
              <a:t>S</a:t>
            </a:r>
            <a:r>
              <a:rPr lang="en-US" sz="600" i="1" dirty="0" smtClean="0"/>
              <a:t>1 </a:t>
            </a:r>
            <a:r>
              <a:rPr lang="en-US" i="1" dirty="0" smtClean="0"/>
              <a:t>and</a:t>
            </a:r>
            <a:r>
              <a:rPr lang="tr-TR" i="1" dirty="0" smtClean="0"/>
              <a:t> </a:t>
            </a:r>
            <a:r>
              <a:rPr lang="en-US" i="1" dirty="0" smtClean="0"/>
              <a:t>right successor </a:t>
            </a:r>
            <a:r>
              <a:rPr lang="en-US" sz="1600" i="1" dirty="0" smtClean="0"/>
              <a:t>S</a:t>
            </a:r>
            <a:r>
              <a:rPr lang="en-US" sz="600" i="1" dirty="0" smtClean="0"/>
              <a:t>2</a:t>
            </a:r>
            <a:r>
              <a:rPr lang="en-US" i="1" dirty="0" smtClean="0"/>
              <a:t>, then </a:t>
            </a:r>
            <a:r>
              <a:rPr lang="en-US" sz="1600" i="1" dirty="0" smtClean="0"/>
              <a:t>N </a:t>
            </a:r>
            <a:r>
              <a:rPr lang="en-US" i="1" dirty="0" smtClean="0"/>
              <a:t>is called the parent of </a:t>
            </a:r>
            <a:r>
              <a:rPr lang="en-US" sz="1600" i="1" dirty="0" smtClean="0"/>
              <a:t>S</a:t>
            </a:r>
            <a:r>
              <a:rPr lang="en-US" sz="600" i="1" dirty="0" smtClean="0"/>
              <a:t>1 </a:t>
            </a:r>
            <a:r>
              <a:rPr lang="en-US" i="1" dirty="0" smtClean="0"/>
              <a:t>and </a:t>
            </a:r>
            <a:r>
              <a:rPr lang="en-US" sz="1600" i="1" dirty="0" smtClean="0"/>
              <a:t>S</a:t>
            </a:r>
            <a:r>
              <a:rPr lang="en-US" sz="600" i="1" dirty="0" smtClean="0"/>
              <a:t>2</a:t>
            </a:r>
            <a:r>
              <a:rPr lang="en-US" i="1" dirty="0" smtClean="0"/>
              <a:t>.</a:t>
            </a:r>
            <a:r>
              <a:rPr lang="tr-TR" i="1" dirty="0" smtClean="0"/>
              <a:t> </a:t>
            </a:r>
            <a:r>
              <a:rPr lang="en-US" dirty="0" smtClean="0"/>
              <a:t>Correspondingly, </a:t>
            </a:r>
            <a:r>
              <a:rPr lang="en-US" sz="1600" dirty="0" smtClean="0"/>
              <a:t>S</a:t>
            </a:r>
            <a:r>
              <a:rPr lang="en-US" sz="600" dirty="0" smtClean="0"/>
              <a:t>1 </a:t>
            </a:r>
            <a:r>
              <a:rPr lang="en-US" dirty="0" smtClean="0"/>
              <a:t>and </a:t>
            </a:r>
            <a:r>
              <a:rPr lang="en-US" sz="1600" dirty="0" smtClean="0"/>
              <a:t>S</a:t>
            </a:r>
            <a:r>
              <a:rPr lang="en-US" sz="600" dirty="0" smtClean="0"/>
              <a:t>2 </a:t>
            </a:r>
            <a:r>
              <a:rPr lang="en-US" dirty="0" smtClean="0"/>
              <a:t>are called the left child and the right</a:t>
            </a:r>
            <a:r>
              <a:rPr lang="tr-TR" dirty="0" smtClean="0"/>
              <a:t> </a:t>
            </a:r>
            <a:r>
              <a:rPr lang="en-US" dirty="0" smtClean="0"/>
              <a:t>child of </a:t>
            </a:r>
            <a:r>
              <a:rPr lang="en-US" sz="1600" dirty="0" smtClean="0"/>
              <a:t>N</a:t>
            </a:r>
            <a:r>
              <a:rPr lang="en-US" dirty="0" smtClean="0"/>
              <a:t>. Every node other than the root node has a parent.</a:t>
            </a:r>
          </a:p>
          <a:p>
            <a:pPr lvl="1"/>
            <a:r>
              <a:rPr lang="en-US" b="1" i="1" dirty="0" smtClean="0"/>
              <a:t>Level number </a:t>
            </a:r>
            <a:r>
              <a:rPr lang="en-US" i="1" dirty="0" smtClean="0"/>
              <a:t>Every node in the binary tree is assigned a level</a:t>
            </a:r>
            <a:r>
              <a:rPr lang="tr-TR" i="1" dirty="0" smtClean="0"/>
              <a:t> </a:t>
            </a:r>
            <a:r>
              <a:rPr lang="en-US" i="1" dirty="0" smtClean="0"/>
              <a:t>number (refer Fig</a:t>
            </a:r>
            <a:r>
              <a:rPr lang="tr-TR" i="1" dirty="0" err="1" smtClean="0"/>
              <a:t>ure</a:t>
            </a:r>
            <a:r>
              <a:rPr lang="en-US" i="1" dirty="0" smtClean="0"/>
              <a:t>). The root node is defined to be at level 0.</a:t>
            </a:r>
            <a:r>
              <a:rPr lang="tr-TR" i="1" dirty="0" smtClean="0"/>
              <a:t> </a:t>
            </a:r>
            <a:r>
              <a:rPr lang="en-US" dirty="0" smtClean="0"/>
              <a:t>The left and the right child of the root node have a level number 1.</a:t>
            </a:r>
            <a:r>
              <a:rPr lang="tr-TR" dirty="0" smtClean="0"/>
              <a:t> </a:t>
            </a:r>
            <a:r>
              <a:rPr lang="en-US" dirty="0" smtClean="0"/>
              <a:t>Similarly, every node is at one level higher than its parents. So all child</a:t>
            </a:r>
            <a:r>
              <a:rPr lang="tr-TR" dirty="0" smtClean="0"/>
              <a:t> </a:t>
            </a:r>
            <a:r>
              <a:rPr lang="en-US" dirty="0" smtClean="0"/>
              <a:t>nodes are defined to have level number as </a:t>
            </a:r>
            <a:r>
              <a:rPr lang="en-US" sz="1600" dirty="0" smtClean="0"/>
              <a:t>parent's level number + 1</a:t>
            </a:r>
            <a:r>
              <a:rPr lang="en-US" dirty="0" smtClean="0"/>
              <a:t>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8913" y="762000"/>
            <a:ext cx="36861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200400"/>
            <a:ext cx="8001000" cy="3581400"/>
          </a:xfrm>
        </p:spPr>
        <p:txBody>
          <a:bodyPr>
            <a:normAutofit fontScale="92500" lnSpcReduction="20000"/>
          </a:bodyPr>
          <a:lstStyle/>
          <a:p>
            <a:r>
              <a:rPr lang="tr-TR" b="1" dirty="0" err="1" smtClean="0"/>
              <a:t>Binary</a:t>
            </a:r>
            <a:r>
              <a:rPr lang="tr-TR" b="1" dirty="0" smtClean="0"/>
              <a:t> </a:t>
            </a:r>
            <a:r>
              <a:rPr lang="tr-TR" b="1" dirty="0" err="1" smtClean="0"/>
              <a:t>Trees</a:t>
            </a:r>
            <a:r>
              <a:rPr lang="tr-TR" b="1" dirty="0" smtClean="0"/>
              <a:t> (</a:t>
            </a:r>
            <a:r>
              <a:rPr lang="tr-TR" b="1" dirty="0" err="1" smtClean="0"/>
              <a:t>Terminology</a:t>
            </a:r>
            <a:r>
              <a:rPr lang="tr-TR" b="1" dirty="0" smtClean="0"/>
              <a:t>)</a:t>
            </a:r>
          </a:p>
          <a:p>
            <a:pPr lvl="1"/>
            <a:r>
              <a:rPr lang="en-US" b="1" i="1" dirty="0" smtClean="0"/>
              <a:t>Degree of a node </a:t>
            </a:r>
            <a:r>
              <a:rPr lang="en-US" i="1" dirty="0" smtClean="0"/>
              <a:t>It is equal to the number of children that a</a:t>
            </a:r>
            <a:r>
              <a:rPr lang="tr-TR" i="1" dirty="0" smtClean="0"/>
              <a:t> </a:t>
            </a:r>
            <a:r>
              <a:rPr lang="en-US" dirty="0" smtClean="0"/>
              <a:t>node has. The degree of a leaf node is zero. For example, in the</a:t>
            </a:r>
            <a:r>
              <a:rPr lang="tr-TR" dirty="0" smtClean="0"/>
              <a:t> </a:t>
            </a:r>
            <a:r>
              <a:rPr lang="en-US" dirty="0" smtClean="0"/>
              <a:t>tree, degree of node 4 is 2, degree of node 5 is zero and degree</a:t>
            </a:r>
            <a:r>
              <a:rPr lang="tr-TR" dirty="0" smtClean="0"/>
              <a:t> of </a:t>
            </a:r>
            <a:r>
              <a:rPr lang="tr-TR" dirty="0" err="1" smtClean="0"/>
              <a:t>node</a:t>
            </a:r>
            <a:r>
              <a:rPr lang="tr-TR" dirty="0" smtClean="0"/>
              <a:t> 7 is 1.</a:t>
            </a:r>
            <a:endParaRPr lang="tr-TR" b="1" i="1" dirty="0" smtClean="0"/>
          </a:p>
          <a:p>
            <a:pPr lvl="1"/>
            <a:r>
              <a:rPr lang="en-US" b="1" i="1" dirty="0" smtClean="0"/>
              <a:t>Sibling </a:t>
            </a:r>
            <a:r>
              <a:rPr lang="en-US" i="1" dirty="0" smtClean="0"/>
              <a:t>All nodes that are at the same level and share the same</a:t>
            </a:r>
            <a:r>
              <a:rPr lang="tr-TR" i="1" dirty="0" smtClean="0"/>
              <a:t> </a:t>
            </a:r>
            <a:r>
              <a:rPr lang="en-US" dirty="0" smtClean="0"/>
              <a:t>parent are called </a:t>
            </a:r>
            <a:r>
              <a:rPr lang="en-US" i="1" dirty="0" smtClean="0"/>
              <a:t>siblings (brothers). For example, nodes 2 and</a:t>
            </a:r>
            <a:r>
              <a:rPr lang="tr-TR" i="1" dirty="0" smtClean="0"/>
              <a:t> </a:t>
            </a:r>
            <a:r>
              <a:rPr lang="en-US" dirty="0" smtClean="0"/>
              <a:t>3; nodes 4 and 5; nodes 6 and 7; nodes 8 and 9; and nodes 10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11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siblings</a:t>
            </a:r>
            <a:r>
              <a:rPr lang="tr-TR" dirty="0" smtClean="0"/>
              <a:t>.</a:t>
            </a:r>
          </a:p>
          <a:p>
            <a:pPr lvl="1"/>
            <a:r>
              <a:rPr lang="en-US" b="1" i="1" dirty="0" smtClean="0"/>
              <a:t>Leaf node </a:t>
            </a:r>
            <a:r>
              <a:rPr lang="en-US" i="1" dirty="0" smtClean="0"/>
              <a:t>A node that has no children is called a leaf node or a terminal</a:t>
            </a:r>
            <a:r>
              <a:rPr lang="tr-TR" i="1" dirty="0" smtClean="0"/>
              <a:t> </a:t>
            </a:r>
            <a:r>
              <a:rPr lang="en-US" dirty="0" smtClean="0"/>
              <a:t>node. The leaf nodes in the tree are: 8, 9, 5, 10, 11, and 12.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8913" y="762000"/>
            <a:ext cx="36861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200400"/>
            <a:ext cx="8001000" cy="3581400"/>
          </a:xfrm>
        </p:spPr>
        <p:txBody>
          <a:bodyPr>
            <a:normAutofit fontScale="85000" lnSpcReduction="20000"/>
          </a:bodyPr>
          <a:lstStyle/>
          <a:p>
            <a:r>
              <a:rPr lang="tr-TR" b="1" dirty="0" err="1" smtClean="0"/>
              <a:t>Binary</a:t>
            </a:r>
            <a:r>
              <a:rPr lang="tr-TR" b="1" dirty="0" smtClean="0"/>
              <a:t> </a:t>
            </a:r>
            <a:r>
              <a:rPr lang="tr-TR" b="1" dirty="0" err="1" smtClean="0"/>
              <a:t>Trees</a:t>
            </a:r>
            <a:r>
              <a:rPr lang="tr-TR" b="1" dirty="0" smtClean="0"/>
              <a:t> (</a:t>
            </a:r>
            <a:r>
              <a:rPr lang="tr-TR" b="1" dirty="0" err="1" smtClean="0"/>
              <a:t>Terminology</a:t>
            </a:r>
            <a:r>
              <a:rPr lang="tr-TR" b="1" dirty="0" smtClean="0"/>
              <a:t>)</a:t>
            </a:r>
          </a:p>
          <a:p>
            <a:pPr lvl="1"/>
            <a:r>
              <a:rPr lang="en-US" b="1" i="1" dirty="0" smtClean="0"/>
              <a:t>Similar binary trees </a:t>
            </a:r>
            <a:r>
              <a:rPr lang="en-US" i="1" dirty="0" smtClean="0"/>
              <a:t>Two binary trees </a:t>
            </a:r>
            <a:r>
              <a:rPr lang="en-US" sz="1600" i="1" dirty="0" smtClean="0"/>
              <a:t>T </a:t>
            </a:r>
            <a:r>
              <a:rPr lang="en-US" i="1" dirty="0" smtClean="0"/>
              <a:t>and </a:t>
            </a:r>
            <a:r>
              <a:rPr lang="tr-TR" sz="1600" i="1" dirty="0" smtClean="0"/>
              <a:t>T</a:t>
            </a:r>
            <a:r>
              <a:rPr lang="tr-TR" sz="1600" i="1" baseline="30000" dirty="0" smtClean="0"/>
              <a:t>’</a:t>
            </a:r>
            <a:r>
              <a:rPr lang="en-US" i="1" dirty="0" smtClean="0"/>
              <a:t> are said to be similar if both</a:t>
            </a:r>
            <a:r>
              <a:rPr lang="tr-TR" i="1" dirty="0" smtClean="0"/>
              <a:t> </a:t>
            </a:r>
            <a:r>
              <a:rPr lang="en-US" dirty="0" smtClean="0"/>
              <a:t>these trees have the same structure. Figure</a:t>
            </a:r>
            <a:r>
              <a:rPr lang="tr-TR" dirty="0" smtClean="0"/>
              <a:t> </a:t>
            </a:r>
            <a:r>
              <a:rPr lang="en-US" dirty="0" smtClean="0"/>
              <a:t>shows two </a:t>
            </a:r>
            <a:r>
              <a:rPr lang="en-US" i="1" dirty="0" smtClean="0"/>
              <a:t>similar binary trees.</a:t>
            </a:r>
          </a:p>
          <a:p>
            <a:pPr lvl="1"/>
            <a:r>
              <a:rPr lang="en-US" b="1" i="1" dirty="0" smtClean="0"/>
              <a:t>Copies</a:t>
            </a:r>
            <a:r>
              <a:rPr lang="en-US" i="1" dirty="0" smtClean="0"/>
              <a:t> Two binary trees </a:t>
            </a:r>
            <a:r>
              <a:rPr lang="en-US" sz="1600" i="1" dirty="0" smtClean="0"/>
              <a:t>T </a:t>
            </a:r>
            <a:r>
              <a:rPr lang="en-US" i="1" dirty="0" smtClean="0"/>
              <a:t>and </a:t>
            </a:r>
            <a:r>
              <a:rPr lang="tr-TR" sz="1600" i="1" dirty="0" smtClean="0"/>
              <a:t>T</a:t>
            </a:r>
            <a:r>
              <a:rPr lang="tr-TR" sz="1600" i="1" baseline="30000" dirty="0" smtClean="0"/>
              <a:t>’</a:t>
            </a:r>
            <a:r>
              <a:rPr lang="en-US" i="1" dirty="0" smtClean="0"/>
              <a:t> are said to be copies if they have similar</a:t>
            </a:r>
            <a:r>
              <a:rPr lang="tr-TR" i="1" dirty="0" smtClean="0"/>
              <a:t> </a:t>
            </a:r>
            <a:r>
              <a:rPr lang="en-US" dirty="0" smtClean="0"/>
              <a:t>structure and if they have same content at the corresponding nodes. Figure</a:t>
            </a:r>
            <a:r>
              <a:rPr lang="tr-TR" dirty="0" smtClean="0"/>
              <a:t> </a:t>
            </a:r>
            <a:r>
              <a:rPr lang="en-US" dirty="0" smtClean="0"/>
              <a:t>shows that </a:t>
            </a:r>
            <a:r>
              <a:rPr lang="en-US" sz="1600" dirty="0" smtClean="0"/>
              <a:t>T</a:t>
            </a:r>
            <a:r>
              <a:rPr lang="tr-TR" baseline="30000" dirty="0" smtClean="0"/>
              <a:t>’</a:t>
            </a:r>
            <a:r>
              <a:rPr lang="en-US" dirty="0" smtClean="0"/>
              <a:t> is a copy of </a:t>
            </a:r>
            <a:r>
              <a:rPr lang="en-US" sz="1600" dirty="0" smtClean="0"/>
              <a:t>T</a:t>
            </a:r>
            <a:r>
              <a:rPr lang="en-US" dirty="0" smtClean="0"/>
              <a:t>.</a:t>
            </a:r>
          </a:p>
          <a:p>
            <a:pPr lvl="1"/>
            <a:r>
              <a:rPr lang="en-US" b="1" i="1" dirty="0" smtClean="0"/>
              <a:t>Edge</a:t>
            </a:r>
            <a:r>
              <a:rPr lang="en-US" i="1" dirty="0" smtClean="0"/>
              <a:t> It is the line connecting a node </a:t>
            </a:r>
            <a:r>
              <a:rPr lang="en-US" sz="1600" i="1" dirty="0" smtClean="0"/>
              <a:t>N </a:t>
            </a:r>
            <a:r>
              <a:rPr lang="en-US" i="1" dirty="0" smtClean="0"/>
              <a:t>to any of its successors. A binary tree</a:t>
            </a:r>
            <a:r>
              <a:rPr lang="tr-TR" i="1" dirty="0" smtClean="0"/>
              <a:t> </a:t>
            </a:r>
            <a:r>
              <a:rPr lang="en-US" dirty="0" smtClean="0"/>
              <a:t>of </a:t>
            </a:r>
            <a:r>
              <a:rPr lang="en-US" sz="1600" dirty="0" smtClean="0"/>
              <a:t>n </a:t>
            </a:r>
            <a:r>
              <a:rPr lang="en-US" dirty="0" smtClean="0"/>
              <a:t>nodes has exactly </a:t>
            </a:r>
            <a:r>
              <a:rPr lang="en-US" sz="1600" dirty="0" smtClean="0"/>
              <a:t>n – 1 </a:t>
            </a:r>
            <a:r>
              <a:rPr lang="en-US" dirty="0" smtClean="0"/>
              <a:t>edges because every node except the root node is</a:t>
            </a:r>
            <a:r>
              <a:rPr lang="tr-TR" dirty="0" smtClean="0"/>
              <a:t> </a:t>
            </a:r>
            <a:r>
              <a:rPr lang="en-US" dirty="0" smtClean="0"/>
              <a:t>connected to its parent via an edge.</a:t>
            </a:r>
          </a:p>
          <a:p>
            <a:pPr lvl="1"/>
            <a:r>
              <a:rPr lang="en-US" b="1" i="1" dirty="0" smtClean="0"/>
              <a:t>Path</a:t>
            </a:r>
            <a:r>
              <a:rPr lang="en-US" i="1" dirty="0" smtClean="0"/>
              <a:t> A sequence of consecutive edges. For example, in Fig</a:t>
            </a:r>
            <a:r>
              <a:rPr lang="tr-TR" i="1" dirty="0" err="1" smtClean="0"/>
              <a:t>ure</a:t>
            </a:r>
            <a:r>
              <a:rPr lang="en-US" i="1" dirty="0" smtClean="0"/>
              <a:t>, the path</a:t>
            </a:r>
            <a:r>
              <a:rPr lang="tr-TR" i="1" dirty="0" smtClean="0"/>
              <a:t> </a:t>
            </a:r>
            <a:r>
              <a:rPr lang="en-US" dirty="0" smtClean="0"/>
              <a:t>from the root node to the node 8 is given as: 1, 2, 4, and 8.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14400"/>
            <a:ext cx="21050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200150"/>
            <a:ext cx="20383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001000" cy="6019800"/>
          </a:xfrm>
        </p:spPr>
        <p:txBody>
          <a:bodyPr>
            <a:normAutofit fontScale="92500" lnSpcReduction="20000"/>
          </a:bodyPr>
          <a:lstStyle/>
          <a:p>
            <a:r>
              <a:rPr lang="tr-TR" b="1" dirty="0" err="1" smtClean="0"/>
              <a:t>Binary</a:t>
            </a:r>
            <a:r>
              <a:rPr lang="tr-TR" b="1" dirty="0" smtClean="0"/>
              <a:t> </a:t>
            </a:r>
            <a:r>
              <a:rPr lang="tr-TR" b="1" dirty="0" err="1" smtClean="0"/>
              <a:t>Trees</a:t>
            </a:r>
            <a:r>
              <a:rPr lang="tr-TR" b="1" dirty="0" smtClean="0"/>
              <a:t> (</a:t>
            </a:r>
            <a:r>
              <a:rPr lang="tr-TR" b="1" dirty="0" err="1" smtClean="0"/>
              <a:t>Terminology</a:t>
            </a:r>
            <a:r>
              <a:rPr lang="tr-TR" b="1" dirty="0" smtClean="0"/>
              <a:t>)</a:t>
            </a:r>
          </a:p>
          <a:p>
            <a:pPr lvl="1"/>
            <a:r>
              <a:rPr lang="en-US" b="1" i="1" dirty="0" smtClean="0"/>
              <a:t>Depth </a:t>
            </a:r>
            <a:r>
              <a:rPr lang="en-US" i="1" dirty="0" smtClean="0"/>
              <a:t>The depth of a node </a:t>
            </a:r>
            <a:r>
              <a:rPr lang="en-US" sz="1600" i="1" dirty="0" smtClean="0"/>
              <a:t>N </a:t>
            </a:r>
            <a:r>
              <a:rPr lang="en-US" i="1" dirty="0" smtClean="0"/>
              <a:t>is given as the length of the path from the root</a:t>
            </a:r>
            <a:r>
              <a:rPr lang="tr-TR" i="1" dirty="0" smtClean="0"/>
              <a:t> </a:t>
            </a:r>
            <a:r>
              <a:rPr lang="en-US" sz="1800" dirty="0" smtClean="0"/>
              <a:t>R </a:t>
            </a:r>
            <a:r>
              <a:rPr lang="en-US" dirty="0" smtClean="0"/>
              <a:t>to the node </a:t>
            </a:r>
            <a:r>
              <a:rPr lang="en-US" sz="1800" dirty="0" smtClean="0"/>
              <a:t>N</a:t>
            </a:r>
            <a:r>
              <a:rPr lang="en-US" dirty="0" smtClean="0"/>
              <a:t>. The depth of the root node is zero.</a:t>
            </a:r>
          </a:p>
          <a:p>
            <a:pPr lvl="1"/>
            <a:r>
              <a:rPr lang="en-US" b="1" i="1" dirty="0" smtClean="0"/>
              <a:t>Height of a tree </a:t>
            </a:r>
            <a:r>
              <a:rPr lang="en-US" i="1" dirty="0" smtClean="0"/>
              <a:t>It is the total number of nodes on the path from the root node</a:t>
            </a:r>
            <a:r>
              <a:rPr lang="tr-TR" i="1" dirty="0" smtClean="0"/>
              <a:t> </a:t>
            </a:r>
            <a:r>
              <a:rPr lang="en-US" dirty="0" smtClean="0"/>
              <a:t>to the deepest node in the tree. A tree with only a root node has a height of 1.</a:t>
            </a:r>
          </a:p>
          <a:p>
            <a:pPr lvl="1"/>
            <a:r>
              <a:rPr lang="en-US" dirty="0" smtClean="0"/>
              <a:t>A binary tree of height </a:t>
            </a:r>
            <a:r>
              <a:rPr lang="en-US" sz="1600" dirty="0" smtClean="0"/>
              <a:t>h </a:t>
            </a:r>
            <a:r>
              <a:rPr lang="en-US" dirty="0" smtClean="0"/>
              <a:t>has at least </a:t>
            </a:r>
            <a:r>
              <a:rPr lang="en-US" sz="1600" dirty="0" smtClean="0"/>
              <a:t>h </a:t>
            </a:r>
            <a:r>
              <a:rPr lang="en-US" dirty="0" smtClean="0"/>
              <a:t>nodes and at most </a:t>
            </a:r>
            <a:r>
              <a:rPr lang="en-US" sz="1600" dirty="0" smtClean="0"/>
              <a:t>2</a:t>
            </a:r>
            <a:r>
              <a:rPr lang="tr-TR" sz="1600" baseline="30000" dirty="0" smtClean="0"/>
              <a:t>h</a:t>
            </a:r>
            <a:r>
              <a:rPr lang="tr-TR" sz="600" dirty="0" smtClean="0"/>
              <a:t> </a:t>
            </a:r>
            <a:r>
              <a:rPr lang="en-US" sz="1600" dirty="0" smtClean="0"/>
              <a:t>– 1 </a:t>
            </a:r>
            <a:r>
              <a:rPr lang="en-US" dirty="0" smtClean="0"/>
              <a:t>nodes. This is because every</a:t>
            </a:r>
            <a:r>
              <a:rPr lang="tr-TR" dirty="0" smtClean="0"/>
              <a:t> </a:t>
            </a:r>
            <a:r>
              <a:rPr lang="en-US" dirty="0" smtClean="0"/>
              <a:t>level will have at least one node and can have at most 2 nodes. So, if every level has two nodes</a:t>
            </a:r>
            <a:r>
              <a:rPr lang="tr-TR" dirty="0" smtClean="0"/>
              <a:t> </a:t>
            </a:r>
            <a:r>
              <a:rPr lang="en-US" dirty="0" smtClean="0"/>
              <a:t>then a tree with height </a:t>
            </a:r>
            <a:r>
              <a:rPr lang="en-US" sz="1800" dirty="0" smtClean="0"/>
              <a:t>h </a:t>
            </a:r>
            <a:r>
              <a:rPr lang="en-US" dirty="0" smtClean="0"/>
              <a:t>will have at the most </a:t>
            </a:r>
            <a:r>
              <a:rPr lang="en-US" sz="1800" dirty="0" smtClean="0"/>
              <a:t>2</a:t>
            </a:r>
            <a:r>
              <a:rPr lang="tr-TR" sz="1800" baseline="30000" dirty="0" smtClean="0"/>
              <a:t>h</a:t>
            </a:r>
            <a:r>
              <a:rPr lang="tr-TR" sz="700" dirty="0" smtClean="0"/>
              <a:t> </a:t>
            </a:r>
            <a:r>
              <a:rPr lang="en-US" sz="1800" dirty="0" smtClean="0"/>
              <a:t>– 1 </a:t>
            </a:r>
            <a:r>
              <a:rPr lang="en-US" dirty="0" smtClean="0"/>
              <a:t>nodes as at level 0, there is only one element</a:t>
            </a:r>
            <a:r>
              <a:rPr lang="tr-TR" dirty="0" smtClean="0"/>
              <a:t> </a:t>
            </a:r>
            <a:r>
              <a:rPr lang="en-US" dirty="0" smtClean="0"/>
              <a:t>called the root. The height of a binary tree with </a:t>
            </a:r>
            <a:r>
              <a:rPr lang="en-US" sz="1800" dirty="0" smtClean="0"/>
              <a:t>n </a:t>
            </a:r>
            <a:r>
              <a:rPr lang="en-US" dirty="0" smtClean="0"/>
              <a:t>nodes is at least </a:t>
            </a:r>
            <a:r>
              <a:rPr lang="en-US" sz="1800" dirty="0" smtClean="0"/>
              <a:t>log</a:t>
            </a:r>
            <a:r>
              <a:rPr lang="en-US" sz="800" dirty="0" smtClean="0"/>
              <a:t>2</a:t>
            </a:r>
            <a:r>
              <a:rPr lang="en-US" sz="1800" dirty="0" smtClean="0"/>
              <a:t>(n+1) </a:t>
            </a:r>
            <a:r>
              <a:rPr lang="en-US" dirty="0" smtClean="0"/>
              <a:t>and at most </a:t>
            </a:r>
            <a:r>
              <a:rPr lang="en-US" sz="1800" dirty="0" smtClean="0"/>
              <a:t>n.</a:t>
            </a:r>
          </a:p>
          <a:p>
            <a:pPr lvl="1"/>
            <a:r>
              <a:rPr lang="en-US" b="1" i="1" dirty="0" smtClean="0"/>
              <a:t>In-degree/out-degree of a node </a:t>
            </a:r>
            <a:r>
              <a:rPr lang="en-US" i="1" dirty="0" smtClean="0"/>
              <a:t>It is the number of edges arriving at a node. The root node is</a:t>
            </a:r>
            <a:r>
              <a:rPr lang="tr-TR" i="1" dirty="0" smtClean="0"/>
              <a:t> </a:t>
            </a:r>
            <a:r>
              <a:rPr lang="en-US" dirty="0" smtClean="0"/>
              <a:t>the only node that has an in-degree equal to zero. </a:t>
            </a:r>
            <a:endParaRPr lang="tr-TR" dirty="0" smtClean="0"/>
          </a:p>
          <a:p>
            <a:pPr lvl="1"/>
            <a:r>
              <a:rPr lang="en-US" dirty="0" smtClean="0"/>
              <a:t>Similarly, </a:t>
            </a:r>
            <a:r>
              <a:rPr lang="en-US" i="1" dirty="0" smtClean="0"/>
              <a:t>out-degree of a node is the number</a:t>
            </a:r>
            <a:r>
              <a:rPr lang="tr-TR" i="1" dirty="0" smtClean="0"/>
              <a:t> </a:t>
            </a:r>
            <a:r>
              <a:rPr lang="en-US" dirty="0" smtClean="0"/>
              <a:t>of edges leaving that node.</a:t>
            </a:r>
          </a:p>
          <a:p>
            <a:pPr lvl="1"/>
            <a:r>
              <a:rPr lang="en-US" dirty="0" smtClean="0"/>
              <a:t>Binary trees are commonly used to implement binary search trees, expression trees, tournament</a:t>
            </a:r>
            <a:r>
              <a:rPr lang="tr-TR" dirty="0" smtClean="0"/>
              <a:t> </a:t>
            </a:r>
            <a:r>
              <a:rPr lang="tr-TR" dirty="0" err="1" smtClean="0"/>
              <a:t>trees</a:t>
            </a:r>
            <a:r>
              <a:rPr lang="tr-TR" dirty="0" smtClean="0"/>
              <a:t>,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r>
              <a:rPr lang="tr-TR" dirty="0" smtClean="0"/>
              <a:t>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48000"/>
            <a:ext cx="8001000" cy="3581400"/>
          </a:xfrm>
        </p:spPr>
        <p:txBody>
          <a:bodyPr>
            <a:normAutofit fontScale="92500" lnSpcReduction="10000"/>
          </a:bodyPr>
          <a:lstStyle/>
          <a:p>
            <a:r>
              <a:rPr lang="tr-TR" b="1" dirty="0" err="1" smtClean="0"/>
              <a:t>Complete</a:t>
            </a:r>
            <a:r>
              <a:rPr lang="tr-TR" b="1" dirty="0" smtClean="0"/>
              <a:t> </a:t>
            </a:r>
            <a:r>
              <a:rPr lang="tr-TR" b="1" dirty="0" err="1" smtClean="0"/>
              <a:t>Binary</a:t>
            </a:r>
            <a:r>
              <a:rPr lang="tr-TR" b="1" dirty="0" smtClean="0"/>
              <a:t> </a:t>
            </a:r>
            <a:r>
              <a:rPr lang="tr-TR" b="1" dirty="0" err="1" smtClean="0"/>
              <a:t>Trees</a:t>
            </a:r>
            <a:endParaRPr lang="tr-TR" b="1" dirty="0" smtClean="0"/>
          </a:p>
          <a:p>
            <a:pPr lvl="1"/>
            <a:r>
              <a:rPr lang="en-US" dirty="0" smtClean="0"/>
              <a:t>A </a:t>
            </a:r>
            <a:r>
              <a:rPr lang="en-US" i="1" dirty="0" smtClean="0"/>
              <a:t>complete binary tree is a binary tree that satisfies two properties. First, in a complete binary</a:t>
            </a:r>
            <a:r>
              <a:rPr lang="tr-TR" i="1" dirty="0" smtClean="0"/>
              <a:t> </a:t>
            </a:r>
            <a:r>
              <a:rPr lang="en-US" dirty="0" smtClean="0"/>
              <a:t>tree, every level, except possibly the last, is completely filled. Second, all nodes appear as far</a:t>
            </a:r>
            <a:r>
              <a:rPr lang="tr-TR" dirty="0" smtClean="0"/>
              <a:t> </a:t>
            </a:r>
            <a:r>
              <a:rPr lang="tr-TR" dirty="0" err="1" smtClean="0"/>
              <a:t>left</a:t>
            </a:r>
            <a:r>
              <a:rPr lang="tr-TR" dirty="0" smtClean="0"/>
              <a:t> as </a:t>
            </a:r>
            <a:r>
              <a:rPr lang="tr-TR" dirty="0" err="1" smtClean="0"/>
              <a:t>possible</a:t>
            </a:r>
            <a:r>
              <a:rPr lang="tr-TR" dirty="0" smtClean="0"/>
              <a:t>.</a:t>
            </a:r>
          </a:p>
          <a:p>
            <a:pPr lvl="1"/>
            <a:r>
              <a:rPr lang="en-US" dirty="0" smtClean="0"/>
              <a:t>In a complete binary tree </a:t>
            </a:r>
            <a:r>
              <a:rPr lang="en-US" dirty="0" err="1" smtClean="0"/>
              <a:t>T</a:t>
            </a:r>
            <a:r>
              <a:rPr lang="en-US" baseline="30000" dirty="0" err="1" smtClean="0"/>
              <a:t>n</a:t>
            </a:r>
            <a:r>
              <a:rPr lang="en-US" dirty="0" smtClean="0"/>
              <a:t>, there are exactly </a:t>
            </a:r>
            <a:r>
              <a:rPr lang="en-US" sz="1600" dirty="0" smtClean="0"/>
              <a:t>n </a:t>
            </a:r>
            <a:r>
              <a:rPr lang="en-US" dirty="0" smtClean="0"/>
              <a:t>nodes and level </a:t>
            </a:r>
            <a:r>
              <a:rPr lang="en-US" sz="1600" dirty="0" smtClean="0"/>
              <a:t>r </a:t>
            </a:r>
            <a:r>
              <a:rPr lang="en-US" dirty="0" smtClean="0"/>
              <a:t>of </a:t>
            </a:r>
            <a:r>
              <a:rPr lang="en-US" sz="1600" dirty="0" smtClean="0"/>
              <a:t>T </a:t>
            </a:r>
            <a:r>
              <a:rPr lang="en-US" dirty="0" smtClean="0"/>
              <a:t>can have at most </a:t>
            </a:r>
            <a:r>
              <a:rPr lang="en-US" sz="1600" dirty="0" smtClean="0"/>
              <a:t>2</a:t>
            </a:r>
            <a:r>
              <a:rPr lang="en-US" sz="600" dirty="0" smtClean="0"/>
              <a:t>r </a:t>
            </a:r>
            <a:r>
              <a:rPr lang="en-US" dirty="0" smtClean="0"/>
              <a:t>nodes.</a:t>
            </a:r>
          </a:p>
          <a:p>
            <a:pPr lvl="1"/>
            <a:r>
              <a:rPr lang="en-US" dirty="0" smtClean="0"/>
              <a:t>Figure shows a complete binary tree.</a:t>
            </a:r>
          </a:p>
          <a:p>
            <a:pPr lvl="1"/>
            <a:r>
              <a:rPr lang="en-US" dirty="0" smtClean="0"/>
              <a:t>Note that in Fig</a:t>
            </a:r>
            <a:r>
              <a:rPr lang="tr-TR" dirty="0" err="1" smtClean="0"/>
              <a:t>ure</a:t>
            </a:r>
            <a:r>
              <a:rPr lang="en-US" dirty="0" smtClean="0"/>
              <a:t>, level 0 has 2</a:t>
            </a:r>
            <a:r>
              <a:rPr lang="en-US" baseline="30000" dirty="0" smtClean="0"/>
              <a:t>0</a:t>
            </a:r>
            <a:r>
              <a:rPr lang="en-US" dirty="0" smtClean="0"/>
              <a:t> = 1 node, level 1 has 2</a:t>
            </a:r>
            <a:r>
              <a:rPr lang="en-US" baseline="30000" dirty="0" smtClean="0"/>
              <a:t>1</a:t>
            </a:r>
            <a:r>
              <a:rPr lang="en-US" dirty="0" smtClean="0"/>
              <a:t> = 2 nodes, level 2 has 2</a:t>
            </a:r>
            <a:r>
              <a:rPr lang="tr-TR" baseline="30000" dirty="0" smtClean="0"/>
              <a:t>2</a:t>
            </a:r>
            <a:r>
              <a:rPr lang="en-US" dirty="0" smtClean="0"/>
              <a:t> = 4 nodes,</a:t>
            </a:r>
            <a:r>
              <a:rPr lang="tr-TR" dirty="0" smtClean="0"/>
              <a:t> </a:t>
            </a:r>
            <a:r>
              <a:rPr lang="en-US" dirty="0" smtClean="0"/>
              <a:t>level 3 has 6 nodes which is less than the maximum of 2</a:t>
            </a:r>
            <a:r>
              <a:rPr lang="en-US" baseline="30000" dirty="0" smtClean="0"/>
              <a:t>3</a:t>
            </a:r>
            <a:r>
              <a:rPr lang="en-US" dirty="0" smtClean="0"/>
              <a:t> = 8 nodes.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5075" y="838200"/>
            <a:ext cx="41338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90800"/>
            <a:ext cx="8001000" cy="4038600"/>
          </a:xfrm>
        </p:spPr>
        <p:txBody>
          <a:bodyPr>
            <a:normAutofit fontScale="92500" lnSpcReduction="20000"/>
          </a:bodyPr>
          <a:lstStyle/>
          <a:p>
            <a:r>
              <a:rPr lang="tr-TR" b="1" dirty="0" err="1" smtClean="0"/>
              <a:t>Complete</a:t>
            </a:r>
            <a:r>
              <a:rPr lang="tr-TR" b="1" dirty="0" smtClean="0"/>
              <a:t> </a:t>
            </a:r>
            <a:r>
              <a:rPr lang="tr-TR" b="1" dirty="0" err="1" smtClean="0"/>
              <a:t>Binary</a:t>
            </a:r>
            <a:r>
              <a:rPr lang="tr-TR" b="1" dirty="0" smtClean="0"/>
              <a:t> </a:t>
            </a:r>
            <a:r>
              <a:rPr lang="tr-TR" b="1" dirty="0" err="1" smtClean="0"/>
              <a:t>Trees</a:t>
            </a:r>
            <a:endParaRPr lang="tr-TR" b="1" dirty="0" smtClean="0"/>
          </a:p>
          <a:p>
            <a:pPr lvl="1"/>
            <a:r>
              <a:rPr lang="en-US" dirty="0" smtClean="0"/>
              <a:t>In Fig</a:t>
            </a:r>
            <a:r>
              <a:rPr lang="tr-TR" dirty="0" err="1" smtClean="0"/>
              <a:t>ure</a:t>
            </a:r>
            <a:r>
              <a:rPr lang="en-US" dirty="0" smtClean="0"/>
              <a:t>, tree T</a:t>
            </a:r>
            <a:r>
              <a:rPr lang="en-US" baseline="30000" dirty="0" smtClean="0"/>
              <a:t>13</a:t>
            </a:r>
            <a:r>
              <a:rPr lang="en-US" sz="600" baseline="30000" dirty="0" smtClean="0"/>
              <a:t> </a:t>
            </a:r>
            <a:r>
              <a:rPr lang="en-US" dirty="0" smtClean="0"/>
              <a:t>has exactly 13 nodes. They have been purposely </a:t>
            </a:r>
            <a:r>
              <a:rPr lang="en-US" dirty="0" err="1" smtClean="0"/>
              <a:t>labelled</a:t>
            </a:r>
            <a:r>
              <a:rPr lang="en-US" dirty="0" smtClean="0"/>
              <a:t> from 1 to 13, so</a:t>
            </a:r>
            <a:r>
              <a:rPr lang="tr-TR" dirty="0" smtClean="0"/>
              <a:t> </a:t>
            </a:r>
            <a:r>
              <a:rPr lang="en-US" dirty="0" smtClean="0"/>
              <a:t>that it is easy for the reader to find the parent node, the right child node, and the left child node of</a:t>
            </a:r>
            <a:r>
              <a:rPr lang="tr-TR" dirty="0" smtClean="0"/>
              <a:t> </a:t>
            </a:r>
            <a:r>
              <a:rPr lang="en-US" dirty="0" smtClean="0"/>
              <a:t>the given node. </a:t>
            </a:r>
            <a:endParaRPr lang="tr-TR" dirty="0" smtClean="0"/>
          </a:p>
          <a:p>
            <a:pPr lvl="1"/>
            <a:r>
              <a:rPr lang="en-US" dirty="0" smtClean="0"/>
              <a:t>The formula can be given as—if </a:t>
            </a:r>
            <a:r>
              <a:rPr lang="en-US" sz="1600" dirty="0" smtClean="0"/>
              <a:t>K </a:t>
            </a:r>
            <a:r>
              <a:rPr lang="en-US" dirty="0" smtClean="0"/>
              <a:t>is a parent</a:t>
            </a:r>
            <a:r>
              <a:rPr lang="tr-TR" dirty="0" smtClean="0"/>
              <a:t> </a:t>
            </a:r>
            <a:r>
              <a:rPr lang="en-US" dirty="0" smtClean="0"/>
              <a:t>node, then its left child can be calculated as </a:t>
            </a:r>
            <a:r>
              <a:rPr lang="en-US" sz="1800" dirty="0" smtClean="0"/>
              <a:t>2 × K </a:t>
            </a:r>
            <a:r>
              <a:rPr lang="en-US" dirty="0" smtClean="0"/>
              <a:t>and its right</a:t>
            </a:r>
            <a:r>
              <a:rPr lang="tr-TR" dirty="0" smtClean="0"/>
              <a:t> </a:t>
            </a:r>
            <a:r>
              <a:rPr lang="en-US" dirty="0" smtClean="0"/>
              <a:t>child can be calculated as </a:t>
            </a:r>
            <a:r>
              <a:rPr lang="en-US" sz="1800" dirty="0" smtClean="0"/>
              <a:t>2 × K + 1</a:t>
            </a:r>
            <a:r>
              <a:rPr lang="en-US" dirty="0" smtClean="0"/>
              <a:t>. For example, the children</a:t>
            </a:r>
            <a:r>
              <a:rPr lang="tr-TR" dirty="0" smtClean="0"/>
              <a:t> </a:t>
            </a:r>
            <a:r>
              <a:rPr lang="en-US" dirty="0" smtClean="0"/>
              <a:t>of the node </a:t>
            </a:r>
            <a:r>
              <a:rPr lang="en-US" sz="1800" dirty="0" smtClean="0"/>
              <a:t>4 </a:t>
            </a:r>
            <a:r>
              <a:rPr lang="en-US" dirty="0" smtClean="0"/>
              <a:t>are </a:t>
            </a:r>
            <a:r>
              <a:rPr lang="en-US" sz="1800" dirty="0" smtClean="0"/>
              <a:t>8 (2 × 4) </a:t>
            </a:r>
            <a:r>
              <a:rPr lang="en-US" dirty="0" smtClean="0"/>
              <a:t>and </a:t>
            </a:r>
            <a:r>
              <a:rPr lang="en-US" sz="1800" dirty="0" smtClean="0"/>
              <a:t>9 (2 × 4 + 1)</a:t>
            </a:r>
            <a:r>
              <a:rPr lang="en-US" dirty="0" smtClean="0"/>
              <a:t>. Similarly, the</a:t>
            </a:r>
            <a:r>
              <a:rPr lang="tr-TR" dirty="0" smtClean="0"/>
              <a:t> </a:t>
            </a:r>
            <a:r>
              <a:rPr lang="en-US" dirty="0" smtClean="0"/>
              <a:t>parent of the node </a:t>
            </a:r>
            <a:r>
              <a:rPr lang="en-US" sz="1800" dirty="0" smtClean="0"/>
              <a:t>K </a:t>
            </a:r>
            <a:r>
              <a:rPr lang="en-US" dirty="0" smtClean="0"/>
              <a:t>can be calculated as </a:t>
            </a:r>
            <a:r>
              <a:rPr lang="en-US" sz="1800" dirty="0" smtClean="0"/>
              <a:t>| K/2 |</a:t>
            </a:r>
            <a:r>
              <a:rPr lang="en-US" dirty="0" smtClean="0"/>
              <a:t>. </a:t>
            </a:r>
            <a:endParaRPr lang="tr-TR" dirty="0" smtClean="0"/>
          </a:p>
          <a:p>
            <a:pPr lvl="1"/>
            <a:r>
              <a:rPr lang="en-US" dirty="0" smtClean="0"/>
              <a:t>Given the</a:t>
            </a:r>
            <a:r>
              <a:rPr lang="tr-TR" dirty="0" smtClean="0"/>
              <a:t> </a:t>
            </a:r>
            <a:r>
              <a:rPr lang="en-US" dirty="0" smtClean="0"/>
              <a:t>node </a:t>
            </a:r>
            <a:r>
              <a:rPr lang="en-US" sz="1800" dirty="0" smtClean="0"/>
              <a:t>4</a:t>
            </a:r>
            <a:r>
              <a:rPr lang="en-US" dirty="0" smtClean="0"/>
              <a:t>, its parent can be calculated as </a:t>
            </a:r>
            <a:r>
              <a:rPr lang="en-US" sz="1800" dirty="0" smtClean="0"/>
              <a:t>| 4/2 | = 2</a:t>
            </a:r>
            <a:r>
              <a:rPr lang="en-US" dirty="0" smtClean="0"/>
              <a:t>. The height</a:t>
            </a:r>
            <a:r>
              <a:rPr lang="tr-TR" dirty="0" smtClean="0"/>
              <a:t> </a:t>
            </a:r>
            <a:r>
              <a:rPr lang="en-US" dirty="0" smtClean="0"/>
              <a:t>of a tree </a:t>
            </a:r>
            <a:r>
              <a:rPr lang="en-US" dirty="0" err="1" smtClean="0"/>
              <a:t>T</a:t>
            </a:r>
            <a:r>
              <a:rPr lang="en-US" baseline="30000" dirty="0" err="1" smtClean="0"/>
              <a:t>n</a:t>
            </a:r>
            <a:r>
              <a:rPr lang="en-US" sz="800" dirty="0" smtClean="0"/>
              <a:t> </a:t>
            </a:r>
            <a:r>
              <a:rPr lang="en-US" dirty="0" smtClean="0"/>
              <a:t>having exactly n nodes is given as:</a:t>
            </a:r>
            <a:r>
              <a:rPr lang="tr-TR" dirty="0" smtClean="0"/>
              <a:t> </a:t>
            </a:r>
            <a:r>
              <a:rPr lang="tr-TR" dirty="0" err="1" smtClean="0"/>
              <a:t>H</a:t>
            </a:r>
            <a:r>
              <a:rPr lang="tr-TR" baseline="-25000" dirty="0" err="1" smtClean="0"/>
              <a:t>n</a:t>
            </a:r>
            <a:r>
              <a:rPr lang="tr-TR" baseline="-25000" dirty="0" smtClean="0"/>
              <a:t> </a:t>
            </a:r>
            <a:r>
              <a:rPr lang="tr-TR" dirty="0" smtClean="0"/>
              <a:t>= | log</a:t>
            </a:r>
            <a:r>
              <a:rPr lang="tr-TR" sz="800" dirty="0" smtClean="0"/>
              <a:t>2 </a:t>
            </a:r>
            <a:r>
              <a:rPr lang="tr-TR" dirty="0" smtClean="0"/>
              <a:t>(n + 1) |</a:t>
            </a:r>
          </a:p>
          <a:p>
            <a:pPr lvl="1"/>
            <a:r>
              <a:rPr lang="en-US" dirty="0" smtClean="0"/>
              <a:t>This means, if a tree T has 10,00,000 nodes, then its height is 21.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5075" y="838201"/>
            <a:ext cx="35147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90800"/>
            <a:ext cx="8001000" cy="4038600"/>
          </a:xfrm>
        </p:spPr>
        <p:txBody>
          <a:bodyPr>
            <a:normAutofit fontScale="92500" lnSpcReduction="20000"/>
          </a:bodyPr>
          <a:lstStyle/>
          <a:p>
            <a:r>
              <a:rPr lang="tr-TR" b="1" dirty="0" err="1" smtClean="0"/>
              <a:t>Extended</a:t>
            </a:r>
            <a:r>
              <a:rPr lang="tr-TR" b="1" dirty="0" smtClean="0"/>
              <a:t> </a:t>
            </a:r>
            <a:r>
              <a:rPr lang="tr-TR" b="1" dirty="0" err="1" smtClean="0"/>
              <a:t>Binary</a:t>
            </a:r>
            <a:r>
              <a:rPr lang="tr-TR" b="1" dirty="0" smtClean="0"/>
              <a:t> </a:t>
            </a:r>
            <a:r>
              <a:rPr lang="tr-TR" b="1" dirty="0" err="1" smtClean="0"/>
              <a:t>Trees</a:t>
            </a:r>
            <a:endParaRPr lang="tr-TR" b="1" dirty="0" smtClean="0"/>
          </a:p>
          <a:p>
            <a:pPr lvl="1"/>
            <a:r>
              <a:rPr lang="en-US" dirty="0" smtClean="0"/>
              <a:t>A binary tree </a:t>
            </a:r>
            <a:r>
              <a:rPr lang="en-US" sz="1600" dirty="0" smtClean="0"/>
              <a:t>T </a:t>
            </a:r>
            <a:r>
              <a:rPr lang="en-US" dirty="0" smtClean="0"/>
              <a:t>is said to be an extended binary tree (or a</a:t>
            </a:r>
            <a:r>
              <a:rPr lang="tr-TR" dirty="0" smtClean="0"/>
              <a:t> </a:t>
            </a:r>
            <a:r>
              <a:rPr lang="en-US" dirty="0" smtClean="0"/>
              <a:t>2-tree) if each node in the tree has either no child or exactly</a:t>
            </a:r>
            <a:r>
              <a:rPr lang="tr-TR" dirty="0" smtClean="0"/>
              <a:t> </a:t>
            </a:r>
            <a:r>
              <a:rPr lang="en-US" dirty="0" smtClean="0"/>
              <a:t>two children. Figure shows how an ordinary binary tree is</a:t>
            </a:r>
            <a:r>
              <a:rPr lang="tr-TR" dirty="0" smtClean="0"/>
              <a:t> </a:t>
            </a:r>
            <a:r>
              <a:rPr lang="en-US" dirty="0" smtClean="0"/>
              <a:t>converted into an extended binary tree.</a:t>
            </a:r>
          </a:p>
          <a:p>
            <a:pPr lvl="1"/>
            <a:r>
              <a:rPr lang="en-US" dirty="0" smtClean="0"/>
              <a:t>In an extended binary tree, nodes having two children are called</a:t>
            </a:r>
            <a:r>
              <a:rPr lang="tr-TR" dirty="0" smtClean="0"/>
              <a:t> </a:t>
            </a:r>
            <a:r>
              <a:rPr lang="en-US" i="1" dirty="0" smtClean="0"/>
              <a:t>internal nodes and nodes having no children are called external</a:t>
            </a:r>
            <a:r>
              <a:rPr lang="tr-TR" i="1" dirty="0" smtClean="0"/>
              <a:t> </a:t>
            </a:r>
            <a:r>
              <a:rPr lang="en-US" i="1" dirty="0" smtClean="0"/>
              <a:t>nodes. In Fig</a:t>
            </a:r>
            <a:r>
              <a:rPr lang="tr-TR" i="1" dirty="0" err="1" smtClean="0"/>
              <a:t>ure</a:t>
            </a:r>
            <a:r>
              <a:rPr lang="en-US" i="1" dirty="0" smtClean="0"/>
              <a:t>, the internal nodes are represented using circles</a:t>
            </a:r>
            <a:r>
              <a:rPr lang="tr-TR" i="1" dirty="0" smtClean="0"/>
              <a:t> </a:t>
            </a:r>
            <a:r>
              <a:rPr lang="en-US" dirty="0" smtClean="0"/>
              <a:t>and the external nodes are represented using squares.</a:t>
            </a:r>
          </a:p>
          <a:p>
            <a:pPr lvl="1"/>
            <a:r>
              <a:rPr lang="en-US" dirty="0" smtClean="0"/>
              <a:t>To convert a binary tree into an extended tree, every empty sub-tree is replaced by a new</a:t>
            </a:r>
            <a:r>
              <a:rPr lang="tr-TR" dirty="0" smtClean="0"/>
              <a:t> </a:t>
            </a:r>
            <a:r>
              <a:rPr lang="en-US" dirty="0" smtClean="0"/>
              <a:t>node. </a:t>
            </a:r>
            <a:endParaRPr lang="tr-TR" dirty="0" smtClean="0"/>
          </a:p>
          <a:p>
            <a:pPr lvl="1"/>
            <a:r>
              <a:rPr lang="en-US" dirty="0" smtClean="0"/>
              <a:t>The original nodes in the tree are the internal nodes, and the new nodes added are called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external</a:t>
            </a:r>
            <a:r>
              <a:rPr lang="tr-TR" dirty="0" smtClean="0"/>
              <a:t> </a:t>
            </a:r>
            <a:r>
              <a:rPr lang="tr-TR" dirty="0" err="1" smtClean="0"/>
              <a:t>nodes</a:t>
            </a:r>
            <a:r>
              <a:rPr lang="tr-TR" dirty="0" smtClean="0"/>
              <a:t>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762000"/>
            <a:ext cx="41243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43492" y="990600"/>
            <a:ext cx="7186108" cy="5105399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tr-TR" dirty="0" smtClean="0"/>
          </a:p>
          <a:p>
            <a:r>
              <a:rPr lang="tr-TR" dirty="0" err="1" smtClean="0"/>
              <a:t>Creating</a:t>
            </a:r>
            <a:r>
              <a:rPr lang="tr-TR" dirty="0" smtClean="0"/>
              <a:t> a </a:t>
            </a:r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tr-TR" dirty="0" err="1" smtClean="0"/>
              <a:t>Tree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a General </a:t>
            </a:r>
            <a:r>
              <a:rPr lang="tr-TR" dirty="0" err="1" smtClean="0"/>
              <a:t>Tree</a:t>
            </a:r>
            <a:endParaRPr lang="tr-TR" dirty="0" smtClean="0"/>
          </a:p>
          <a:p>
            <a:r>
              <a:rPr lang="tr-TR" dirty="0" err="1" smtClean="0"/>
              <a:t>Traversing</a:t>
            </a:r>
            <a:r>
              <a:rPr lang="tr-TR" dirty="0" smtClean="0"/>
              <a:t> a </a:t>
            </a:r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tr-TR" dirty="0" err="1" smtClean="0"/>
              <a:t>Tree</a:t>
            </a:r>
            <a:endParaRPr lang="tr-TR" dirty="0" smtClean="0"/>
          </a:p>
          <a:p>
            <a:r>
              <a:rPr lang="tr-TR" dirty="0" err="1" smtClean="0"/>
              <a:t>Huffman’s</a:t>
            </a:r>
            <a:r>
              <a:rPr lang="tr-TR" dirty="0" smtClean="0"/>
              <a:t> </a:t>
            </a:r>
            <a:r>
              <a:rPr lang="tr-TR" dirty="0" err="1" smtClean="0"/>
              <a:t>Tree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641448" y="5715000"/>
            <a:ext cx="3502152" cy="50228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001000" cy="5791200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smtClean="0"/>
              <a:t>Representation of Binary Trees in the Memory</a:t>
            </a:r>
          </a:p>
          <a:p>
            <a:r>
              <a:rPr lang="en-US" dirty="0" smtClean="0"/>
              <a:t>In the computer’s memory, a binary tree can be maintained either by using a linked representation</a:t>
            </a:r>
            <a:r>
              <a:rPr lang="tr-TR" dirty="0" smtClean="0"/>
              <a:t> </a:t>
            </a:r>
            <a:r>
              <a:rPr lang="en-US" dirty="0" smtClean="0"/>
              <a:t>or by using a sequential representation.</a:t>
            </a:r>
          </a:p>
          <a:p>
            <a:pPr lvl="1"/>
            <a:r>
              <a:rPr lang="en-US" b="1" i="1" dirty="0" smtClean="0"/>
              <a:t>Linked representation of binary trees </a:t>
            </a:r>
            <a:r>
              <a:rPr lang="en-US" i="1" dirty="0" smtClean="0"/>
              <a:t>In the linked representation of a binary tree, every node</a:t>
            </a:r>
            <a:r>
              <a:rPr lang="tr-TR" i="1" dirty="0" smtClean="0"/>
              <a:t> </a:t>
            </a:r>
            <a:r>
              <a:rPr lang="en-US" dirty="0" smtClean="0"/>
              <a:t>will have three parts: the data element, a pointer to the left node, and a pointer to the right node.</a:t>
            </a:r>
          </a:p>
          <a:p>
            <a:pPr lvl="1"/>
            <a:r>
              <a:rPr lang="en-US" dirty="0" smtClean="0"/>
              <a:t>So in C, the binary tree is built with a node type given below.</a:t>
            </a:r>
          </a:p>
          <a:p>
            <a:pPr lvl="1">
              <a:buNone/>
            </a:pPr>
            <a:r>
              <a:rPr lang="tr-TR" dirty="0" smtClean="0"/>
              <a:t>	</a:t>
            </a:r>
            <a:r>
              <a:rPr lang="tr-TR" dirty="0" err="1" smtClean="0"/>
              <a:t>struct</a:t>
            </a:r>
            <a:r>
              <a:rPr lang="tr-TR" dirty="0" smtClean="0"/>
              <a:t> </a:t>
            </a:r>
            <a:r>
              <a:rPr lang="tr-TR" dirty="0" err="1" smtClean="0"/>
              <a:t>node</a:t>
            </a:r>
            <a:r>
              <a:rPr lang="tr-TR" dirty="0" smtClean="0"/>
              <a:t> {</a:t>
            </a:r>
          </a:p>
          <a:p>
            <a:pPr lvl="2">
              <a:buNone/>
            </a:pPr>
            <a:r>
              <a:rPr lang="tr-TR" dirty="0" smtClean="0"/>
              <a:t>	</a:t>
            </a:r>
            <a:r>
              <a:rPr lang="tr-TR" dirty="0" err="1" smtClean="0"/>
              <a:t>struct</a:t>
            </a:r>
            <a:r>
              <a:rPr lang="tr-TR" dirty="0" smtClean="0"/>
              <a:t> </a:t>
            </a:r>
            <a:r>
              <a:rPr lang="tr-TR" dirty="0" err="1" smtClean="0"/>
              <a:t>node</a:t>
            </a:r>
            <a:r>
              <a:rPr lang="tr-TR" dirty="0" smtClean="0"/>
              <a:t> *</a:t>
            </a:r>
            <a:r>
              <a:rPr lang="tr-TR" dirty="0" err="1" smtClean="0"/>
              <a:t>left</a:t>
            </a:r>
            <a:r>
              <a:rPr lang="tr-TR" dirty="0" smtClean="0"/>
              <a:t>;</a:t>
            </a:r>
          </a:p>
          <a:p>
            <a:pPr lvl="2">
              <a:buNone/>
            </a:pPr>
            <a:r>
              <a:rPr lang="tr-TR" dirty="0" smtClean="0"/>
              <a:t>	</a:t>
            </a:r>
            <a:r>
              <a:rPr lang="tr-TR" dirty="0" err="1" smtClean="0"/>
              <a:t>int</a:t>
            </a:r>
            <a:r>
              <a:rPr lang="tr-TR" dirty="0" smtClean="0"/>
              <a:t> data;</a:t>
            </a:r>
          </a:p>
          <a:p>
            <a:pPr lvl="2">
              <a:buNone/>
            </a:pPr>
            <a:r>
              <a:rPr lang="tr-TR" dirty="0" smtClean="0"/>
              <a:t>	</a:t>
            </a:r>
            <a:r>
              <a:rPr lang="tr-TR" dirty="0" err="1" smtClean="0"/>
              <a:t>struct</a:t>
            </a:r>
            <a:r>
              <a:rPr lang="tr-TR" dirty="0" smtClean="0"/>
              <a:t> </a:t>
            </a:r>
            <a:r>
              <a:rPr lang="tr-TR" dirty="0" err="1" smtClean="0"/>
              <a:t>node</a:t>
            </a:r>
            <a:r>
              <a:rPr lang="tr-TR" dirty="0" smtClean="0"/>
              <a:t> *</a:t>
            </a:r>
            <a:r>
              <a:rPr lang="tr-TR" dirty="0" err="1" smtClean="0"/>
              <a:t>right</a:t>
            </a:r>
            <a:r>
              <a:rPr lang="tr-TR" dirty="0" smtClean="0"/>
              <a:t>;</a:t>
            </a:r>
          </a:p>
          <a:p>
            <a:pPr lvl="1">
              <a:buNone/>
            </a:pPr>
            <a:r>
              <a:rPr lang="tr-TR" dirty="0" smtClean="0"/>
              <a:t>	};</a:t>
            </a:r>
          </a:p>
          <a:p>
            <a:pPr lvl="1"/>
            <a:r>
              <a:rPr lang="en-US" dirty="0" smtClean="0"/>
              <a:t>Every binary tree has a pointer ROOT, which points to the root element (topmost element) of the</a:t>
            </a:r>
            <a:r>
              <a:rPr lang="tr-TR" dirty="0" smtClean="0"/>
              <a:t> </a:t>
            </a:r>
            <a:r>
              <a:rPr lang="en-US" dirty="0" smtClean="0"/>
              <a:t>tree. If ROOT = NULL, then the tree is empty.</a:t>
            </a:r>
            <a:r>
              <a:rPr lang="tr-TR" dirty="0" smtClean="0"/>
              <a:t> </a:t>
            </a:r>
            <a:r>
              <a:rPr lang="en-US" dirty="0" smtClean="0"/>
              <a:t>The schematic</a:t>
            </a:r>
            <a:r>
              <a:rPr lang="tr-TR" dirty="0" smtClean="0"/>
              <a:t> </a:t>
            </a:r>
            <a:r>
              <a:rPr lang="en-US" dirty="0" smtClean="0"/>
              <a:t>diagram of the linked representation of the binary tree is shown in Fig</a:t>
            </a:r>
            <a:r>
              <a:rPr lang="tr-TR" dirty="0" err="1" smtClean="0"/>
              <a:t>ure</a:t>
            </a:r>
            <a:r>
              <a:rPr lang="tr-TR" dirty="0" smtClean="0"/>
              <a:t> </a:t>
            </a:r>
            <a:r>
              <a:rPr lang="tr-TR" dirty="0" err="1" smtClean="0"/>
              <a:t>given</a:t>
            </a:r>
            <a:r>
              <a:rPr lang="tr-TR" dirty="0" smtClean="0"/>
              <a:t> on </a:t>
            </a:r>
            <a:r>
              <a:rPr lang="tr-TR" dirty="0" err="1" smtClean="0"/>
              <a:t>next</a:t>
            </a:r>
            <a:r>
              <a:rPr lang="tr-TR" dirty="0" smtClean="0"/>
              <a:t> </a:t>
            </a:r>
            <a:r>
              <a:rPr lang="tr-TR" dirty="0" err="1" smtClean="0"/>
              <a:t>slide</a:t>
            </a:r>
            <a:r>
              <a:rPr lang="tr-TR" dirty="0" smtClean="0"/>
              <a:t>.</a:t>
            </a:r>
            <a:endParaRPr lang="en-US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001000" cy="2895600"/>
          </a:xfrm>
        </p:spPr>
        <p:txBody>
          <a:bodyPr>
            <a:normAutofit fontScale="92500"/>
          </a:bodyPr>
          <a:lstStyle/>
          <a:p>
            <a:r>
              <a:rPr lang="en-US" b="1" i="1" dirty="0" smtClean="0"/>
              <a:t>Representation of Binary Trees in the Memory</a:t>
            </a:r>
            <a:endParaRPr lang="tr-TR" b="1" i="1" dirty="0" smtClean="0"/>
          </a:p>
          <a:p>
            <a:pPr lvl="1"/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Figure</a:t>
            </a:r>
            <a:r>
              <a:rPr lang="en-US" dirty="0" smtClean="0"/>
              <a:t>, the left position is used to point to the left child of the node or to store the address of</a:t>
            </a:r>
            <a:r>
              <a:rPr lang="tr-TR" dirty="0" smtClean="0"/>
              <a:t> </a:t>
            </a:r>
            <a:r>
              <a:rPr lang="en-US" dirty="0" smtClean="0"/>
              <a:t>the left child of the node. The middle position is used to store the data. Finally, the right position</a:t>
            </a:r>
            <a:r>
              <a:rPr lang="tr-TR" dirty="0" smtClean="0"/>
              <a:t> </a:t>
            </a:r>
            <a:r>
              <a:rPr lang="en-US" dirty="0" smtClean="0"/>
              <a:t>is used to point to the right child of the node or to store the address of the right child of the node.</a:t>
            </a:r>
            <a:endParaRPr lang="tr-TR" dirty="0" smtClean="0"/>
          </a:p>
          <a:p>
            <a:pPr lvl="1"/>
            <a:r>
              <a:rPr lang="en-US" dirty="0" smtClean="0"/>
              <a:t>Empty sub-trees are represented using X (meaning NULL).</a:t>
            </a:r>
            <a:endParaRPr lang="tr-TR" dirty="0" smtClean="0"/>
          </a:p>
          <a:p>
            <a:pPr lvl="1"/>
            <a:endParaRPr lang="en-US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886200"/>
            <a:ext cx="647700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001000" cy="53340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Representation of Binary Trees in the </a:t>
            </a:r>
            <a:r>
              <a:rPr lang="en-US" b="1" i="1" dirty="0" err="1" smtClean="0"/>
              <a:t>Memor</a:t>
            </a:r>
            <a:r>
              <a:rPr lang="tr-TR" b="1" i="1" dirty="0" smtClean="0"/>
              <a:t>y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938" y="1523999"/>
            <a:ext cx="70961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001000" cy="53340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Representation of Binary Trees in the </a:t>
            </a:r>
            <a:r>
              <a:rPr lang="en-US" b="1" i="1" dirty="0" err="1" smtClean="0"/>
              <a:t>Memor</a:t>
            </a:r>
            <a:r>
              <a:rPr lang="tr-TR" b="1" i="1" dirty="0" smtClean="0"/>
              <a:t>y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458508"/>
            <a:ext cx="7496175" cy="472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0010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b="1" i="1" dirty="0" smtClean="0"/>
              <a:t>Representation of Binary Trees in the Memory</a:t>
            </a:r>
            <a:endParaRPr lang="tr-TR" b="1" i="1" dirty="0" smtClean="0"/>
          </a:p>
          <a:p>
            <a:pPr lvl="1"/>
            <a:r>
              <a:rPr lang="en-US" b="1" i="1" dirty="0" smtClean="0"/>
              <a:t>Sequential representation of binary trees </a:t>
            </a:r>
            <a:r>
              <a:rPr lang="en-US" i="1" dirty="0" smtClean="0"/>
              <a:t>Sequential representation</a:t>
            </a:r>
            <a:r>
              <a:rPr lang="tr-TR" i="1" dirty="0" smtClean="0"/>
              <a:t> </a:t>
            </a:r>
            <a:r>
              <a:rPr lang="en-US" dirty="0" smtClean="0"/>
              <a:t>of trees is done using single or one-dimensional arrays.</a:t>
            </a:r>
            <a:endParaRPr lang="tr-TR" dirty="0" smtClean="0"/>
          </a:p>
          <a:p>
            <a:pPr lvl="1"/>
            <a:r>
              <a:rPr lang="en-US" dirty="0" smtClean="0"/>
              <a:t>Though it is the simplest technique for memory representation,</a:t>
            </a:r>
            <a:r>
              <a:rPr lang="tr-TR" dirty="0" smtClean="0"/>
              <a:t> </a:t>
            </a:r>
            <a:r>
              <a:rPr lang="en-US" dirty="0" smtClean="0"/>
              <a:t>it is inefficient as it requires a lot of memory space. </a:t>
            </a:r>
            <a:endParaRPr lang="tr-TR" dirty="0" smtClean="0"/>
          </a:p>
          <a:p>
            <a:pPr lvl="1"/>
            <a:r>
              <a:rPr lang="en-US" dirty="0" smtClean="0"/>
              <a:t>A sequential</a:t>
            </a:r>
            <a:r>
              <a:rPr lang="tr-TR" dirty="0" smtClean="0"/>
              <a:t> </a:t>
            </a:r>
            <a:r>
              <a:rPr lang="en-US" dirty="0" smtClean="0"/>
              <a:t>binary tree follows the following rules:</a:t>
            </a:r>
            <a:r>
              <a:rPr lang="tr-TR" dirty="0" smtClean="0"/>
              <a:t> </a:t>
            </a:r>
          </a:p>
          <a:p>
            <a:pPr lvl="2"/>
            <a:r>
              <a:rPr lang="en-US" dirty="0" smtClean="0"/>
              <a:t>A one-dimensional array, called </a:t>
            </a:r>
            <a:r>
              <a:rPr lang="en-US" sz="1600" dirty="0" smtClean="0"/>
              <a:t>TREE</a:t>
            </a:r>
            <a:r>
              <a:rPr lang="en-US" dirty="0" smtClean="0"/>
              <a:t>, is used to store the</a:t>
            </a:r>
            <a:r>
              <a:rPr lang="tr-TR" dirty="0" smtClean="0"/>
              <a:t> </a:t>
            </a:r>
            <a:r>
              <a:rPr lang="tr-TR" dirty="0" err="1" smtClean="0"/>
              <a:t>elements</a:t>
            </a:r>
            <a:r>
              <a:rPr lang="tr-TR" dirty="0" smtClean="0"/>
              <a:t> of </a:t>
            </a:r>
            <a:r>
              <a:rPr lang="tr-TR" dirty="0" err="1" smtClean="0"/>
              <a:t>tree</a:t>
            </a:r>
            <a:r>
              <a:rPr lang="tr-TR" dirty="0" smtClean="0"/>
              <a:t>.</a:t>
            </a:r>
          </a:p>
          <a:p>
            <a:pPr lvl="2"/>
            <a:r>
              <a:rPr lang="en-US" dirty="0" smtClean="0"/>
              <a:t>The root of the tree will be stored in the first location. That</a:t>
            </a:r>
            <a:r>
              <a:rPr lang="tr-TR" dirty="0" smtClean="0"/>
              <a:t> </a:t>
            </a:r>
            <a:r>
              <a:rPr lang="en-US" dirty="0" smtClean="0"/>
              <a:t>is, </a:t>
            </a:r>
            <a:r>
              <a:rPr lang="en-US" sz="1800" dirty="0" smtClean="0"/>
              <a:t>TREE[1] </a:t>
            </a:r>
            <a:r>
              <a:rPr lang="en-US" dirty="0" smtClean="0"/>
              <a:t>will store the data of the root element.</a:t>
            </a:r>
            <a:endParaRPr lang="tr-TR" dirty="0" smtClean="0"/>
          </a:p>
          <a:p>
            <a:pPr lvl="2"/>
            <a:r>
              <a:rPr lang="en-US" dirty="0" smtClean="0"/>
              <a:t>The children of a node stored in location </a:t>
            </a:r>
            <a:r>
              <a:rPr lang="en-US" sz="1800" dirty="0" smtClean="0"/>
              <a:t>K </a:t>
            </a:r>
            <a:r>
              <a:rPr lang="en-US" dirty="0" smtClean="0"/>
              <a:t>will be stored in</a:t>
            </a:r>
            <a:r>
              <a:rPr lang="tr-TR" dirty="0" smtClean="0"/>
              <a:t> </a:t>
            </a:r>
            <a:r>
              <a:rPr lang="en-US" sz="2100" dirty="0" smtClean="0"/>
              <a:t>locations (2 × K) and (2 × K+1).</a:t>
            </a:r>
            <a:endParaRPr lang="tr-TR" sz="2100" dirty="0" smtClean="0"/>
          </a:p>
          <a:p>
            <a:pPr lvl="2"/>
            <a:r>
              <a:rPr lang="en-US" dirty="0" smtClean="0"/>
              <a:t>The maximum size of the array </a:t>
            </a:r>
            <a:r>
              <a:rPr lang="en-US" sz="1800" dirty="0" smtClean="0"/>
              <a:t>TREE </a:t>
            </a:r>
            <a:r>
              <a:rPr lang="en-US" dirty="0" smtClean="0"/>
              <a:t>is given as </a:t>
            </a:r>
            <a:r>
              <a:rPr lang="en-US" sz="1800" dirty="0" smtClean="0"/>
              <a:t>(2</a:t>
            </a:r>
            <a:r>
              <a:rPr lang="en-US" sz="800" dirty="0" smtClean="0"/>
              <a:t>h</a:t>
            </a:r>
            <a:r>
              <a:rPr lang="en-US" sz="1800" dirty="0" smtClean="0"/>
              <a:t>–1)</a:t>
            </a:r>
            <a:r>
              <a:rPr lang="en-US" dirty="0" smtClean="0"/>
              <a:t>, where</a:t>
            </a:r>
            <a:r>
              <a:rPr lang="tr-TR" dirty="0" smtClean="0"/>
              <a:t> </a:t>
            </a:r>
            <a:r>
              <a:rPr lang="en-US" sz="1800" dirty="0" smtClean="0"/>
              <a:t>h </a:t>
            </a:r>
            <a:r>
              <a:rPr lang="en-US" dirty="0" smtClean="0"/>
              <a:t>is the </a:t>
            </a:r>
            <a:r>
              <a:rPr lang="en-US" sz="1800" dirty="0" smtClean="0"/>
              <a:t>height </a:t>
            </a:r>
            <a:r>
              <a:rPr lang="en-US" dirty="0" smtClean="0"/>
              <a:t>of the tree.</a:t>
            </a:r>
            <a:endParaRPr lang="tr-TR" dirty="0" smtClean="0"/>
          </a:p>
          <a:p>
            <a:pPr lvl="2"/>
            <a:r>
              <a:rPr lang="en-US" dirty="0" smtClean="0"/>
              <a:t>An empty tree or sub-tree is specified using </a:t>
            </a:r>
            <a:r>
              <a:rPr lang="en-US" sz="1800" dirty="0" smtClean="0"/>
              <a:t>NULL</a:t>
            </a:r>
            <a:r>
              <a:rPr lang="en-US" dirty="0" smtClean="0"/>
              <a:t>. If </a:t>
            </a:r>
            <a:r>
              <a:rPr lang="en-US" sz="1800" dirty="0" smtClean="0"/>
              <a:t>TREE[1]= NULL</a:t>
            </a:r>
            <a:r>
              <a:rPr lang="en-US" dirty="0" smtClean="0"/>
              <a:t>, then the tree is empty.</a:t>
            </a:r>
          </a:p>
          <a:p>
            <a:pPr lvl="1"/>
            <a:r>
              <a:rPr lang="en-US" dirty="0" smtClean="0"/>
              <a:t>Figure </a:t>
            </a:r>
            <a:r>
              <a:rPr lang="tr-TR" dirty="0" err="1" smtClean="0"/>
              <a:t>given</a:t>
            </a:r>
            <a:r>
              <a:rPr lang="tr-TR" dirty="0" smtClean="0"/>
              <a:t> on </a:t>
            </a:r>
            <a:r>
              <a:rPr lang="tr-TR" dirty="0" err="1" smtClean="0"/>
              <a:t>next</a:t>
            </a:r>
            <a:r>
              <a:rPr lang="tr-TR" dirty="0" smtClean="0"/>
              <a:t> </a:t>
            </a:r>
            <a:r>
              <a:rPr lang="tr-TR" dirty="0" err="1" smtClean="0"/>
              <a:t>slide</a:t>
            </a:r>
            <a:r>
              <a:rPr lang="en-US" dirty="0" smtClean="0"/>
              <a:t> shows a binary tree and its corresponding sequential</a:t>
            </a:r>
            <a:r>
              <a:rPr lang="tr-TR" dirty="0" smtClean="0"/>
              <a:t> </a:t>
            </a:r>
            <a:r>
              <a:rPr lang="en-US" dirty="0" smtClean="0"/>
              <a:t>representation. The tree has 11 nodes and its height is 4.</a:t>
            </a:r>
            <a:endParaRPr lang="en-US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001000" cy="838200"/>
          </a:xfrm>
        </p:spPr>
        <p:txBody>
          <a:bodyPr>
            <a:normAutofit lnSpcReduction="10000"/>
          </a:bodyPr>
          <a:lstStyle/>
          <a:p>
            <a:r>
              <a:rPr lang="en-US" b="1" i="1" dirty="0" smtClean="0"/>
              <a:t>Representation of Binary Trees in the Memory</a:t>
            </a:r>
            <a:endParaRPr lang="tr-TR" b="1" i="1" dirty="0" smtClean="0"/>
          </a:p>
          <a:p>
            <a:pPr lvl="1"/>
            <a:r>
              <a:rPr lang="en-US" b="1" i="1" dirty="0" smtClean="0"/>
              <a:t>Sequential representation of binary trees </a:t>
            </a:r>
            <a:endParaRPr lang="en-US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686298"/>
            <a:ext cx="4402495" cy="4562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848600" cy="2895600"/>
          </a:xfrm>
        </p:spPr>
        <p:txBody>
          <a:bodyPr>
            <a:normAutofit/>
          </a:bodyPr>
          <a:lstStyle/>
          <a:p>
            <a:r>
              <a:rPr lang="tr-TR" b="1" dirty="0" err="1" smtClean="0"/>
              <a:t>Binary</a:t>
            </a:r>
            <a:r>
              <a:rPr lang="tr-TR" b="1" dirty="0" smtClean="0"/>
              <a:t> </a:t>
            </a:r>
            <a:r>
              <a:rPr lang="tr-TR" b="1" dirty="0" err="1" smtClean="0"/>
              <a:t>Search</a:t>
            </a:r>
            <a:r>
              <a:rPr lang="tr-TR" b="1" dirty="0" smtClean="0"/>
              <a:t> </a:t>
            </a:r>
            <a:r>
              <a:rPr lang="tr-TR" b="1" dirty="0" err="1" smtClean="0"/>
              <a:t>Trees</a:t>
            </a:r>
            <a:endParaRPr lang="tr-TR" b="1" dirty="0" smtClean="0"/>
          </a:p>
          <a:p>
            <a:pPr lvl="1"/>
            <a:r>
              <a:rPr lang="en-US" dirty="0" smtClean="0"/>
              <a:t>A binary search tree, also known as an ordered binary tree, is a variant of binary tree in which the</a:t>
            </a:r>
            <a:r>
              <a:rPr lang="tr-TR" dirty="0" smtClean="0"/>
              <a:t> </a:t>
            </a:r>
            <a:r>
              <a:rPr lang="en-US" dirty="0" smtClean="0"/>
              <a:t>nodes are arranged in an order. </a:t>
            </a:r>
            <a:endParaRPr lang="tr-TR" dirty="0" smtClean="0"/>
          </a:p>
          <a:p>
            <a:pPr lvl="1"/>
            <a:r>
              <a:rPr lang="en-US" dirty="0" smtClean="0"/>
              <a:t>We will discuss the concept of binary search trees and different</a:t>
            </a:r>
            <a:r>
              <a:rPr lang="tr-TR" dirty="0" smtClean="0"/>
              <a:t> </a:t>
            </a:r>
            <a:r>
              <a:rPr lang="en-US" dirty="0" smtClean="0"/>
              <a:t>operations performed on them in the next chapter.</a:t>
            </a:r>
            <a:endParaRPr lang="tr-TR" b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848600" cy="2286000"/>
          </a:xfrm>
        </p:spPr>
        <p:txBody>
          <a:bodyPr>
            <a:normAutofit fontScale="92500" lnSpcReduction="10000"/>
          </a:bodyPr>
          <a:lstStyle/>
          <a:p>
            <a:r>
              <a:rPr lang="tr-TR" b="1" dirty="0" err="1" smtClean="0"/>
              <a:t>Expression</a:t>
            </a:r>
            <a:r>
              <a:rPr lang="tr-TR" b="1" dirty="0" smtClean="0"/>
              <a:t> </a:t>
            </a:r>
            <a:r>
              <a:rPr lang="tr-TR" b="1" dirty="0" err="1" smtClean="0"/>
              <a:t>Trees</a:t>
            </a:r>
            <a:endParaRPr lang="tr-TR" b="1" dirty="0" smtClean="0"/>
          </a:p>
          <a:p>
            <a:pPr lvl="1"/>
            <a:r>
              <a:rPr lang="en-US" dirty="0" smtClean="0"/>
              <a:t>Binary trees are widely used to store algebraic expressions. For example,</a:t>
            </a:r>
            <a:r>
              <a:rPr lang="tr-TR" dirty="0" smtClean="0"/>
              <a:t>v</a:t>
            </a:r>
            <a:r>
              <a:rPr lang="en-US" dirty="0" smtClean="0"/>
              <a:t>consider the algebraic expression given as:</a:t>
            </a:r>
          </a:p>
          <a:p>
            <a:pPr>
              <a:buNone/>
            </a:pPr>
            <a:r>
              <a:rPr lang="tr-TR" dirty="0" smtClean="0"/>
              <a:t>		</a:t>
            </a:r>
            <a:r>
              <a:rPr lang="tr-TR" dirty="0" err="1" smtClean="0"/>
              <a:t>Exp</a:t>
            </a:r>
            <a:r>
              <a:rPr lang="tr-TR" dirty="0" smtClean="0"/>
              <a:t> = (a – b) + (c * d)</a:t>
            </a:r>
          </a:p>
          <a:p>
            <a:pPr lvl="1"/>
            <a:r>
              <a:rPr lang="en-US" dirty="0" smtClean="0"/>
              <a:t>This expression can be represented using a binary tree as shown in Fig</a:t>
            </a:r>
            <a:r>
              <a:rPr lang="tr-TR" dirty="0" err="1" smtClean="0"/>
              <a:t>ure</a:t>
            </a:r>
            <a:r>
              <a:rPr lang="en-US" dirty="0" smtClean="0"/>
              <a:t>.</a:t>
            </a:r>
            <a:endParaRPr lang="tr-TR" b="1" dirty="0" smtClean="0"/>
          </a:p>
          <a:p>
            <a:pPr lvl="1"/>
            <a:endParaRPr lang="tr-TR" b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733800"/>
            <a:ext cx="2667000" cy="196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848600" cy="1143000"/>
          </a:xfrm>
        </p:spPr>
        <p:txBody>
          <a:bodyPr>
            <a:normAutofit lnSpcReduction="10000"/>
          </a:bodyPr>
          <a:lstStyle/>
          <a:p>
            <a:r>
              <a:rPr lang="tr-TR" b="1" dirty="0" err="1" smtClean="0"/>
              <a:t>Expression</a:t>
            </a:r>
            <a:r>
              <a:rPr lang="tr-TR" b="1" dirty="0" smtClean="0"/>
              <a:t> </a:t>
            </a:r>
            <a:r>
              <a:rPr lang="tr-TR" b="1" dirty="0" err="1" smtClean="0"/>
              <a:t>Trees</a:t>
            </a:r>
            <a:endParaRPr lang="tr-TR" b="1" dirty="0" smtClean="0"/>
          </a:p>
          <a:p>
            <a:pPr lvl="1"/>
            <a:r>
              <a:rPr lang="en-US" dirty="0" smtClean="0"/>
              <a:t>Given the binary tree, write down the expression that it represents.</a:t>
            </a:r>
            <a:endParaRPr lang="tr-TR" b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5574" y="1981200"/>
            <a:ext cx="4314825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838200" y="4648200"/>
            <a:ext cx="7848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tr-TR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1066800" y="4572001"/>
            <a:ext cx="647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Expression for the above binary tree is</a:t>
            </a:r>
            <a:r>
              <a:rPr lang="tr-TR" dirty="0" smtClean="0"/>
              <a:t>:</a:t>
            </a:r>
          </a:p>
          <a:p>
            <a:endParaRPr lang="en-US" dirty="0" smtClean="0"/>
          </a:p>
          <a:p>
            <a:r>
              <a:rPr lang="pt-BR" dirty="0" smtClean="0"/>
              <a:t>[{(a/b) + (c*d)} ^ {(f % g)/(h – i)}]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848600" cy="5410200"/>
          </a:xfrm>
        </p:spPr>
        <p:txBody>
          <a:bodyPr>
            <a:normAutofit fontScale="92500" lnSpcReduction="10000"/>
          </a:bodyPr>
          <a:lstStyle/>
          <a:p>
            <a:r>
              <a:rPr lang="tr-TR" b="1" dirty="0" err="1" smtClean="0"/>
              <a:t>Tournament</a:t>
            </a:r>
            <a:r>
              <a:rPr lang="tr-TR" b="1" dirty="0" smtClean="0"/>
              <a:t> </a:t>
            </a:r>
            <a:r>
              <a:rPr lang="tr-TR" b="1" dirty="0" err="1" smtClean="0"/>
              <a:t>Trees</a:t>
            </a:r>
            <a:endParaRPr lang="tr-TR" b="1" dirty="0" smtClean="0"/>
          </a:p>
          <a:p>
            <a:pPr lvl="1"/>
            <a:r>
              <a:rPr lang="en-US" dirty="0" smtClean="0"/>
              <a:t>We all know that in a tournament, say of chess, n number of players participate. To</a:t>
            </a:r>
            <a:r>
              <a:rPr lang="tr-TR" dirty="0" smtClean="0"/>
              <a:t> </a:t>
            </a:r>
            <a:r>
              <a:rPr lang="en-US" dirty="0" smtClean="0"/>
              <a:t>declare the winner among all these players, a couple of matches are played and usually</a:t>
            </a:r>
            <a:r>
              <a:rPr lang="tr-TR" dirty="0" smtClean="0"/>
              <a:t> </a:t>
            </a:r>
            <a:r>
              <a:rPr lang="en-US" dirty="0" smtClean="0"/>
              <a:t>three rounds are played in the game.</a:t>
            </a:r>
          </a:p>
          <a:p>
            <a:pPr lvl="1"/>
            <a:r>
              <a:rPr lang="en-US" dirty="0" smtClean="0"/>
              <a:t>In every match of round 1, a number of matches are played in which two players</a:t>
            </a:r>
            <a:r>
              <a:rPr lang="tr-TR" dirty="0" smtClean="0"/>
              <a:t> </a:t>
            </a:r>
            <a:r>
              <a:rPr lang="en-US" dirty="0" smtClean="0"/>
              <a:t>play the game against each other. </a:t>
            </a:r>
            <a:endParaRPr lang="tr-TR" dirty="0" smtClean="0"/>
          </a:p>
          <a:p>
            <a:pPr lvl="1"/>
            <a:r>
              <a:rPr lang="en-US" dirty="0" smtClean="0"/>
              <a:t>The number of matches that will be played in</a:t>
            </a:r>
            <a:r>
              <a:rPr lang="tr-TR" dirty="0" smtClean="0"/>
              <a:t> </a:t>
            </a:r>
            <a:r>
              <a:rPr lang="en-US" dirty="0" smtClean="0"/>
              <a:t>round 1 will depend on the number of players. For example, if there are 8 players participating</a:t>
            </a:r>
            <a:r>
              <a:rPr lang="tr-TR" dirty="0" smtClean="0"/>
              <a:t> </a:t>
            </a:r>
            <a:r>
              <a:rPr lang="en-US" dirty="0" smtClean="0"/>
              <a:t>in a chess tournament, then 4 matches will be played in round 1. Every match of round 1 will be</a:t>
            </a:r>
            <a:r>
              <a:rPr lang="tr-TR" dirty="0" smtClean="0"/>
              <a:t> </a:t>
            </a:r>
            <a:r>
              <a:rPr lang="tr-TR" dirty="0" err="1" smtClean="0"/>
              <a:t>played</a:t>
            </a:r>
            <a:r>
              <a:rPr lang="tr-TR" dirty="0" smtClean="0"/>
              <a:t> </a:t>
            </a:r>
            <a:r>
              <a:rPr lang="tr-TR" dirty="0" err="1" smtClean="0"/>
              <a:t>between</a:t>
            </a:r>
            <a:r>
              <a:rPr lang="tr-TR" dirty="0" smtClean="0"/>
              <a:t> </a:t>
            </a:r>
            <a:r>
              <a:rPr lang="tr-TR" dirty="0" err="1" smtClean="0"/>
              <a:t>two</a:t>
            </a:r>
            <a:r>
              <a:rPr lang="tr-TR" dirty="0" smtClean="0"/>
              <a:t> </a:t>
            </a:r>
            <a:r>
              <a:rPr lang="tr-TR" dirty="0" err="1" smtClean="0"/>
              <a:t>players</a:t>
            </a:r>
            <a:r>
              <a:rPr lang="tr-TR" dirty="0" smtClean="0"/>
              <a:t>.</a:t>
            </a:r>
          </a:p>
          <a:p>
            <a:pPr lvl="1"/>
            <a:r>
              <a:rPr lang="en-US" dirty="0" smtClean="0"/>
              <a:t>Then in round 2, the winners of round 1 will play against each other. Similarly, in round 3, the</a:t>
            </a:r>
            <a:r>
              <a:rPr lang="tr-TR" dirty="0" smtClean="0"/>
              <a:t> </a:t>
            </a:r>
            <a:r>
              <a:rPr lang="en-US" dirty="0" smtClean="0"/>
              <a:t>winners of round 2 will play against each other and the person who wins round 3 is declared the</a:t>
            </a:r>
            <a:r>
              <a:rPr lang="tr-TR" dirty="0" smtClean="0"/>
              <a:t> </a:t>
            </a:r>
            <a:r>
              <a:rPr lang="en-US" dirty="0" smtClean="0"/>
              <a:t>winner. </a:t>
            </a:r>
            <a:endParaRPr lang="tr-TR" dirty="0" smtClean="0"/>
          </a:p>
          <a:p>
            <a:pPr lvl="1"/>
            <a:r>
              <a:rPr lang="en-US" dirty="0" smtClean="0"/>
              <a:t>Tournament trees are used to represent this concept.</a:t>
            </a:r>
            <a:endParaRPr lang="tr-TR" b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848600" cy="1981200"/>
          </a:xfrm>
        </p:spPr>
        <p:txBody>
          <a:bodyPr>
            <a:normAutofit/>
          </a:bodyPr>
          <a:lstStyle/>
          <a:p>
            <a:r>
              <a:rPr lang="tr-TR" dirty="0" smtClean="0"/>
              <a:t>A </a:t>
            </a:r>
            <a:r>
              <a:rPr lang="tr-TR" dirty="0" err="1" smtClean="0"/>
              <a:t>tree</a:t>
            </a:r>
            <a:r>
              <a:rPr lang="tr-TR" dirty="0" smtClean="0"/>
              <a:t> is </a:t>
            </a:r>
            <a:r>
              <a:rPr lang="tr-TR" dirty="0" err="1" smtClean="0"/>
              <a:t>recursively</a:t>
            </a:r>
            <a:r>
              <a:rPr lang="tr-TR" dirty="0" smtClean="0"/>
              <a:t> </a:t>
            </a:r>
            <a:r>
              <a:rPr lang="tr-TR" dirty="0" err="1" smtClean="0"/>
              <a:t>defined</a:t>
            </a:r>
            <a:r>
              <a:rPr lang="tr-TR" dirty="0" smtClean="0"/>
              <a:t> as a set of </a:t>
            </a:r>
            <a:r>
              <a:rPr lang="tr-TR" dirty="0" err="1" smtClean="0"/>
              <a:t>one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nodes</a:t>
            </a:r>
            <a:r>
              <a:rPr lang="tr-TR" dirty="0" smtClean="0"/>
              <a:t> </a:t>
            </a:r>
            <a:r>
              <a:rPr lang="tr-TR" dirty="0" err="1" smtClean="0"/>
              <a:t>where</a:t>
            </a:r>
            <a:r>
              <a:rPr lang="tr-TR" dirty="0" smtClean="0"/>
              <a:t> </a:t>
            </a:r>
            <a:r>
              <a:rPr lang="tr-TR" dirty="0" err="1" smtClean="0"/>
              <a:t>one</a:t>
            </a:r>
            <a:r>
              <a:rPr lang="tr-TR" dirty="0" smtClean="0"/>
              <a:t> </a:t>
            </a:r>
            <a:r>
              <a:rPr lang="tr-TR" dirty="0" err="1" smtClean="0"/>
              <a:t>node</a:t>
            </a:r>
            <a:r>
              <a:rPr lang="tr-TR" dirty="0" smtClean="0"/>
              <a:t> is </a:t>
            </a:r>
            <a:r>
              <a:rPr lang="tr-TR" dirty="0" err="1" smtClean="0"/>
              <a:t>designated</a:t>
            </a:r>
            <a:r>
              <a:rPr lang="tr-TR" dirty="0" smtClean="0"/>
              <a:t> as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root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tree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all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remaining</a:t>
            </a:r>
            <a:r>
              <a:rPr lang="tr-TR" dirty="0" smtClean="0"/>
              <a:t> </a:t>
            </a:r>
            <a:r>
              <a:rPr lang="tr-TR" dirty="0" err="1" smtClean="0"/>
              <a:t>nodes</a:t>
            </a:r>
            <a:r>
              <a:rPr lang="tr-TR" dirty="0" smtClean="0"/>
              <a:t> can be </a:t>
            </a:r>
            <a:r>
              <a:rPr lang="tr-TR" dirty="0" err="1" smtClean="0"/>
              <a:t>partitioned</a:t>
            </a:r>
            <a:r>
              <a:rPr lang="tr-TR" dirty="0" smtClean="0"/>
              <a:t> </a:t>
            </a:r>
            <a:r>
              <a:rPr lang="tr-TR" dirty="0" err="1" smtClean="0"/>
              <a:t>into</a:t>
            </a:r>
            <a:r>
              <a:rPr lang="tr-TR" dirty="0" smtClean="0"/>
              <a:t> </a:t>
            </a:r>
            <a:r>
              <a:rPr lang="tr-TR" dirty="0" err="1" smtClean="0"/>
              <a:t>non</a:t>
            </a:r>
            <a:r>
              <a:rPr lang="tr-TR" dirty="0" smtClean="0"/>
              <a:t>-</a:t>
            </a:r>
            <a:r>
              <a:rPr lang="tr-TR" dirty="0" err="1" smtClean="0"/>
              <a:t>empty</a:t>
            </a:r>
            <a:r>
              <a:rPr lang="tr-TR" dirty="0" smtClean="0"/>
              <a:t> </a:t>
            </a:r>
            <a:r>
              <a:rPr lang="tr-TR" dirty="0" err="1" smtClean="0"/>
              <a:t>sets</a:t>
            </a:r>
            <a:r>
              <a:rPr lang="tr-TR" dirty="0" smtClean="0"/>
              <a:t> </a:t>
            </a:r>
            <a:r>
              <a:rPr lang="tr-TR" dirty="0" err="1" smtClean="0"/>
              <a:t>each</a:t>
            </a:r>
            <a:r>
              <a:rPr lang="tr-TR" dirty="0" smtClean="0"/>
              <a:t> of </a:t>
            </a:r>
            <a:r>
              <a:rPr lang="tr-TR" dirty="0" err="1" smtClean="0"/>
              <a:t>which</a:t>
            </a:r>
            <a:r>
              <a:rPr lang="tr-TR" dirty="0" smtClean="0"/>
              <a:t> is a </a:t>
            </a:r>
            <a:r>
              <a:rPr lang="tr-TR" dirty="0" err="1" smtClean="0"/>
              <a:t>sub</a:t>
            </a:r>
            <a:r>
              <a:rPr lang="tr-TR" dirty="0" smtClean="0"/>
              <a:t>-</a:t>
            </a:r>
            <a:r>
              <a:rPr lang="tr-TR" dirty="0" err="1" smtClean="0"/>
              <a:t>tree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root</a:t>
            </a:r>
            <a:r>
              <a:rPr lang="tr-TR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895600"/>
            <a:ext cx="2971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5181600"/>
            <a:ext cx="7848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lang="tr-TR" sz="2400" dirty="0" err="1" smtClean="0">
                <a:solidFill>
                  <a:schemeClr val="tx2"/>
                </a:solidFill>
              </a:rPr>
              <a:t>Node</a:t>
            </a:r>
            <a:r>
              <a:rPr lang="tr-TR" sz="2400" dirty="0" smtClean="0">
                <a:solidFill>
                  <a:schemeClr val="tx2"/>
                </a:solidFill>
              </a:rPr>
              <a:t> A is </a:t>
            </a:r>
            <a:r>
              <a:rPr lang="tr-TR" sz="2400" dirty="0" err="1" smtClean="0">
                <a:solidFill>
                  <a:schemeClr val="tx2"/>
                </a:solidFill>
              </a:rPr>
              <a:t>the</a:t>
            </a:r>
            <a:r>
              <a:rPr lang="tr-TR" sz="2400" dirty="0" smtClean="0">
                <a:solidFill>
                  <a:schemeClr val="tx2"/>
                </a:solidFill>
              </a:rPr>
              <a:t> </a:t>
            </a:r>
            <a:r>
              <a:rPr lang="tr-TR" sz="2400" dirty="0" err="1" smtClean="0">
                <a:solidFill>
                  <a:schemeClr val="tx2"/>
                </a:solidFill>
              </a:rPr>
              <a:t>root</a:t>
            </a:r>
            <a:r>
              <a:rPr lang="tr-TR" sz="2400" dirty="0" smtClean="0">
                <a:solidFill>
                  <a:schemeClr val="tx2"/>
                </a:solidFill>
              </a:rPr>
              <a:t> </a:t>
            </a:r>
            <a:r>
              <a:rPr lang="tr-TR" sz="2400" dirty="0" err="1" smtClean="0">
                <a:solidFill>
                  <a:schemeClr val="tx2"/>
                </a:solidFill>
              </a:rPr>
              <a:t>node</a:t>
            </a:r>
            <a:r>
              <a:rPr lang="tr-TR" sz="2400" dirty="0" smtClean="0">
                <a:solidFill>
                  <a:schemeClr val="tx2"/>
                </a:solidFill>
              </a:rPr>
              <a:t>, </a:t>
            </a:r>
            <a:r>
              <a:rPr lang="tr-TR" sz="2400" dirty="0" err="1" smtClean="0">
                <a:solidFill>
                  <a:schemeClr val="tx2"/>
                </a:solidFill>
              </a:rPr>
              <a:t>nodes</a:t>
            </a:r>
            <a:r>
              <a:rPr lang="tr-TR" sz="2400" dirty="0" smtClean="0">
                <a:solidFill>
                  <a:schemeClr val="tx2"/>
                </a:solidFill>
              </a:rPr>
              <a:t> B, C, </a:t>
            </a:r>
            <a:r>
              <a:rPr lang="tr-TR" sz="2400" dirty="0" err="1" smtClean="0">
                <a:solidFill>
                  <a:schemeClr val="tx2"/>
                </a:solidFill>
              </a:rPr>
              <a:t>and</a:t>
            </a:r>
            <a:r>
              <a:rPr lang="tr-TR" sz="2400" dirty="0" smtClean="0">
                <a:solidFill>
                  <a:schemeClr val="tx2"/>
                </a:solidFill>
              </a:rPr>
              <a:t> D </a:t>
            </a:r>
            <a:r>
              <a:rPr lang="tr-TR" sz="2400" dirty="0" err="1" smtClean="0">
                <a:solidFill>
                  <a:schemeClr val="tx2"/>
                </a:solidFill>
              </a:rPr>
              <a:t>are</a:t>
            </a:r>
            <a:r>
              <a:rPr lang="tr-TR" sz="2400" dirty="0" smtClean="0">
                <a:solidFill>
                  <a:schemeClr val="tx2"/>
                </a:solidFill>
              </a:rPr>
              <a:t> </a:t>
            </a:r>
            <a:r>
              <a:rPr lang="tr-TR" sz="2400" dirty="0" err="1" smtClean="0">
                <a:solidFill>
                  <a:schemeClr val="tx2"/>
                </a:solidFill>
              </a:rPr>
              <a:t>children</a:t>
            </a:r>
            <a:r>
              <a:rPr lang="tr-TR" sz="2400" dirty="0" smtClean="0">
                <a:solidFill>
                  <a:schemeClr val="tx2"/>
                </a:solidFill>
              </a:rPr>
              <a:t> of </a:t>
            </a:r>
            <a:r>
              <a:rPr lang="tr-TR" sz="2400" dirty="0" err="1" smtClean="0">
                <a:solidFill>
                  <a:schemeClr val="tx2"/>
                </a:solidFill>
              </a:rPr>
              <a:t>the</a:t>
            </a:r>
            <a:r>
              <a:rPr lang="tr-TR" sz="2400" dirty="0" smtClean="0">
                <a:solidFill>
                  <a:schemeClr val="tx2"/>
                </a:solidFill>
              </a:rPr>
              <a:t> </a:t>
            </a:r>
            <a:r>
              <a:rPr lang="tr-TR" sz="2400" dirty="0" err="1" smtClean="0">
                <a:solidFill>
                  <a:schemeClr val="tx2"/>
                </a:solidFill>
              </a:rPr>
              <a:t>root</a:t>
            </a:r>
            <a:r>
              <a:rPr lang="tr-TR" sz="2400" dirty="0" smtClean="0">
                <a:solidFill>
                  <a:schemeClr val="tx2"/>
                </a:solidFill>
              </a:rPr>
              <a:t> </a:t>
            </a:r>
            <a:r>
              <a:rPr lang="tr-TR" sz="2400" dirty="0" err="1" smtClean="0">
                <a:solidFill>
                  <a:schemeClr val="tx2"/>
                </a:solidFill>
              </a:rPr>
              <a:t>node</a:t>
            </a:r>
            <a:r>
              <a:rPr lang="tr-TR" sz="2400" dirty="0" smtClean="0">
                <a:solidFill>
                  <a:schemeClr val="tx2"/>
                </a:solidFill>
              </a:rPr>
              <a:t> </a:t>
            </a:r>
            <a:r>
              <a:rPr lang="tr-TR" sz="2400" dirty="0" err="1" smtClean="0">
                <a:solidFill>
                  <a:schemeClr val="tx2"/>
                </a:solidFill>
              </a:rPr>
              <a:t>and</a:t>
            </a:r>
            <a:r>
              <a:rPr lang="tr-TR" sz="2400" dirty="0" smtClean="0">
                <a:solidFill>
                  <a:schemeClr val="tx2"/>
                </a:solidFill>
              </a:rPr>
              <a:t> form </a:t>
            </a:r>
            <a:r>
              <a:rPr lang="tr-TR" sz="2400" dirty="0" err="1" smtClean="0">
                <a:solidFill>
                  <a:schemeClr val="tx2"/>
                </a:solidFill>
              </a:rPr>
              <a:t>sub</a:t>
            </a:r>
            <a:r>
              <a:rPr lang="tr-TR" sz="2400" dirty="0" smtClean="0">
                <a:solidFill>
                  <a:schemeClr val="tx2"/>
                </a:solidFill>
              </a:rPr>
              <a:t>-</a:t>
            </a:r>
            <a:r>
              <a:rPr lang="tr-TR" sz="2400" dirty="0" err="1" smtClean="0">
                <a:solidFill>
                  <a:schemeClr val="tx2"/>
                </a:solidFill>
              </a:rPr>
              <a:t>trees</a:t>
            </a:r>
            <a:r>
              <a:rPr lang="tr-TR" sz="2400" dirty="0" smtClean="0">
                <a:solidFill>
                  <a:schemeClr val="tx2"/>
                </a:solidFill>
              </a:rPr>
              <a:t> of </a:t>
            </a:r>
            <a:r>
              <a:rPr lang="tr-TR" sz="2400" dirty="0" err="1" smtClean="0">
                <a:solidFill>
                  <a:schemeClr val="tx2"/>
                </a:solidFill>
              </a:rPr>
              <a:t>the</a:t>
            </a:r>
            <a:r>
              <a:rPr lang="tr-TR" sz="2400" dirty="0" smtClean="0">
                <a:solidFill>
                  <a:schemeClr val="tx2"/>
                </a:solidFill>
              </a:rPr>
              <a:t> </a:t>
            </a:r>
            <a:r>
              <a:rPr lang="tr-TR" sz="2400" dirty="0" err="1" smtClean="0">
                <a:solidFill>
                  <a:schemeClr val="tx2"/>
                </a:solidFill>
              </a:rPr>
              <a:t>tree</a:t>
            </a:r>
            <a:r>
              <a:rPr lang="tr-TR" sz="2400" dirty="0" smtClean="0">
                <a:solidFill>
                  <a:schemeClr val="tx2"/>
                </a:solidFill>
              </a:rPr>
              <a:t> </a:t>
            </a:r>
            <a:r>
              <a:rPr lang="tr-TR" sz="2400" dirty="0" err="1" smtClean="0">
                <a:solidFill>
                  <a:schemeClr val="tx2"/>
                </a:solidFill>
              </a:rPr>
              <a:t>rooted</a:t>
            </a:r>
            <a:r>
              <a:rPr lang="tr-TR" sz="2400" dirty="0" smtClean="0">
                <a:solidFill>
                  <a:schemeClr val="tx2"/>
                </a:solidFill>
              </a:rPr>
              <a:t> at </a:t>
            </a:r>
            <a:r>
              <a:rPr lang="tr-TR" sz="2400" dirty="0" err="1" smtClean="0">
                <a:solidFill>
                  <a:schemeClr val="tx2"/>
                </a:solidFill>
              </a:rPr>
              <a:t>node</a:t>
            </a:r>
            <a:r>
              <a:rPr lang="tr-TR" sz="2400" dirty="0" smtClean="0">
                <a:solidFill>
                  <a:schemeClr val="tx2"/>
                </a:solidFill>
              </a:rPr>
              <a:t> A.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848600" cy="3581400"/>
          </a:xfrm>
        </p:spPr>
        <p:txBody>
          <a:bodyPr>
            <a:normAutofit fontScale="77500" lnSpcReduction="20000"/>
          </a:bodyPr>
          <a:lstStyle/>
          <a:p>
            <a:r>
              <a:rPr lang="tr-TR" b="1" dirty="0" err="1" smtClean="0"/>
              <a:t>Tournament</a:t>
            </a:r>
            <a:r>
              <a:rPr lang="tr-TR" b="1" dirty="0" smtClean="0"/>
              <a:t> </a:t>
            </a:r>
            <a:r>
              <a:rPr lang="tr-TR" b="1" dirty="0" err="1" smtClean="0"/>
              <a:t>Trees</a:t>
            </a:r>
            <a:endParaRPr lang="tr-TR" b="1" dirty="0" smtClean="0"/>
          </a:p>
          <a:p>
            <a:pPr lvl="1"/>
            <a:r>
              <a:rPr lang="en-US" dirty="0" smtClean="0"/>
              <a:t>In a tournament tree (also called a </a:t>
            </a:r>
            <a:r>
              <a:rPr lang="en-US" i="1" dirty="0" smtClean="0"/>
              <a:t>selection tree), each external node represents a player and</a:t>
            </a:r>
            <a:r>
              <a:rPr lang="tr-TR" i="1" dirty="0" smtClean="0"/>
              <a:t> </a:t>
            </a:r>
            <a:r>
              <a:rPr lang="en-US" dirty="0" smtClean="0"/>
              <a:t>each internal node represents the winner of the match played between the players represented</a:t>
            </a:r>
            <a:r>
              <a:rPr lang="tr-TR" dirty="0" smtClean="0"/>
              <a:t> </a:t>
            </a:r>
            <a:r>
              <a:rPr lang="en-US" dirty="0" smtClean="0"/>
              <a:t>by its children nodes. </a:t>
            </a:r>
            <a:endParaRPr lang="tr-TR" dirty="0" smtClean="0"/>
          </a:p>
          <a:p>
            <a:pPr lvl="1"/>
            <a:r>
              <a:rPr lang="en-US" dirty="0" smtClean="0"/>
              <a:t>These tournament trees are also called </a:t>
            </a:r>
            <a:r>
              <a:rPr lang="en-US" i="1" dirty="0" smtClean="0"/>
              <a:t>winner trees because they are being</a:t>
            </a:r>
            <a:r>
              <a:rPr lang="tr-TR" i="1" dirty="0" smtClean="0"/>
              <a:t> </a:t>
            </a:r>
            <a:r>
              <a:rPr lang="en-US" dirty="0" smtClean="0"/>
              <a:t>used to record the winner at each level. </a:t>
            </a:r>
            <a:endParaRPr lang="tr-TR" dirty="0" smtClean="0"/>
          </a:p>
          <a:p>
            <a:pPr lvl="1"/>
            <a:r>
              <a:rPr lang="en-US" dirty="0" smtClean="0"/>
              <a:t>There</a:t>
            </a:r>
            <a:r>
              <a:rPr lang="tr-TR" dirty="0" smtClean="0"/>
              <a:t> </a:t>
            </a:r>
            <a:r>
              <a:rPr lang="en-US" dirty="0" smtClean="0"/>
              <a:t>are 8 players in total whose names are represented using</a:t>
            </a:r>
            <a:r>
              <a:rPr lang="tr-TR" dirty="0" smtClean="0"/>
              <a:t> </a:t>
            </a:r>
            <a:r>
              <a:rPr lang="en-US" sz="1600" dirty="0" smtClean="0"/>
              <a:t>a</a:t>
            </a:r>
            <a:r>
              <a:rPr lang="en-US" dirty="0" smtClean="0"/>
              <a:t>, </a:t>
            </a:r>
            <a:r>
              <a:rPr lang="en-US" sz="1600" dirty="0" smtClean="0"/>
              <a:t>b</a:t>
            </a:r>
            <a:r>
              <a:rPr lang="en-US" dirty="0" smtClean="0"/>
              <a:t>, </a:t>
            </a:r>
            <a:r>
              <a:rPr lang="en-US" sz="1600" dirty="0" smtClean="0"/>
              <a:t>c</a:t>
            </a:r>
            <a:r>
              <a:rPr lang="en-US" dirty="0" smtClean="0"/>
              <a:t>, </a:t>
            </a:r>
            <a:r>
              <a:rPr lang="en-US" sz="1600" dirty="0" smtClean="0"/>
              <a:t>d</a:t>
            </a:r>
            <a:r>
              <a:rPr lang="en-US" dirty="0" smtClean="0"/>
              <a:t>, </a:t>
            </a:r>
            <a:r>
              <a:rPr lang="en-US" sz="1600" dirty="0" smtClean="0"/>
              <a:t>e</a:t>
            </a:r>
            <a:r>
              <a:rPr lang="en-US" dirty="0" smtClean="0"/>
              <a:t>, </a:t>
            </a:r>
            <a:r>
              <a:rPr lang="en-US" sz="1600" dirty="0" smtClean="0"/>
              <a:t>f</a:t>
            </a:r>
            <a:r>
              <a:rPr lang="en-US" dirty="0" smtClean="0"/>
              <a:t>, </a:t>
            </a:r>
            <a:r>
              <a:rPr lang="en-US" sz="1600" dirty="0" smtClean="0"/>
              <a:t>g</a:t>
            </a:r>
            <a:r>
              <a:rPr lang="en-US" dirty="0" smtClean="0"/>
              <a:t>, and </a:t>
            </a:r>
            <a:r>
              <a:rPr lang="en-US" sz="1600" dirty="0" smtClean="0"/>
              <a:t>h</a:t>
            </a:r>
            <a:r>
              <a:rPr lang="en-US" dirty="0" smtClean="0"/>
              <a:t>. In round 1, </a:t>
            </a:r>
            <a:r>
              <a:rPr lang="en-US" sz="1600" dirty="0" smtClean="0"/>
              <a:t>a </a:t>
            </a:r>
            <a:r>
              <a:rPr lang="en-US" dirty="0" smtClean="0"/>
              <a:t>and </a:t>
            </a:r>
            <a:r>
              <a:rPr lang="en-US" sz="1600" dirty="0" smtClean="0"/>
              <a:t>b</a:t>
            </a:r>
            <a:r>
              <a:rPr lang="en-US" dirty="0" smtClean="0"/>
              <a:t>; </a:t>
            </a:r>
            <a:r>
              <a:rPr lang="en-US" sz="1600" dirty="0" smtClean="0"/>
              <a:t>c </a:t>
            </a:r>
            <a:r>
              <a:rPr lang="en-US" dirty="0" smtClean="0"/>
              <a:t>and </a:t>
            </a:r>
            <a:r>
              <a:rPr lang="en-US" sz="1600" dirty="0" smtClean="0"/>
              <a:t>d</a:t>
            </a:r>
            <a:r>
              <a:rPr lang="en-US" dirty="0" smtClean="0"/>
              <a:t>; </a:t>
            </a:r>
            <a:r>
              <a:rPr lang="en-US" sz="1600" dirty="0" smtClean="0"/>
              <a:t>e </a:t>
            </a:r>
            <a:r>
              <a:rPr lang="en-US" dirty="0" smtClean="0"/>
              <a:t>and</a:t>
            </a:r>
            <a:r>
              <a:rPr lang="tr-TR" dirty="0" smtClean="0"/>
              <a:t> </a:t>
            </a:r>
            <a:r>
              <a:rPr lang="en-US" sz="1600" dirty="0" smtClean="0"/>
              <a:t>f</a:t>
            </a:r>
            <a:r>
              <a:rPr lang="en-US" dirty="0" smtClean="0"/>
              <a:t>; and finally </a:t>
            </a:r>
            <a:r>
              <a:rPr lang="en-US" sz="1600" dirty="0" smtClean="0"/>
              <a:t>g </a:t>
            </a:r>
            <a:r>
              <a:rPr lang="en-US" dirty="0" smtClean="0"/>
              <a:t>and </a:t>
            </a:r>
            <a:r>
              <a:rPr lang="en-US" sz="1600" dirty="0" smtClean="0"/>
              <a:t>h </a:t>
            </a:r>
            <a:r>
              <a:rPr lang="en-US" dirty="0" smtClean="0"/>
              <a:t>play against each other. </a:t>
            </a:r>
            <a:endParaRPr lang="tr-TR" dirty="0" smtClean="0"/>
          </a:p>
          <a:p>
            <a:pPr lvl="1"/>
            <a:r>
              <a:rPr lang="en-US" dirty="0" smtClean="0"/>
              <a:t>In round 2,</a:t>
            </a:r>
            <a:r>
              <a:rPr lang="tr-TR" dirty="0" smtClean="0"/>
              <a:t> </a:t>
            </a:r>
            <a:r>
              <a:rPr lang="en-US" dirty="0" smtClean="0"/>
              <a:t>the winners of round 1, that is, </a:t>
            </a:r>
            <a:r>
              <a:rPr lang="en-US" sz="1600" dirty="0" smtClean="0"/>
              <a:t>a</a:t>
            </a:r>
            <a:r>
              <a:rPr lang="en-US" dirty="0" smtClean="0"/>
              <a:t>, </a:t>
            </a:r>
            <a:r>
              <a:rPr lang="en-US" sz="1600" dirty="0" smtClean="0"/>
              <a:t>d</a:t>
            </a:r>
            <a:r>
              <a:rPr lang="en-US" dirty="0" smtClean="0"/>
              <a:t>, </a:t>
            </a:r>
            <a:r>
              <a:rPr lang="en-US" sz="1600" dirty="0" smtClean="0"/>
              <a:t>e</a:t>
            </a:r>
            <a:r>
              <a:rPr lang="en-US" dirty="0" smtClean="0"/>
              <a:t>, and g play against</a:t>
            </a:r>
            <a:r>
              <a:rPr lang="tr-TR" dirty="0" smtClean="0"/>
              <a:t> </a:t>
            </a:r>
            <a:r>
              <a:rPr lang="en-US" dirty="0" smtClean="0"/>
              <a:t>each other. </a:t>
            </a:r>
            <a:endParaRPr lang="tr-TR" dirty="0" smtClean="0"/>
          </a:p>
          <a:p>
            <a:pPr lvl="1"/>
            <a:r>
              <a:rPr lang="en-US" dirty="0" smtClean="0"/>
              <a:t>In round 3, the winners of round 2, </a:t>
            </a:r>
            <a:r>
              <a:rPr lang="en-US" sz="1600" dirty="0" smtClean="0"/>
              <a:t>a </a:t>
            </a:r>
            <a:r>
              <a:rPr lang="en-US" dirty="0" smtClean="0"/>
              <a:t>and </a:t>
            </a:r>
            <a:r>
              <a:rPr lang="en-US" sz="1600" dirty="0" smtClean="0"/>
              <a:t>e</a:t>
            </a:r>
            <a:r>
              <a:rPr lang="tr-TR" sz="1600" dirty="0" smtClean="0"/>
              <a:t> </a:t>
            </a:r>
            <a:r>
              <a:rPr lang="en-US" dirty="0" smtClean="0"/>
              <a:t>play against each other. </a:t>
            </a:r>
            <a:endParaRPr lang="tr-TR" dirty="0" smtClean="0"/>
          </a:p>
          <a:p>
            <a:pPr lvl="1"/>
            <a:r>
              <a:rPr lang="en-US" dirty="0" smtClean="0"/>
              <a:t>In the tree, the root node </a:t>
            </a:r>
            <a:r>
              <a:rPr lang="en-US" sz="1600" dirty="0" smtClean="0"/>
              <a:t>a </a:t>
            </a:r>
            <a:r>
              <a:rPr lang="en-US" dirty="0" smtClean="0"/>
              <a:t>specifies the winner.</a:t>
            </a:r>
            <a:endParaRPr lang="tr-TR" b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2263" y="4419600"/>
            <a:ext cx="34194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82000" cy="68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Creating a Binary Tree from a General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848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The rules for converting a general tree to a binary tree are given below. Note that a general tree</a:t>
            </a:r>
            <a:r>
              <a:rPr lang="tr-TR" dirty="0" smtClean="0"/>
              <a:t> </a:t>
            </a:r>
            <a:r>
              <a:rPr lang="en-US" dirty="0" smtClean="0"/>
              <a:t>is converted into a binary tree and not a binary search tree.</a:t>
            </a:r>
          </a:p>
          <a:p>
            <a:pPr lvl="1"/>
            <a:r>
              <a:rPr lang="en-US" i="1" dirty="0" smtClean="0"/>
              <a:t>Rule 1: Root of the binary tree = Root of the general tree</a:t>
            </a:r>
          </a:p>
          <a:p>
            <a:pPr lvl="1"/>
            <a:r>
              <a:rPr lang="en-US" i="1" dirty="0" smtClean="0"/>
              <a:t>Rule 2: Left child of a node = Leftmost child of the node</a:t>
            </a:r>
            <a:r>
              <a:rPr lang="tr-TR" i="1" dirty="0" smtClean="0"/>
              <a:t> </a:t>
            </a:r>
            <a:r>
              <a:rPr lang="en-US" dirty="0" smtClean="0"/>
              <a:t>in the binary tree in the general tree</a:t>
            </a:r>
          </a:p>
          <a:p>
            <a:pPr lvl="1"/>
            <a:r>
              <a:rPr lang="en-US" i="1" dirty="0" smtClean="0"/>
              <a:t>Rule 3: Right child of a node</a:t>
            </a:r>
            <a:r>
              <a:rPr lang="tr-TR" i="1" dirty="0" smtClean="0"/>
              <a:t> </a:t>
            </a:r>
            <a:r>
              <a:rPr lang="en-US" dirty="0" smtClean="0"/>
              <a:t>in the binary tree = Right sibling of the node in the general tree</a:t>
            </a:r>
            <a:endParaRPr lang="tr-TR" b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82000" cy="68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Creating a Binary Tree from a General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8486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Convert the given general tree into a binary tree.</a:t>
            </a:r>
            <a:endParaRPr lang="tr-TR" b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466974"/>
            <a:ext cx="51816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82000" cy="68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Creating a Binary Tree from a General Tree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19200"/>
            <a:ext cx="8010525" cy="49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382000" cy="68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Creating a Binary Tree from a General Tree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173" y="1676400"/>
            <a:ext cx="7520916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685800"/>
          </a:xfrm>
        </p:spPr>
        <p:txBody>
          <a:bodyPr>
            <a:normAutofit/>
          </a:bodyPr>
          <a:lstStyle/>
          <a:p>
            <a:r>
              <a:rPr lang="tr-TR" sz="2800" dirty="0" smtClean="0"/>
              <a:t>Traversing a Binary Tree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848600" cy="4953000"/>
          </a:xfrm>
        </p:spPr>
        <p:txBody>
          <a:bodyPr>
            <a:normAutofit/>
          </a:bodyPr>
          <a:lstStyle/>
          <a:p>
            <a:r>
              <a:rPr lang="en-US" dirty="0"/>
              <a:t>Traversing a binary tree is the process of visiting each node in the tree exactly once in a </a:t>
            </a:r>
            <a:r>
              <a:rPr lang="en-US" dirty="0" smtClean="0"/>
              <a:t>systematic</a:t>
            </a:r>
            <a:r>
              <a:rPr lang="tr-TR" dirty="0" smtClean="0"/>
              <a:t> </a:t>
            </a:r>
            <a:r>
              <a:rPr lang="en-US" dirty="0" smtClean="0"/>
              <a:t>way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smtClean="0"/>
              <a:t>Unlike </a:t>
            </a:r>
            <a:r>
              <a:rPr lang="en-US" dirty="0"/>
              <a:t>linear data structures in which the elements are traversed sequentially, tree is a </a:t>
            </a:r>
            <a:r>
              <a:rPr lang="en-US" dirty="0" smtClean="0"/>
              <a:t>nonlinear</a:t>
            </a:r>
            <a:r>
              <a:rPr lang="tr-TR" dirty="0" smtClean="0"/>
              <a:t> </a:t>
            </a:r>
            <a:r>
              <a:rPr lang="en-US" dirty="0" smtClean="0"/>
              <a:t>data </a:t>
            </a:r>
            <a:r>
              <a:rPr lang="en-US" dirty="0"/>
              <a:t>structure in which the elements can be traversed in many different ways. </a:t>
            </a:r>
            <a:endParaRPr lang="tr-TR" dirty="0" smtClean="0"/>
          </a:p>
          <a:p>
            <a:r>
              <a:rPr lang="en-US" dirty="0" smtClean="0"/>
              <a:t>There are</a:t>
            </a:r>
            <a:r>
              <a:rPr lang="tr-TR" dirty="0" smtClean="0"/>
              <a:t> </a:t>
            </a:r>
            <a:r>
              <a:rPr lang="en-US" dirty="0" smtClean="0"/>
              <a:t>different </a:t>
            </a:r>
            <a:r>
              <a:rPr lang="en-US" dirty="0"/>
              <a:t>algorithms for tree </a:t>
            </a:r>
            <a:r>
              <a:rPr lang="en-US" dirty="0" smtClean="0"/>
              <a:t>traversals.</a:t>
            </a:r>
            <a:endParaRPr lang="tr-TR" dirty="0" smtClean="0"/>
          </a:p>
          <a:p>
            <a:r>
              <a:rPr lang="en-US" dirty="0" smtClean="0"/>
              <a:t>These </a:t>
            </a:r>
            <a:r>
              <a:rPr lang="en-US" dirty="0"/>
              <a:t>algorithms differ in the order in which the </a:t>
            </a:r>
            <a:r>
              <a:rPr lang="en-US" dirty="0" smtClean="0"/>
              <a:t>nodes</a:t>
            </a:r>
            <a:r>
              <a:rPr lang="tr-TR" dirty="0" smtClean="0"/>
              <a:t> </a:t>
            </a:r>
            <a:r>
              <a:rPr lang="en-US" dirty="0" smtClean="0"/>
              <a:t>are </a:t>
            </a:r>
            <a:r>
              <a:rPr lang="en-US" dirty="0"/>
              <a:t>visited. </a:t>
            </a:r>
            <a:endParaRPr lang="tr-TR" dirty="0" smtClean="0"/>
          </a:p>
          <a:p>
            <a:r>
              <a:rPr lang="en-US" dirty="0" smtClean="0"/>
              <a:t>In </a:t>
            </a:r>
            <a:r>
              <a:rPr lang="en-US" dirty="0"/>
              <a:t>this section, we will discuss these algorithms.</a:t>
            </a:r>
            <a:endParaRPr lang="tr-TR" b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01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685800"/>
          </a:xfrm>
        </p:spPr>
        <p:txBody>
          <a:bodyPr>
            <a:normAutofit/>
          </a:bodyPr>
          <a:lstStyle/>
          <a:p>
            <a:r>
              <a:rPr lang="tr-TR" sz="2800" dirty="0" smtClean="0"/>
              <a:t>Traversing a Binary Tree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848600" cy="4114800"/>
          </a:xfrm>
        </p:spPr>
        <p:txBody>
          <a:bodyPr>
            <a:normAutofit fontScale="77500" lnSpcReduction="20000"/>
          </a:bodyPr>
          <a:lstStyle/>
          <a:p>
            <a:r>
              <a:rPr lang="tr-TR" b="1" dirty="0" smtClean="0"/>
              <a:t>Pre-Order Traversal</a:t>
            </a:r>
          </a:p>
          <a:p>
            <a:pPr lvl="1"/>
            <a:r>
              <a:rPr lang="en-US" dirty="0"/>
              <a:t>To traverse a non-empty binary tree in pre-order, the following operations </a:t>
            </a:r>
            <a:r>
              <a:rPr lang="en-US" dirty="0" smtClean="0"/>
              <a:t>are</a:t>
            </a:r>
            <a:r>
              <a:rPr lang="tr-TR" dirty="0" smtClean="0"/>
              <a:t> </a:t>
            </a:r>
            <a:r>
              <a:rPr lang="en-US" dirty="0" smtClean="0"/>
              <a:t>performed </a:t>
            </a:r>
            <a:r>
              <a:rPr lang="en-US" dirty="0"/>
              <a:t>recursively at each node. </a:t>
            </a:r>
            <a:endParaRPr lang="tr-TR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algorithm works by:</a:t>
            </a:r>
          </a:p>
          <a:p>
            <a:pPr lvl="2"/>
            <a:r>
              <a:rPr lang="en-US" dirty="0"/>
              <a:t>1. Visiting the root node,</a:t>
            </a:r>
          </a:p>
          <a:p>
            <a:pPr lvl="2"/>
            <a:r>
              <a:rPr lang="en-US" dirty="0"/>
              <a:t>2. Traversing the left sub-tree, and finally</a:t>
            </a:r>
          </a:p>
          <a:p>
            <a:pPr lvl="2"/>
            <a:r>
              <a:rPr lang="en-US" dirty="0"/>
              <a:t>3. Traversing the right sub-tree.</a:t>
            </a:r>
          </a:p>
          <a:p>
            <a:pPr lvl="1"/>
            <a:r>
              <a:rPr lang="en-US" dirty="0" smtClean="0"/>
              <a:t>Consider </a:t>
            </a:r>
            <a:r>
              <a:rPr lang="en-US" dirty="0"/>
              <a:t>the tree given in </a:t>
            </a:r>
            <a:r>
              <a:rPr lang="en-US" dirty="0" smtClean="0"/>
              <a:t>Fig</a:t>
            </a:r>
            <a:r>
              <a:rPr lang="tr-TR" dirty="0" smtClean="0"/>
              <a:t>ure</a:t>
            </a:r>
            <a:r>
              <a:rPr lang="en-US" dirty="0" smtClean="0"/>
              <a:t>. </a:t>
            </a:r>
            <a:r>
              <a:rPr lang="en-US" dirty="0"/>
              <a:t>The pre-order traversal of the tree is given as A, B, C. </a:t>
            </a:r>
            <a:endParaRPr lang="tr-TR" dirty="0" smtClean="0"/>
          </a:p>
          <a:p>
            <a:pPr lvl="1"/>
            <a:r>
              <a:rPr lang="en-US" dirty="0" smtClean="0"/>
              <a:t>Root</a:t>
            </a:r>
            <a:r>
              <a:rPr lang="tr-TR" dirty="0"/>
              <a:t> </a:t>
            </a:r>
            <a:r>
              <a:rPr lang="en-US" dirty="0" smtClean="0"/>
              <a:t>node </a:t>
            </a:r>
            <a:r>
              <a:rPr lang="en-US" dirty="0"/>
              <a:t>first, the left sub-tree next, and then the right sub-tree. Pre-order traversal is also called </a:t>
            </a:r>
            <a:r>
              <a:rPr lang="en-US" dirty="0" smtClean="0"/>
              <a:t>as</a:t>
            </a:r>
            <a:r>
              <a:rPr lang="tr-TR" dirty="0" smtClean="0"/>
              <a:t> </a:t>
            </a:r>
            <a:r>
              <a:rPr lang="en-US" i="1" dirty="0" smtClean="0"/>
              <a:t>depth-first </a:t>
            </a:r>
            <a:r>
              <a:rPr lang="en-US" i="1" dirty="0"/>
              <a:t>traversal</a:t>
            </a:r>
            <a:r>
              <a:rPr lang="en-US" dirty="0"/>
              <a:t>. In this algorithm, the left sub-tree is always traversed before the right sub-tree.</a:t>
            </a:r>
          </a:p>
          <a:p>
            <a:pPr lvl="1"/>
            <a:r>
              <a:rPr lang="en-US" dirty="0"/>
              <a:t>The word ‘pre’ in the pre-order specifies that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root </a:t>
            </a:r>
            <a:r>
              <a:rPr lang="en-US" dirty="0"/>
              <a:t>node is accessed prior to any other nodes </a:t>
            </a:r>
            <a:r>
              <a:rPr lang="en-US" dirty="0" smtClean="0"/>
              <a:t>in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left and right sub-trees. Pre-order </a:t>
            </a:r>
            <a:r>
              <a:rPr lang="en-US" dirty="0" smtClean="0"/>
              <a:t>algorithm</a:t>
            </a:r>
            <a:r>
              <a:rPr lang="tr-TR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also known as the NLR traversal </a:t>
            </a:r>
            <a:r>
              <a:rPr lang="en-US" dirty="0" smtClean="0"/>
              <a:t>algorithm(Node-Left-Right</a:t>
            </a:r>
            <a:r>
              <a:rPr lang="en-US" dirty="0"/>
              <a:t>). </a:t>
            </a:r>
            <a:endParaRPr lang="tr-TR" b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105400"/>
            <a:ext cx="8001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957762"/>
            <a:ext cx="38004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64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685800"/>
          </a:xfrm>
        </p:spPr>
        <p:txBody>
          <a:bodyPr>
            <a:normAutofit/>
          </a:bodyPr>
          <a:lstStyle/>
          <a:p>
            <a:r>
              <a:rPr lang="tr-TR" sz="2800" dirty="0" smtClean="0"/>
              <a:t>Traversing a Binary Tree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848600" cy="609600"/>
          </a:xfrm>
        </p:spPr>
        <p:txBody>
          <a:bodyPr>
            <a:normAutofit/>
          </a:bodyPr>
          <a:lstStyle/>
          <a:p>
            <a:r>
              <a:rPr lang="tr-TR" b="1" dirty="0" smtClean="0"/>
              <a:t>Pre-Order Traversal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41338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3962400"/>
            <a:ext cx="26193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2" y="3981450"/>
            <a:ext cx="25812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28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685800"/>
          </a:xfrm>
        </p:spPr>
        <p:txBody>
          <a:bodyPr>
            <a:normAutofit/>
          </a:bodyPr>
          <a:lstStyle/>
          <a:p>
            <a:r>
              <a:rPr lang="tr-TR" sz="2800" dirty="0" smtClean="0"/>
              <a:t>Traversing a Binary Tree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848600" cy="3657600"/>
          </a:xfrm>
        </p:spPr>
        <p:txBody>
          <a:bodyPr>
            <a:normAutofit fontScale="70000" lnSpcReduction="20000"/>
          </a:bodyPr>
          <a:lstStyle/>
          <a:p>
            <a:r>
              <a:rPr lang="tr-TR" b="1" dirty="0" smtClean="0"/>
              <a:t>In-Order Traversal</a:t>
            </a:r>
          </a:p>
          <a:p>
            <a:pPr lvl="1"/>
            <a:r>
              <a:rPr lang="en-US" dirty="0"/>
              <a:t>To traverse a non-empty binary tree in in-order,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following </a:t>
            </a:r>
            <a:r>
              <a:rPr lang="en-US" dirty="0"/>
              <a:t>operations are performed recursively </a:t>
            </a:r>
            <a:r>
              <a:rPr lang="en-US" dirty="0" smtClean="0"/>
              <a:t>at</a:t>
            </a:r>
            <a:r>
              <a:rPr lang="tr-TR" dirty="0" smtClean="0"/>
              <a:t> </a:t>
            </a:r>
            <a:r>
              <a:rPr lang="en-US" dirty="0" smtClean="0"/>
              <a:t>each </a:t>
            </a:r>
            <a:r>
              <a:rPr lang="en-US" dirty="0"/>
              <a:t>node. </a:t>
            </a:r>
            <a:endParaRPr lang="tr-TR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algorithm works by:</a:t>
            </a:r>
          </a:p>
          <a:p>
            <a:pPr lvl="2"/>
            <a:r>
              <a:rPr lang="en-US" dirty="0"/>
              <a:t>1. Traversing the left sub-tree,</a:t>
            </a:r>
          </a:p>
          <a:p>
            <a:pPr lvl="2"/>
            <a:r>
              <a:rPr lang="en-US" dirty="0"/>
              <a:t>2. Visiting the root node, and finally</a:t>
            </a:r>
          </a:p>
          <a:p>
            <a:pPr lvl="2"/>
            <a:r>
              <a:rPr lang="en-US" dirty="0"/>
              <a:t>3. Traversing the right sub-tree.</a:t>
            </a:r>
          </a:p>
          <a:p>
            <a:pPr lvl="1"/>
            <a:r>
              <a:rPr lang="en-US" dirty="0"/>
              <a:t>Consider the tree given in </a:t>
            </a:r>
            <a:r>
              <a:rPr lang="en-US" dirty="0" smtClean="0"/>
              <a:t>Fig</a:t>
            </a:r>
            <a:r>
              <a:rPr lang="tr-TR" dirty="0" smtClean="0"/>
              <a:t>ure</a:t>
            </a:r>
            <a:r>
              <a:rPr lang="en-US" dirty="0" smtClean="0"/>
              <a:t>. </a:t>
            </a:r>
            <a:r>
              <a:rPr lang="en-US" dirty="0"/>
              <a:t>The in-order traversal of the tree is given as B, A, and C.</a:t>
            </a:r>
          </a:p>
          <a:p>
            <a:pPr lvl="1"/>
            <a:r>
              <a:rPr lang="en-US" dirty="0"/>
              <a:t>Left sub-tree first, the root node next, and then the right sub-tree. In-order traversal is also </a:t>
            </a:r>
            <a:r>
              <a:rPr lang="en-US" dirty="0" smtClean="0"/>
              <a:t>called</a:t>
            </a:r>
            <a:r>
              <a:rPr lang="tr-TR" dirty="0" smtClean="0"/>
              <a:t> </a:t>
            </a:r>
            <a:r>
              <a:rPr lang="en-US" dirty="0" smtClean="0"/>
              <a:t>as </a:t>
            </a:r>
            <a:r>
              <a:rPr lang="en-US" i="1" dirty="0"/>
              <a:t>symmetric traversal</a:t>
            </a:r>
            <a:r>
              <a:rPr lang="en-US" dirty="0"/>
              <a:t>. </a:t>
            </a:r>
            <a:endParaRPr lang="tr-TR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this algorithm, the left sub-tree is always traversed before the </a:t>
            </a:r>
            <a:r>
              <a:rPr lang="en-US" dirty="0" smtClean="0"/>
              <a:t>root</a:t>
            </a:r>
            <a:r>
              <a:rPr lang="tr-TR" dirty="0" smtClean="0"/>
              <a:t> </a:t>
            </a:r>
            <a:r>
              <a:rPr lang="en-US" dirty="0" smtClean="0"/>
              <a:t>node </a:t>
            </a:r>
            <a:r>
              <a:rPr lang="en-US" dirty="0"/>
              <a:t>and the right sub-tree. </a:t>
            </a:r>
            <a:endParaRPr lang="tr-TR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word ‘in’ in the in-order specifies that the root node is </a:t>
            </a:r>
            <a:r>
              <a:rPr lang="en-US" dirty="0" smtClean="0"/>
              <a:t>accessed</a:t>
            </a:r>
            <a:r>
              <a:rPr lang="tr-TR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between the left and the right sub-trees. In-order algorithm is also known as the LNR </a:t>
            </a:r>
            <a:r>
              <a:rPr lang="en-US" dirty="0" smtClean="0"/>
              <a:t>traversal</a:t>
            </a:r>
            <a:r>
              <a:rPr lang="tr-TR" dirty="0" smtClean="0"/>
              <a:t> </a:t>
            </a:r>
            <a:r>
              <a:rPr lang="en-US" dirty="0" smtClean="0"/>
              <a:t>algorithm </a:t>
            </a:r>
            <a:r>
              <a:rPr lang="en-US" dirty="0"/>
              <a:t>(Left-Node-Right</a:t>
            </a:r>
            <a:r>
              <a:rPr lang="en-US" dirty="0" smtClean="0"/>
              <a:t>).</a:t>
            </a:r>
            <a:endParaRPr lang="tr-TR" b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419600"/>
            <a:ext cx="38385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567237"/>
            <a:ext cx="8001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15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685800"/>
          </a:xfrm>
        </p:spPr>
        <p:txBody>
          <a:bodyPr>
            <a:normAutofit/>
          </a:bodyPr>
          <a:lstStyle/>
          <a:p>
            <a:r>
              <a:rPr lang="tr-TR" sz="2800" dirty="0" smtClean="0"/>
              <a:t>Traversing a Binary Tree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848600" cy="609600"/>
          </a:xfrm>
        </p:spPr>
        <p:txBody>
          <a:bodyPr>
            <a:normAutofit/>
          </a:bodyPr>
          <a:lstStyle/>
          <a:p>
            <a:r>
              <a:rPr lang="tr-TR" b="1" dirty="0" smtClean="0"/>
              <a:t>In-Order Traversal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41338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81" y="3886200"/>
            <a:ext cx="31527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985" y="3948845"/>
            <a:ext cx="24098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9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848600" cy="5257800"/>
          </a:xfrm>
        </p:spPr>
        <p:txBody>
          <a:bodyPr>
            <a:normAutofit fontScale="92500" lnSpcReduction="20000"/>
          </a:bodyPr>
          <a:lstStyle/>
          <a:p>
            <a:r>
              <a:rPr lang="tr-TR" b="1" dirty="0" err="1" smtClean="0"/>
              <a:t>Basic</a:t>
            </a:r>
            <a:r>
              <a:rPr lang="tr-TR" b="1" dirty="0" smtClean="0"/>
              <a:t> </a:t>
            </a:r>
            <a:r>
              <a:rPr lang="tr-TR" b="1" dirty="0" err="1" smtClean="0"/>
              <a:t>Terminology</a:t>
            </a:r>
            <a:endParaRPr lang="tr-TR" b="1" dirty="0" smtClean="0"/>
          </a:p>
          <a:p>
            <a:pPr lvl="1"/>
            <a:r>
              <a:rPr lang="en-US" b="1" i="1" dirty="0" smtClean="0"/>
              <a:t>Root node </a:t>
            </a:r>
            <a:r>
              <a:rPr lang="en-US" i="1" dirty="0" smtClean="0"/>
              <a:t>The root node </a:t>
            </a:r>
            <a:r>
              <a:rPr lang="en-US" sz="1600" i="1" dirty="0" smtClean="0"/>
              <a:t>R </a:t>
            </a:r>
            <a:r>
              <a:rPr lang="en-US" i="1" dirty="0" smtClean="0"/>
              <a:t>is the topmost node in the tree. If </a:t>
            </a:r>
            <a:r>
              <a:rPr lang="en-US" sz="1600" i="1" dirty="0" smtClean="0"/>
              <a:t>R = NULL</a:t>
            </a:r>
            <a:r>
              <a:rPr lang="en-US" i="1" dirty="0" smtClean="0"/>
              <a:t>, then it means the tree is</a:t>
            </a:r>
            <a:r>
              <a:rPr lang="tr-TR" i="1" dirty="0" smtClean="0"/>
              <a:t> </a:t>
            </a:r>
            <a:r>
              <a:rPr lang="tr-TR" dirty="0" err="1" smtClean="0"/>
              <a:t>empty</a:t>
            </a:r>
            <a:r>
              <a:rPr lang="tr-TR" dirty="0" smtClean="0"/>
              <a:t>.</a:t>
            </a:r>
          </a:p>
          <a:p>
            <a:pPr lvl="1"/>
            <a:r>
              <a:rPr lang="en-US" b="1" i="1" dirty="0" smtClean="0"/>
              <a:t>Sub-trees</a:t>
            </a:r>
            <a:r>
              <a:rPr lang="en-US" i="1" dirty="0" smtClean="0"/>
              <a:t> If the root node </a:t>
            </a:r>
            <a:r>
              <a:rPr lang="en-US" sz="1800" i="1" dirty="0" smtClean="0"/>
              <a:t>R </a:t>
            </a:r>
            <a:r>
              <a:rPr lang="en-US" i="1" dirty="0" smtClean="0"/>
              <a:t>is not </a:t>
            </a:r>
            <a:r>
              <a:rPr lang="en-US" sz="1800" i="1" dirty="0" smtClean="0"/>
              <a:t>NULL</a:t>
            </a:r>
            <a:r>
              <a:rPr lang="en-US" i="1" dirty="0" smtClean="0"/>
              <a:t>, then the trees </a:t>
            </a:r>
            <a:r>
              <a:rPr lang="en-US" sz="1800" i="1" dirty="0" smtClean="0"/>
              <a:t>T</a:t>
            </a:r>
            <a:r>
              <a:rPr lang="en-US" sz="800" i="1" dirty="0" smtClean="0"/>
              <a:t>1</a:t>
            </a:r>
            <a:r>
              <a:rPr lang="en-US" sz="1800" i="1" dirty="0" smtClean="0"/>
              <a:t>, T</a:t>
            </a:r>
            <a:r>
              <a:rPr lang="en-US" sz="800" i="1" dirty="0" smtClean="0"/>
              <a:t>2</a:t>
            </a:r>
            <a:r>
              <a:rPr lang="en-US" sz="1800" i="1" dirty="0" smtClean="0"/>
              <a:t>, </a:t>
            </a:r>
            <a:r>
              <a:rPr lang="en-US" i="1" dirty="0" smtClean="0"/>
              <a:t>and </a:t>
            </a:r>
            <a:r>
              <a:rPr lang="en-US" sz="1800" i="1" dirty="0" smtClean="0"/>
              <a:t>T</a:t>
            </a:r>
            <a:r>
              <a:rPr lang="en-US" sz="800" i="1" dirty="0" smtClean="0"/>
              <a:t>3 </a:t>
            </a:r>
            <a:r>
              <a:rPr lang="en-US" i="1" dirty="0" smtClean="0"/>
              <a:t>are called the sub-trees of </a:t>
            </a:r>
            <a:r>
              <a:rPr lang="en-US" sz="1800" i="1" dirty="0" smtClean="0"/>
              <a:t>R</a:t>
            </a:r>
            <a:r>
              <a:rPr lang="en-US" i="1" dirty="0" smtClean="0"/>
              <a:t>.</a:t>
            </a:r>
            <a:endParaRPr lang="tr-TR" i="1" dirty="0" smtClean="0"/>
          </a:p>
          <a:p>
            <a:pPr lvl="1"/>
            <a:r>
              <a:rPr lang="en-US" b="1" i="1" dirty="0" smtClean="0"/>
              <a:t>Leaf node </a:t>
            </a:r>
            <a:r>
              <a:rPr lang="en-US" i="1" dirty="0" smtClean="0"/>
              <a:t>A node that has no children is called the leaf node or the terminal node.</a:t>
            </a:r>
            <a:endParaRPr lang="tr-TR" i="1" dirty="0" smtClean="0"/>
          </a:p>
          <a:p>
            <a:pPr lvl="1"/>
            <a:r>
              <a:rPr lang="en-US" b="1" i="1" dirty="0" smtClean="0"/>
              <a:t>Path</a:t>
            </a:r>
            <a:r>
              <a:rPr lang="en-US" i="1" dirty="0" smtClean="0"/>
              <a:t> A sequence of consecutive edges is called a path. For example, in Fig</a:t>
            </a:r>
            <a:r>
              <a:rPr lang="tr-TR" i="1" dirty="0" err="1" smtClean="0"/>
              <a:t>ure</a:t>
            </a:r>
            <a:r>
              <a:rPr lang="en-US" i="1" dirty="0" smtClean="0"/>
              <a:t>, the path from</a:t>
            </a:r>
            <a:r>
              <a:rPr lang="tr-TR" i="1" dirty="0" smtClean="0"/>
              <a:t> </a:t>
            </a:r>
            <a:r>
              <a:rPr lang="en-US" dirty="0" smtClean="0"/>
              <a:t>the root node </a:t>
            </a:r>
            <a:r>
              <a:rPr lang="en-US" sz="1800" dirty="0" smtClean="0"/>
              <a:t>A </a:t>
            </a:r>
            <a:r>
              <a:rPr lang="en-US" dirty="0" smtClean="0"/>
              <a:t>to node </a:t>
            </a:r>
            <a:r>
              <a:rPr lang="en-US" sz="1800" dirty="0" smtClean="0"/>
              <a:t>I </a:t>
            </a:r>
            <a:r>
              <a:rPr lang="en-US" dirty="0" smtClean="0"/>
              <a:t>is given as: </a:t>
            </a:r>
            <a:r>
              <a:rPr lang="en-US" sz="1800" dirty="0" smtClean="0"/>
              <a:t>A</a:t>
            </a:r>
            <a:r>
              <a:rPr lang="en-US" dirty="0" smtClean="0"/>
              <a:t>, </a:t>
            </a:r>
            <a:r>
              <a:rPr lang="en-US" sz="1800" dirty="0" smtClean="0"/>
              <a:t>D</a:t>
            </a:r>
            <a:r>
              <a:rPr lang="en-US" dirty="0" smtClean="0"/>
              <a:t>, and </a:t>
            </a:r>
            <a:r>
              <a:rPr lang="en-US" sz="1800" dirty="0" smtClean="0"/>
              <a:t>I</a:t>
            </a:r>
            <a:r>
              <a:rPr lang="en-US" dirty="0" smtClean="0"/>
              <a:t>.</a:t>
            </a:r>
            <a:endParaRPr lang="tr-TR" dirty="0" smtClean="0"/>
          </a:p>
          <a:p>
            <a:pPr lvl="1"/>
            <a:r>
              <a:rPr lang="en-US" b="1" i="1" dirty="0" smtClean="0"/>
              <a:t>Ancestor node </a:t>
            </a:r>
            <a:r>
              <a:rPr lang="en-US" i="1" dirty="0" smtClean="0"/>
              <a:t>An ancestor of a node is any predecessor node on the path from root to that</a:t>
            </a:r>
            <a:r>
              <a:rPr lang="tr-TR" i="1" dirty="0" smtClean="0"/>
              <a:t> </a:t>
            </a:r>
            <a:r>
              <a:rPr lang="en-US" dirty="0" smtClean="0"/>
              <a:t>node. The root node does not have any ancestors. In the tree given in Fig</a:t>
            </a:r>
            <a:r>
              <a:rPr lang="tr-TR" dirty="0" err="1" smtClean="0"/>
              <a:t>ure</a:t>
            </a:r>
            <a:r>
              <a:rPr lang="en-US" dirty="0" smtClean="0"/>
              <a:t>, nodes </a:t>
            </a:r>
            <a:r>
              <a:rPr lang="en-US" sz="1800" dirty="0" smtClean="0"/>
              <a:t>A</a:t>
            </a:r>
            <a:r>
              <a:rPr lang="en-US" dirty="0" smtClean="0"/>
              <a:t>, </a:t>
            </a:r>
            <a:r>
              <a:rPr lang="en-US" sz="1800" dirty="0" smtClean="0"/>
              <a:t>C</a:t>
            </a:r>
            <a:r>
              <a:rPr lang="en-US" dirty="0" smtClean="0"/>
              <a:t>, and </a:t>
            </a:r>
            <a:r>
              <a:rPr lang="en-US" sz="1800" dirty="0" smtClean="0"/>
              <a:t>G</a:t>
            </a:r>
            <a:r>
              <a:rPr lang="tr-TR" sz="1800" dirty="0" smtClean="0"/>
              <a:t> </a:t>
            </a:r>
            <a:r>
              <a:rPr lang="en-US" dirty="0" smtClean="0"/>
              <a:t>are the ancestors of node </a:t>
            </a:r>
            <a:r>
              <a:rPr lang="en-US" sz="1800" dirty="0" smtClean="0"/>
              <a:t>K</a:t>
            </a:r>
            <a:r>
              <a:rPr lang="en-US" dirty="0" smtClean="0"/>
              <a:t>.</a:t>
            </a:r>
            <a:endParaRPr lang="tr-TR" dirty="0" smtClean="0"/>
          </a:p>
          <a:p>
            <a:pPr lvl="1"/>
            <a:r>
              <a:rPr lang="en-US" b="1" i="1" dirty="0" smtClean="0"/>
              <a:t>Descendant node </a:t>
            </a:r>
            <a:r>
              <a:rPr lang="en-US" i="1" dirty="0" smtClean="0"/>
              <a:t>A descendant node is any successor node on any path from</a:t>
            </a:r>
            <a:r>
              <a:rPr lang="tr-TR" i="1" dirty="0" smtClean="0"/>
              <a:t> </a:t>
            </a:r>
            <a:r>
              <a:rPr lang="en-US" dirty="0" smtClean="0"/>
              <a:t>the node to a leaf node. Leaf nodes do not have any descendants. In the tree</a:t>
            </a:r>
            <a:r>
              <a:rPr lang="tr-TR" dirty="0" smtClean="0"/>
              <a:t> </a:t>
            </a:r>
            <a:r>
              <a:rPr lang="en-US" dirty="0" smtClean="0"/>
              <a:t>given in Fig</a:t>
            </a:r>
            <a:r>
              <a:rPr lang="tr-TR" dirty="0" err="1" smtClean="0"/>
              <a:t>ure</a:t>
            </a:r>
            <a:r>
              <a:rPr lang="en-US" dirty="0" smtClean="0"/>
              <a:t>, nodes </a:t>
            </a:r>
            <a:r>
              <a:rPr lang="en-US" sz="1800" dirty="0" smtClean="0"/>
              <a:t>C</a:t>
            </a:r>
            <a:r>
              <a:rPr lang="en-US" dirty="0" smtClean="0"/>
              <a:t>, </a:t>
            </a:r>
            <a:r>
              <a:rPr lang="en-US" sz="1800" dirty="0" smtClean="0"/>
              <a:t>G</a:t>
            </a:r>
            <a:r>
              <a:rPr lang="en-US" dirty="0" smtClean="0"/>
              <a:t>, </a:t>
            </a:r>
            <a:r>
              <a:rPr lang="en-US" sz="1800" dirty="0" smtClean="0"/>
              <a:t>J</a:t>
            </a:r>
            <a:r>
              <a:rPr lang="en-US" dirty="0" smtClean="0"/>
              <a:t>, and </a:t>
            </a:r>
            <a:r>
              <a:rPr lang="en-US" sz="1800" dirty="0" smtClean="0"/>
              <a:t>K </a:t>
            </a:r>
            <a:r>
              <a:rPr lang="en-US" dirty="0" smtClean="0"/>
              <a:t>are the descendants of node </a:t>
            </a:r>
            <a:r>
              <a:rPr lang="en-US" sz="1800" dirty="0" smtClean="0"/>
              <a:t>A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685800"/>
          </a:xfrm>
        </p:spPr>
        <p:txBody>
          <a:bodyPr>
            <a:normAutofit/>
          </a:bodyPr>
          <a:lstStyle/>
          <a:p>
            <a:r>
              <a:rPr lang="tr-TR" sz="2800" dirty="0" smtClean="0"/>
              <a:t>Traversing a Binary Tree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1999"/>
            <a:ext cx="7848600" cy="3805237"/>
          </a:xfrm>
        </p:spPr>
        <p:txBody>
          <a:bodyPr>
            <a:normAutofit fontScale="77500" lnSpcReduction="20000"/>
          </a:bodyPr>
          <a:lstStyle/>
          <a:p>
            <a:r>
              <a:rPr lang="tr-TR" b="1" dirty="0" smtClean="0"/>
              <a:t>Post-Order Traversal</a:t>
            </a:r>
          </a:p>
          <a:p>
            <a:pPr lvl="1"/>
            <a:r>
              <a:rPr lang="en-US" dirty="0"/>
              <a:t>To traverse a non-empty binary tree in post-order, the following operations are </a:t>
            </a:r>
            <a:r>
              <a:rPr lang="en-US" dirty="0" smtClean="0"/>
              <a:t>performed</a:t>
            </a:r>
            <a:r>
              <a:rPr lang="tr-TR" dirty="0" smtClean="0"/>
              <a:t> </a:t>
            </a:r>
            <a:r>
              <a:rPr lang="en-US" dirty="0" smtClean="0"/>
              <a:t>recursively </a:t>
            </a:r>
            <a:r>
              <a:rPr lang="en-US" dirty="0"/>
              <a:t>at each node. </a:t>
            </a:r>
            <a:endParaRPr lang="tr-TR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algorithm works by:</a:t>
            </a:r>
          </a:p>
          <a:p>
            <a:pPr lvl="2"/>
            <a:r>
              <a:rPr lang="en-US" dirty="0"/>
              <a:t>1. Traversing the left sub-tree,</a:t>
            </a:r>
          </a:p>
          <a:p>
            <a:pPr lvl="2"/>
            <a:r>
              <a:rPr lang="en-US" dirty="0"/>
              <a:t>2. Traversing the right sub-tree, and finally</a:t>
            </a:r>
          </a:p>
          <a:p>
            <a:pPr lvl="2"/>
            <a:r>
              <a:rPr lang="en-US" dirty="0"/>
              <a:t>3. Visiting the root node.</a:t>
            </a:r>
          </a:p>
          <a:p>
            <a:pPr lvl="1"/>
            <a:r>
              <a:rPr lang="en-US" dirty="0"/>
              <a:t>Consider the tree given in </a:t>
            </a:r>
            <a:r>
              <a:rPr lang="en-US" dirty="0" smtClean="0"/>
              <a:t>Fig</a:t>
            </a:r>
            <a:r>
              <a:rPr lang="tr-TR" dirty="0" smtClean="0"/>
              <a:t>ure</a:t>
            </a:r>
            <a:r>
              <a:rPr lang="en-US" dirty="0" smtClean="0"/>
              <a:t>. The</a:t>
            </a:r>
            <a:r>
              <a:rPr lang="tr-TR" dirty="0" smtClean="0"/>
              <a:t> </a:t>
            </a:r>
            <a:r>
              <a:rPr lang="en-US" dirty="0" smtClean="0"/>
              <a:t>post-order </a:t>
            </a:r>
            <a:r>
              <a:rPr lang="en-US" dirty="0"/>
              <a:t>traversal of the tree is given as </a:t>
            </a:r>
            <a:r>
              <a:rPr lang="en-US" sz="1800" dirty="0"/>
              <a:t>B</a:t>
            </a:r>
            <a:r>
              <a:rPr lang="en-US" dirty="0"/>
              <a:t>, </a:t>
            </a:r>
            <a:r>
              <a:rPr lang="en-US" sz="1800" dirty="0" smtClean="0"/>
              <a:t>C</a:t>
            </a:r>
            <a:r>
              <a:rPr lang="en-US" dirty="0" smtClean="0"/>
              <a:t>,</a:t>
            </a:r>
            <a:r>
              <a:rPr lang="tr-TR" dirty="0" smtClean="0"/>
              <a:t> </a:t>
            </a:r>
            <a:r>
              <a:rPr lang="en-US" dirty="0" smtClean="0"/>
              <a:t>and </a:t>
            </a:r>
            <a:r>
              <a:rPr lang="en-US" sz="1800" dirty="0"/>
              <a:t>A</a:t>
            </a:r>
            <a:r>
              <a:rPr lang="en-US" dirty="0"/>
              <a:t>. Left sub-tree first, the right sub-tree </a:t>
            </a:r>
            <a:r>
              <a:rPr lang="en-US" dirty="0" smtClean="0"/>
              <a:t>next,</a:t>
            </a:r>
            <a:r>
              <a:rPr lang="tr-TR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finally the root node. </a:t>
            </a:r>
            <a:endParaRPr lang="tr-TR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this algorithm,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left </a:t>
            </a:r>
            <a:r>
              <a:rPr lang="en-US" dirty="0"/>
              <a:t>sub-tree is always traversed before the </a:t>
            </a:r>
            <a:r>
              <a:rPr lang="en-US" dirty="0" smtClean="0"/>
              <a:t>right</a:t>
            </a:r>
            <a:r>
              <a:rPr lang="tr-TR" dirty="0" smtClean="0"/>
              <a:t> </a:t>
            </a:r>
            <a:r>
              <a:rPr lang="en-US" dirty="0" smtClean="0"/>
              <a:t>sub-tree </a:t>
            </a:r>
            <a:r>
              <a:rPr lang="en-US" dirty="0"/>
              <a:t>and the root node. The word ‘post’ </a:t>
            </a:r>
            <a:r>
              <a:rPr lang="en-US" dirty="0" smtClean="0"/>
              <a:t>in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post-order specifies that the root node </a:t>
            </a:r>
            <a:r>
              <a:rPr lang="en-US" dirty="0" smtClean="0"/>
              <a:t>is</a:t>
            </a:r>
            <a:r>
              <a:rPr lang="tr-TR" dirty="0" smtClean="0"/>
              <a:t> </a:t>
            </a:r>
            <a:r>
              <a:rPr lang="en-US" dirty="0" smtClean="0"/>
              <a:t>accessed </a:t>
            </a:r>
            <a:r>
              <a:rPr lang="en-US" dirty="0"/>
              <a:t>after the left and the right sub-trees.</a:t>
            </a:r>
          </a:p>
          <a:p>
            <a:pPr lvl="1"/>
            <a:r>
              <a:rPr lang="en-US" dirty="0"/>
              <a:t>Post-order algorithm is also known as the </a:t>
            </a:r>
            <a:r>
              <a:rPr lang="en-US" sz="1600" dirty="0" smtClean="0"/>
              <a:t>LRN</a:t>
            </a:r>
            <a:r>
              <a:rPr lang="tr-TR" sz="1600" dirty="0" smtClean="0"/>
              <a:t> </a:t>
            </a:r>
            <a:r>
              <a:rPr lang="tr-TR" dirty="0" smtClean="0"/>
              <a:t>traversal </a:t>
            </a:r>
            <a:r>
              <a:rPr lang="tr-TR" dirty="0"/>
              <a:t>algorithm (Left-Right-Node). </a:t>
            </a:r>
            <a:endParaRPr lang="tr-TR" b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876800"/>
            <a:ext cx="8001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652596"/>
            <a:ext cx="37814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8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685800"/>
          </a:xfrm>
        </p:spPr>
        <p:txBody>
          <a:bodyPr>
            <a:normAutofit/>
          </a:bodyPr>
          <a:lstStyle/>
          <a:p>
            <a:r>
              <a:rPr lang="tr-TR" sz="2800" dirty="0" smtClean="0"/>
              <a:t>Traversing a Binary Tree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848600" cy="609600"/>
          </a:xfrm>
        </p:spPr>
        <p:txBody>
          <a:bodyPr>
            <a:normAutofit/>
          </a:bodyPr>
          <a:lstStyle/>
          <a:p>
            <a:r>
              <a:rPr lang="tr-TR" b="1" dirty="0" smtClean="0"/>
              <a:t>Post-Order Traversal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41338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14800"/>
            <a:ext cx="31432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14800"/>
            <a:ext cx="24384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79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685800"/>
          </a:xfrm>
        </p:spPr>
        <p:txBody>
          <a:bodyPr>
            <a:normAutofit/>
          </a:bodyPr>
          <a:lstStyle/>
          <a:p>
            <a:r>
              <a:rPr lang="tr-TR" sz="2800" dirty="0" smtClean="0"/>
              <a:t>Traversing a Binary Tree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1999"/>
            <a:ext cx="7848600" cy="2362201"/>
          </a:xfrm>
        </p:spPr>
        <p:txBody>
          <a:bodyPr>
            <a:normAutofit/>
          </a:bodyPr>
          <a:lstStyle/>
          <a:p>
            <a:r>
              <a:rPr lang="tr-TR" b="1" dirty="0" smtClean="0"/>
              <a:t>Level-Order Traversal</a:t>
            </a:r>
          </a:p>
          <a:p>
            <a:pPr lvl="1"/>
            <a:r>
              <a:rPr lang="en-US" dirty="0"/>
              <a:t>In level-order traversal, all the nodes at a level are accessed before going to the next level. </a:t>
            </a:r>
            <a:endParaRPr lang="tr-TR" dirty="0" smtClean="0"/>
          </a:p>
          <a:p>
            <a:pPr lvl="1"/>
            <a:r>
              <a:rPr lang="en-US" dirty="0" smtClean="0"/>
              <a:t>This</a:t>
            </a:r>
            <a:r>
              <a:rPr lang="tr-TR" dirty="0" smtClean="0"/>
              <a:t> </a:t>
            </a:r>
            <a:r>
              <a:rPr lang="en-US" dirty="0" smtClean="0"/>
              <a:t>algorithm </a:t>
            </a:r>
            <a:r>
              <a:rPr lang="en-US" dirty="0"/>
              <a:t>is also called as the </a:t>
            </a:r>
            <a:r>
              <a:rPr lang="en-US" i="1" dirty="0"/>
              <a:t>breadth-first traversal algorithm</a:t>
            </a:r>
            <a:r>
              <a:rPr lang="en-US" dirty="0"/>
              <a:t>. Consider the trees given </a:t>
            </a:r>
            <a:r>
              <a:rPr lang="en-US" dirty="0" smtClean="0"/>
              <a:t>in</a:t>
            </a:r>
            <a:r>
              <a:rPr lang="tr-TR" dirty="0"/>
              <a:t> </a:t>
            </a:r>
            <a:r>
              <a:rPr lang="en-US" dirty="0" smtClean="0"/>
              <a:t>Fig</a:t>
            </a:r>
            <a:r>
              <a:rPr lang="tr-TR" dirty="0" smtClean="0"/>
              <a:t>ure </a:t>
            </a:r>
            <a:r>
              <a:rPr lang="en-US" dirty="0" smtClean="0"/>
              <a:t>and </a:t>
            </a:r>
            <a:r>
              <a:rPr lang="en-US" dirty="0"/>
              <a:t>note the level order of these trees.</a:t>
            </a:r>
            <a:endParaRPr lang="tr-TR" b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0"/>
            <a:ext cx="6629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5334000"/>
            <a:ext cx="75152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1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685800"/>
          </a:xfrm>
        </p:spPr>
        <p:txBody>
          <a:bodyPr>
            <a:normAutofit/>
          </a:bodyPr>
          <a:lstStyle/>
          <a:p>
            <a:r>
              <a:rPr lang="tr-TR" sz="2800" dirty="0" smtClean="0"/>
              <a:t>Traversing a Binary Tree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41148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Constructing a Binary Tree from Traversal </a:t>
            </a:r>
            <a:r>
              <a:rPr lang="en-US" b="1" dirty="0" smtClean="0"/>
              <a:t>Results</a:t>
            </a:r>
            <a:endParaRPr lang="tr-TR" b="1" dirty="0" smtClean="0"/>
          </a:p>
          <a:p>
            <a:pPr lvl="1"/>
            <a:r>
              <a:rPr lang="en-US" dirty="0"/>
              <a:t>We can construct a binary tree if we are given at least two traversal results. The first </a:t>
            </a:r>
            <a:r>
              <a:rPr lang="en-US" dirty="0" smtClean="0"/>
              <a:t>traversal</a:t>
            </a:r>
            <a:r>
              <a:rPr lang="tr-TR" dirty="0" smtClean="0"/>
              <a:t> </a:t>
            </a:r>
            <a:r>
              <a:rPr lang="en-US" dirty="0" smtClean="0"/>
              <a:t>must </a:t>
            </a:r>
            <a:r>
              <a:rPr lang="en-US" dirty="0"/>
              <a:t>be the in-order traversal and the second can be either pre-order or post-order </a:t>
            </a:r>
            <a:r>
              <a:rPr lang="en-US" dirty="0" smtClean="0"/>
              <a:t>traversal.</a:t>
            </a:r>
            <a:endParaRPr lang="tr-TR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in-order traversal result will be used to determine the left and the right child nodes, and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pre-order/post-order </a:t>
            </a:r>
            <a:r>
              <a:rPr lang="en-US" dirty="0"/>
              <a:t>can be used to determine the root node. For example, consider the </a:t>
            </a:r>
            <a:r>
              <a:rPr lang="en-US" dirty="0" smtClean="0"/>
              <a:t>traversal</a:t>
            </a:r>
            <a:r>
              <a:rPr lang="tr-TR" dirty="0" smtClean="0"/>
              <a:t> results </a:t>
            </a:r>
            <a:r>
              <a:rPr lang="tr-TR" dirty="0"/>
              <a:t>given below:</a:t>
            </a:r>
          </a:p>
          <a:p>
            <a:pPr marL="68580" indent="0">
              <a:buNone/>
            </a:pPr>
            <a:r>
              <a:rPr lang="tr-TR" dirty="0" smtClean="0"/>
              <a:t>         In–order </a:t>
            </a:r>
            <a:r>
              <a:rPr lang="tr-TR" dirty="0"/>
              <a:t>Traversal: D B E A F C G Pre–order Traversal: A B D E C F G</a:t>
            </a:r>
          </a:p>
          <a:p>
            <a:pPr lvl="1"/>
            <a:r>
              <a:rPr lang="en-US" dirty="0"/>
              <a:t>Here, we have the in-order traversal sequence and pre-order traversal sequence. Follow the </a:t>
            </a:r>
            <a:r>
              <a:rPr lang="en-US" dirty="0" smtClean="0"/>
              <a:t>steps</a:t>
            </a:r>
            <a:r>
              <a:rPr lang="tr-TR" dirty="0" smtClean="0"/>
              <a:t> </a:t>
            </a:r>
            <a:r>
              <a:rPr lang="en-US" dirty="0" smtClean="0"/>
              <a:t>given </a:t>
            </a:r>
            <a:r>
              <a:rPr lang="en-US" dirty="0"/>
              <a:t>below to construct the </a:t>
            </a:r>
            <a:r>
              <a:rPr lang="en-US" dirty="0" smtClean="0"/>
              <a:t>tree:</a:t>
            </a:r>
            <a:endParaRPr lang="tr-TR" dirty="0" smtClean="0"/>
          </a:p>
          <a:p>
            <a:pPr lvl="1"/>
            <a:r>
              <a:rPr lang="en-US" b="1" i="1" dirty="0" smtClean="0"/>
              <a:t>Step </a:t>
            </a:r>
            <a:r>
              <a:rPr lang="en-US" b="1" i="1" dirty="0"/>
              <a:t>1 </a:t>
            </a:r>
            <a:r>
              <a:rPr lang="en-US" dirty="0"/>
              <a:t>Use the pre-order sequence to determine the root node of the tree. The first element </a:t>
            </a:r>
            <a:r>
              <a:rPr lang="en-US" dirty="0" smtClean="0"/>
              <a:t>would</a:t>
            </a:r>
            <a:r>
              <a:rPr lang="tr-TR" dirty="0" smtClean="0"/>
              <a:t> be </a:t>
            </a:r>
            <a:r>
              <a:rPr lang="tr-TR" dirty="0"/>
              <a:t>the root node.</a:t>
            </a:r>
          </a:p>
          <a:p>
            <a:pPr lvl="1"/>
            <a:r>
              <a:rPr lang="en-US" b="1" i="1" dirty="0"/>
              <a:t>Step 2 </a:t>
            </a:r>
            <a:r>
              <a:rPr lang="en-US" dirty="0"/>
              <a:t>Elements on the left side of the root node in the in-order traversal sequence form the </a:t>
            </a:r>
            <a:r>
              <a:rPr lang="en-US" dirty="0" smtClean="0"/>
              <a:t>left</a:t>
            </a:r>
            <a:r>
              <a:rPr lang="tr-TR" dirty="0" smtClean="0"/>
              <a:t> </a:t>
            </a:r>
            <a:r>
              <a:rPr lang="en-US" dirty="0" smtClean="0"/>
              <a:t>sub-tree </a:t>
            </a:r>
            <a:r>
              <a:rPr lang="en-US" dirty="0"/>
              <a:t>of the root node. Similarly, elements on the right side of the root node in the </a:t>
            </a:r>
            <a:r>
              <a:rPr lang="en-US" dirty="0" smtClean="0"/>
              <a:t>in-order</a:t>
            </a:r>
            <a:r>
              <a:rPr lang="tr-TR" dirty="0" smtClean="0"/>
              <a:t> </a:t>
            </a:r>
            <a:r>
              <a:rPr lang="en-US" dirty="0" smtClean="0"/>
              <a:t>traversal </a:t>
            </a:r>
            <a:r>
              <a:rPr lang="en-US" dirty="0"/>
              <a:t>sequence form the right sub-tree of the root node.</a:t>
            </a:r>
          </a:p>
          <a:p>
            <a:pPr lvl="1"/>
            <a:r>
              <a:rPr lang="en-US" b="1" i="1" dirty="0"/>
              <a:t>Step 3 </a:t>
            </a:r>
            <a:r>
              <a:rPr lang="en-US" dirty="0"/>
              <a:t>Recursively select each element from pre-order traversal sequence and create its left </a:t>
            </a:r>
            <a:r>
              <a:rPr lang="en-US" dirty="0" smtClean="0"/>
              <a:t>and</a:t>
            </a:r>
            <a:r>
              <a:rPr lang="tr-TR" dirty="0" smtClean="0"/>
              <a:t> </a:t>
            </a:r>
            <a:r>
              <a:rPr lang="en-US" dirty="0" smtClean="0"/>
              <a:t>right </a:t>
            </a:r>
            <a:r>
              <a:rPr lang="en-US" dirty="0"/>
              <a:t>sub-trees from the in-order traversal sequence.</a:t>
            </a:r>
          </a:p>
          <a:p>
            <a:pPr lvl="1"/>
            <a:r>
              <a:rPr lang="en-US" dirty="0"/>
              <a:t>Look at </a:t>
            </a:r>
            <a:r>
              <a:rPr lang="en-US" dirty="0" smtClean="0"/>
              <a:t>Fig</a:t>
            </a:r>
            <a:r>
              <a:rPr lang="tr-TR" dirty="0" smtClean="0"/>
              <a:t>ure </a:t>
            </a:r>
            <a:r>
              <a:rPr lang="en-US" dirty="0" smtClean="0"/>
              <a:t>which </a:t>
            </a:r>
            <a:r>
              <a:rPr lang="en-US" dirty="0"/>
              <a:t>constructs the tree from </a:t>
            </a:r>
            <a:r>
              <a:rPr lang="en-US" dirty="0" smtClean="0"/>
              <a:t>its</a:t>
            </a:r>
            <a:r>
              <a:rPr lang="tr-TR" dirty="0" smtClean="0"/>
              <a:t> traversal </a:t>
            </a:r>
            <a:r>
              <a:rPr lang="tr-TR" dirty="0"/>
              <a:t>results.</a:t>
            </a:r>
            <a:endParaRPr lang="tr-TR" b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29200"/>
            <a:ext cx="37433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17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685800"/>
          </a:xfrm>
        </p:spPr>
        <p:txBody>
          <a:bodyPr>
            <a:normAutofit/>
          </a:bodyPr>
          <a:lstStyle/>
          <a:p>
            <a:r>
              <a:rPr lang="tr-TR" sz="2800" dirty="0" err="1" smtClean="0"/>
              <a:t>Huffman’s</a:t>
            </a:r>
            <a:r>
              <a:rPr lang="tr-TR" sz="2800" dirty="0" smtClean="0"/>
              <a:t> </a:t>
            </a:r>
            <a:r>
              <a:rPr lang="tr-TR" sz="2800" dirty="0" err="1" smtClean="0"/>
              <a:t>Tree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1999"/>
            <a:ext cx="7848600" cy="548640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Huffman coding is an entropy encoding algorithm developed by David A. Huffman that is widely</a:t>
            </a:r>
            <a:r>
              <a:rPr lang="tr-TR" dirty="0" smtClean="0"/>
              <a:t> </a:t>
            </a:r>
            <a:r>
              <a:rPr lang="en-US" dirty="0" smtClean="0"/>
              <a:t>used as a lossless data compression technique. </a:t>
            </a:r>
            <a:endParaRPr lang="tr-TR" dirty="0" smtClean="0"/>
          </a:p>
          <a:p>
            <a:r>
              <a:rPr lang="en-US" dirty="0" smtClean="0"/>
              <a:t>The Huffman coding algorithm uses a variable</a:t>
            </a:r>
            <a:r>
              <a:rPr lang="tr-TR" dirty="0" smtClean="0"/>
              <a:t> </a:t>
            </a:r>
            <a:r>
              <a:rPr lang="en-US" dirty="0" smtClean="0"/>
              <a:t>length</a:t>
            </a:r>
            <a:r>
              <a:rPr lang="tr-TR" dirty="0" smtClean="0"/>
              <a:t> </a:t>
            </a:r>
            <a:r>
              <a:rPr lang="en-US" dirty="0" smtClean="0"/>
              <a:t>code table to encode a source character where the variable-length code table is derived on</a:t>
            </a:r>
            <a:r>
              <a:rPr lang="tr-TR" dirty="0" smtClean="0"/>
              <a:t> </a:t>
            </a:r>
            <a:r>
              <a:rPr lang="en-US" dirty="0" smtClean="0"/>
              <a:t>the basis of the estimated probability of occurrence of the source character.</a:t>
            </a:r>
          </a:p>
          <a:p>
            <a:r>
              <a:rPr lang="en-US" dirty="0" smtClean="0"/>
              <a:t>The key idea behind Huffman algorithm is that it encodes the most common characters using</a:t>
            </a:r>
            <a:r>
              <a:rPr lang="tr-TR" dirty="0" smtClean="0"/>
              <a:t> </a:t>
            </a:r>
            <a:r>
              <a:rPr lang="en-US" dirty="0" smtClean="0"/>
              <a:t>shorter strings of bits than those used for less common source characters.</a:t>
            </a:r>
          </a:p>
          <a:p>
            <a:r>
              <a:rPr lang="en-US" dirty="0" smtClean="0"/>
              <a:t>The algorithm works by creating a binary tree of nodes that are stored in an array. </a:t>
            </a:r>
            <a:endParaRPr lang="tr-TR" dirty="0" smtClean="0"/>
          </a:p>
          <a:p>
            <a:r>
              <a:rPr lang="en-US" dirty="0" smtClean="0"/>
              <a:t>A node can</a:t>
            </a:r>
            <a:r>
              <a:rPr lang="tr-TR" dirty="0" smtClean="0"/>
              <a:t> </a:t>
            </a:r>
            <a:r>
              <a:rPr lang="en-US" dirty="0" smtClean="0"/>
              <a:t>be either a leaf node or an internal node. </a:t>
            </a:r>
            <a:endParaRPr lang="tr-TR" dirty="0" smtClean="0"/>
          </a:p>
          <a:p>
            <a:r>
              <a:rPr lang="en-US" dirty="0" smtClean="0"/>
              <a:t>Initially, all the nodes in the tree are at the leaf level and</a:t>
            </a:r>
            <a:r>
              <a:rPr lang="tr-TR" dirty="0" smtClean="0"/>
              <a:t> </a:t>
            </a:r>
            <a:r>
              <a:rPr lang="en-US" dirty="0" smtClean="0"/>
              <a:t>store the source character and its frequency of occurrence (also known as weight).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8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685800"/>
          </a:xfrm>
        </p:spPr>
        <p:txBody>
          <a:bodyPr>
            <a:normAutofit/>
          </a:bodyPr>
          <a:lstStyle/>
          <a:p>
            <a:r>
              <a:rPr lang="tr-TR" sz="2800" dirty="0" err="1" smtClean="0"/>
              <a:t>Huffman’s</a:t>
            </a:r>
            <a:r>
              <a:rPr lang="tr-TR" sz="2800" dirty="0" smtClean="0"/>
              <a:t> </a:t>
            </a:r>
            <a:r>
              <a:rPr lang="tr-TR" sz="2800" dirty="0" err="1" smtClean="0"/>
              <a:t>Tree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1999"/>
            <a:ext cx="7848600" cy="541020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While the internal node is used to store the weight and contains links to its child nodes, the</a:t>
            </a:r>
            <a:r>
              <a:rPr lang="tr-TR" dirty="0" smtClean="0"/>
              <a:t> </a:t>
            </a:r>
            <a:r>
              <a:rPr lang="en-US" dirty="0" smtClean="0"/>
              <a:t>external node contains the actual character</a:t>
            </a:r>
            <a:r>
              <a:rPr lang="tr-TR" dirty="0" smtClean="0"/>
              <a:t>.</a:t>
            </a:r>
          </a:p>
          <a:p>
            <a:r>
              <a:rPr lang="en-US" dirty="0" smtClean="0"/>
              <a:t>Conventionally, a '0' represents following the left</a:t>
            </a:r>
            <a:r>
              <a:rPr lang="tr-TR" dirty="0" smtClean="0"/>
              <a:t> </a:t>
            </a:r>
            <a:r>
              <a:rPr lang="en-US" dirty="0" smtClean="0"/>
              <a:t>child and a '1' represents following the right child.</a:t>
            </a:r>
            <a:endParaRPr lang="tr-TR" dirty="0" smtClean="0"/>
          </a:p>
          <a:p>
            <a:r>
              <a:rPr lang="en-US" dirty="0" smtClean="0"/>
              <a:t>A finished tree</a:t>
            </a:r>
            <a:r>
              <a:rPr lang="tr-TR" dirty="0" smtClean="0"/>
              <a:t> </a:t>
            </a:r>
            <a:r>
              <a:rPr lang="en-US" dirty="0" smtClean="0"/>
              <a:t>that has n leaf nodes will have n – 1 internal nodes.</a:t>
            </a:r>
            <a:endParaRPr lang="tr-TR" dirty="0" smtClean="0"/>
          </a:p>
          <a:p>
            <a:r>
              <a:rPr lang="en-US" dirty="0" smtClean="0"/>
              <a:t>The running time of the algorithm depends on the length of the</a:t>
            </a:r>
            <a:r>
              <a:rPr lang="tr-TR" dirty="0" smtClean="0"/>
              <a:t> </a:t>
            </a:r>
            <a:r>
              <a:rPr lang="en-US" dirty="0" smtClean="0"/>
              <a:t>paths in the tree. </a:t>
            </a:r>
            <a:endParaRPr lang="tr-TR" dirty="0" smtClean="0"/>
          </a:p>
          <a:p>
            <a:r>
              <a:rPr lang="en-US" dirty="0" smtClean="0"/>
              <a:t>So, before going into further details of Huffman</a:t>
            </a:r>
            <a:r>
              <a:rPr lang="tr-TR" dirty="0" smtClean="0"/>
              <a:t> </a:t>
            </a:r>
            <a:r>
              <a:rPr lang="en-US" dirty="0" smtClean="0"/>
              <a:t>coding, let us first learn how to calculate the length of the paths</a:t>
            </a:r>
            <a:r>
              <a:rPr lang="tr-TR" dirty="0" smtClean="0"/>
              <a:t> </a:t>
            </a:r>
            <a:r>
              <a:rPr lang="en-US" dirty="0" smtClean="0"/>
              <a:t>in the tree</a:t>
            </a:r>
            <a:r>
              <a:rPr lang="tr-TR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external path length of a binary tree is defined as</a:t>
            </a:r>
            <a:r>
              <a:rPr lang="tr-TR" i="1" dirty="0" smtClean="0"/>
              <a:t> </a:t>
            </a:r>
            <a:r>
              <a:rPr lang="en-US" dirty="0" smtClean="0"/>
              <a:t>the sum of all path lengths summed over each path from the root</a:t>
            </a:r>
            <a:r>
              <a:rPr lang="tr-TR" dirty="0" smtClean="0"/>
              <a:t> </a:t>
            </a:r>
            <a:r>
              <a:rPr lang="en-US" dirty="0" smtClean="0"/>
              <a:t>to an external node. The internal path length is also defined in the</a:t>
            </a:r>
            <a:r>
              <a:rPr lang="tr-TR" dirty="0" smtClean="0"/>
              <a:t> </a:t>
            </a:r>
            <a:r>
              <a:rPr lang="en-US" dirty="0" smtClean="0"/>
              <a:t>same manner. </a:t>
            </a:r>
            <a:endParaRPr lang="tr-TR" dirty="0" smtClean="0"/>
          </a:p>
          <a:p>
            <a:r>
              <a:rPr lang="en-US" dirty="0" smtClean="0"/>
              <a:t>The </a:t>
            </a:r>
            <a:r>
              <a:rPr lang="en-US" i="1" dirty="0" smtClean="0"/>
              <a:t>internal path length of a binary tree is defined</a:t>
            </a:r>
            <a:r>
              <a:rPr lang="tr-TR" i="1" dirty="0" smtClean="0"/>
              <a:t> </a:t>
            </a:r>
            <a:r>
              <a:rPr lang="en-US" dirty="0" smtClean="0"/>
              <a:t>as the sum of all path lengths summed over each path from the</a:t>
            </a:r>
            <a:r>
              <a:rPr lang="tr-TR" dirty="0" smtClean="0"/>
              <a:t> </a:t>
            </a:r>
            <a:r>
              <a:rPr lang="en-US" dirty="0" smtClean="0"/>
              <a:t>root to an internal node.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8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685800"/>
          </a:xfrm>
        </p:spPr>
        <p:txBody>
          <a:bodyPr>
            <a:normAutofit/>
          </a:bodyPr>
          <a:lstStyle/>
          <a:p>
            <a:r>
              <a:rPr lang="tr-TR" sz="2800" dirty="0" err="1" smtClean="0"/>
              <a:t>Huffman’s</a:t>
            </a:r>
            <a:r>
              <a:rPr lang="tr-TR" sz="2800" dirty="0" smtClean="0"/>
              <a:t> </a:t>
            </a:r>
            <a:r>
              <a:rPr lang="tr-TR" sz="2800" dirty="0" err="1" smtClean="0"/>
              <a:t>Tree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200400"/>
            <a:ext cx="7848600" cy="2971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internal path length, L</a:t>
            </a:r>
            <a:r>
              <a:rPr lang="en-US" baseline="-25000" dirty="0" smtClean="0"/>
              <a:t>I </a:t>
            </a:r>
            <a:r>
              <a:rPr lang="en-US" dirty="0" smtClean="0"/>
              <a:t>= 0 + 1 + 2 + 1 + 2 + 3 + 3 = 12</a:t>
            </a:r>
          </a:p>
          <a:p>
            <a:r>
              <a:rPr lang="en-US" dirty="0" smtClean="0"/>
              <a:t>The external path length, L</a:t>
            </a:r>
            <a:r>
              <a:rPr lang="en-US" baseline="-25000" dirty="0" smtClean="0"/>
              <a:t>E</a:t>
            </a:r>
            <a:r>
              <a:rPr lang="en-US" dirty="0" smtClean="0"/>
              <a:t> = 2 + 3 + 3 + 2 + 4 + 4 + 4 + 4 = 26</a:t>
            </a:r>
          </a:p>
          <a:p>
            <a:r>
              <a:rPr lang="it-IT" dirty="0" smtClean="0"/>
              <a:t>Note that, L</a:t>
            </a:r>
            <a:r>
              <a:rPr lang="it-IT" baseline="-25000" dirty="0" smtClean="0"/>
              <a:t>I</a:t>
            </a:r>
            <a:r>
              <a:rPr lang="it-IT" dirty="0" smtClean="0"/>
              <a:t> + 2 * n = 12 + 2 * 7 = 12 + 14 = 26 = L</a:t>
            </a:r>
            <a:r>
              <a:rPr lang="it-IT" baseline="-25000" dirty="0" smtClean="0"/>
              <a:t>E</a:t>
            </a:r>
          </a:p>
          <a:p>
            <a:r>
              <a:rPr lang="en-US" dirty="0" smtClean="0"/>
              <a:t>Thus, L</a:t>
            </a:r>
            <a:r>
              <a:rPr lang="en-US" baseline="-25000" dirty="0" smtClean="0"/>
              <a:t>I</a:t>
            </a:r>
            <a:r>
              <a:rPr lang="en-US" dirty="0" smtClean="0"/>
              <a:t> + 2n = L</a:t>
            </a:r>
            <a:r>
              <a:rPr lang="en-US" baseline="-25000" dirty="0" smtClean="0"/>
              <a:t>E</a:t>
            </a:r>
            <a:r>
              <a:rPr lang="en-US" dirty="0" smtClean="0"/>
              <a:t>, where n is the number of internal nodes.</a:t>
            </a:r>
            <a:endParaRPr lang="tr-TR" dirty="0" smtClean="0"/>
          </a:p>
          <a:p>
            <a:r>
              <a:rPr lang="en-US" dirty="0" smtClean="0"/>
              <a:t>Now if the tree has n external nodes</a:t>
            </a:r>
            <a:r>
              <a:rPr lang="tr-TR" dirty="0" smtClean="0"/>
              <a:t> </a:t>
            </a:r>
            <a:r>
              <a:rPr lang="en-US" dirty="0" smtClean="0"/>
              <a:t>and each external node is assigned a weight, then the weighted path length P is defined as the sum</a:t>
            </a:r>
            <a:r>
              <a:rPr lang="tr-TR" dirty="0" smtClean="0"/>
              <a:t> </a:t>
            </a:r>
            <a:r>
              <a:rPr lang="en-US" dirty="0" smtClean="0"/>
              <a:t>of the weighted path lengths.</a:t>
            </a:r>
          </a:p>
          <a:p>
            <a:r>
              <a:rPr lang="pl-PL" dirty="0" smtClean="0"/>
              <a:t>Therefore, P = W</a:t>
            </a:r>
            <a:r>
              <a:rPr lang="pl-PL" baseline="-25000" dirty="0" smtClean="0"/>
              <a:t>1</a:t>
            </a:r>
            <a:r>
              <a:rPr lang="pl-PL" dirty="0" smtClean="0"/>
              <a:t>L</a:t>
            </a:r>
            <a:r>
              <a:rPr lang="pl-PL" baseline="-25000" dirty="0" smtClean="0"/>
              <a:t>1</a:t>
            </a:r>
            <a:r>
              <a:rPr lang="pl-PL" dirty="0" smtClean="0"/>
              <a:t> + W</a:t>
            </a:r>
            <a:r>
              <a:rPr lang="pl-PL" baseline="-25000" dirty="0" smtClean="0"/>
              <a:t>2</a:t>
            </a:r>
            <a:r>
              <a:rPr lang="pl-PL" dirty="0" smtClean="0"/>
              <a:t>L</a:t>
            </a:r>
            <a:r>
              <a:rPr lang="pl-PL" baseline="-25000" dirty="0" smtClean="0"/>
              <a:t>2</a:t>
            </a:r>
            <a:r>
              <a:rPr lang="pl-PL" dirty="0" smtClean="0"/>
              <a:t> + …. + W</a:t>
            </a:r>
            <a:r>
              <a:rPr lang="pl-PL" baseline="-25000" dirty="0" smtClean="0"/>
              <a:t>n</a:t>
            </a:r>
            <a:r>
              <a:rPr lang="pl-PL" dirty="0" smtClean="0"/>
              <a:t>L</a:t>
            </a:r>
            <a:r>
              <a:rPr lang="pl-PL" baseline="-25000" dirty="0" smtClean="0"/>
              <a:t>n</a:t>
            </a:r>
            <a:r>
              <a:rPr lang="tr-TR" dirty="0" smtClean="0"/>
              <a:t> </a:t>
            </a:r>
            <a:r>
              <a:rPr lang="en-US" dirty="0" smtClean="0"/>
              <a:t>where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 and L</a:t>
            </a:r>
            <a:r>
              <a:rPr lang="en-US" baseline="-25000" dirty="0" smtClean="0"/>
              <a:t>i</a:t>
            </a:r>
            <a:r>
              <a:rPr lang="en-US" dirty="0" smtClean="0"/>
              <a:t> are the weight and path length of an external node N</a:t>
            </a:r>
            <a:r>
              <a:rPr lang="en-US" baseline="-25000" dirty="0" smtClean="0"/>
              <a:t>i</a:t>
            </a:r>
            <a:r>
              <a:rPr lang="en-US" dirty="0" smtClean="0"/>
              <a:t>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066800"/>
            <a:ext cx="2819400" cy="199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68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685800"/>
          </a:xfrm>
        </p:spPr>
        <p:txBody>
          <a:bodyPr>
            <a:normAutofit/>
          </a:bodyPr>
          <a:lstStyle/>
          <a:p>
            <a:r>
              <a:rPr lang="tr-TR" sz="2800" dirty="0" err="1" smtClean="0"/>
              <a:t>Huffman’s</a:t>
            </a:r>
            <a:r>
              <a:rPr lang="tr-TR" sz="2800" dirty="0" smtClean="0"/>
              <a:t> </a:t>
            </a:r>
            <a:r>
              <a:rPr lang="tr-TR" sz="2800" dirty="0" err="1" smtClean="0"/>
              <a:t>Tree</a:t>
            </a:r>
            <a:endParaRPr lang="en-US" sz="280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1009650"/>
            <a:ext cx="75723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68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685800"/>
          </a:xfrm>
        </p:spPr>
        <p:txBody>
          <a:bodyPr>
            <a:normAutofit/>
          </a:bodyPr>
          <a:lstStyle/>
          <a:p>
            <a:r>
              <a:rPr lang="tr-TR" sz="2800" dirty="0" err="1" smtClean="0"/>
              <a:t>Huffman’s</a:t>
            </a:r>
            <a:r>
              <a:rPr lang="tr-TR" sz="2800" dirty="0" smtClean="0"/>
              <a:t> </a:t>
            </a:r>
            <a:r>
              <a:rPr lang="tr-TR" sz="2800" dirty="0" err="1" smtClean="0"/>
              <a:t>Tree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1999"/>
            <a:ext cx="7848600" cy="281940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tr-TR" b="1" i="1" dirty="0" err="1" smtClean="0"/>
              <a:t>Technique</a:t>
            </a:r>
            <a:endParaRPr lang="tr-TR" b="1" i="1" dirty="0" smtClean="0"/>
          </a:p>
          <a:p>
            <a:r>
              <a:rPr lang="en-US" dirty="0" smtClean="0"/>
              <a:t>Given n nodes and their weights, the Huffman algorithm is used to find a tree with a minimum</a:t>
            </a:r>
            <a:r>
              <a:rPr lang="tr-TR" dirty="0" smtClean="0"/>
              <a:t> </a:t>
            </a:r>
            <a:r>
              <a:rPr lang="en-US" dirty="0" smtClean="0"/>
              <a:t>weighted</a:t>
            </a:r>
            <a:r>
              <a:rPr lang="tr-TR" dirty="0" smtClean="0"/>
              <a:t> </a:t>
            </a:r>
            <a:r>
              <a:rPr lang="en-US" dirty="0" smtClean="0"/>
              <a:t>path length. </a:t>
            </a:r>
            <a:endParaRPr lang="tr-TR" dirty="0" smtClean="0"/>
          </a:p>
          <a:p>
            <a:r>
              <a:rPr lang="en-US" dirty="0" smtClean="0"/>
              <a:t>The process essentially begins by creating a new node whose children are</a:t>
            </a:r>
            <a:r>
              <a:rPr lang="tr-TR" dirty="0" smtClean="0"/>
              <a:t> </a:t>
            </a:r>
            <a:r>
              <a:rPr lang="en-US" dirty="0" smtClean="0"/>
              <a:t>the two nodes with the smallest weight, such that the new node’s weight is equal to the sum of</a:t>
            </a:r>
            <a:r>
              <a:rPr lang="tr-TR" dirty="0" smtClean="0"/>
              <a:t> </a:t>
            </a:r>
            <a:r>
              <a:rPr lang="en-US" dirty="0" smtClean="0"/>
              <a:t>the children’s weight. </a:t>
            </a:r>
            <a:endParaRPr lang="tr-TR" dirty="0" smtClean="0"/>
          </a:p>
          <a:p>
            <a:r>
              <a:rPr lang="en-US" dirty="0" smtClean="0"/>
              <a:t>That is, the two nodes are merged into one node. This process is repeated</a:t>
            </a:r>
            <a:r>
              <a:rPr lang="tr-TR" dirty="0" smtClean="0"/>
              <a:t> </a:t>
            </a:r>
            <a:r>
              <a:rPr lang="en-US" dirty="0" smtClean="0"/>
              <a:t>until the tree has only one node. Such a tree with only one node is known as the Huffman tree.</a:t>
            </a:r>
          </a:p>
          <a:p>
            <a:r>
              <a:rPr lang="en-US" dirty="0" smtClean="0"/>
              <a:t>The Huffman algorithm can be implemented using a priority queue in which all the nodes</a:t>
            </a:r>
            <a:r>
              <a:rPr lang="tr-TR" dirty="0" smtClean="0"/>
              <a:t> </a:t>
            </a:r>
            <a:r>
              <a:rPr lang="en-US" dirty="0" smtClean="0"/>
              <a:t>are placed in such a way that the node with the lowest weight is given the highest priority. 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810000"/>
            <a:ext cx="78486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68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685800"/>
          </a:xfrm>
        </p:spPr>
        <p:txBody>
          <a:bodyPr>
            <a:normAutofit/>
          </a:bodyPr>
          <a:lstStyle/>
          <a:p>
            <a:r>
              <a:rPr lang="tr-TR" sz="2800" dirty="0" err="1" smtClean="0"/>
              <a:t>Huffman’s</a:t>
            </a:r>
            <a:r>
              <a:rPr lang="tr-TR" sz="2800" dirty="0" smtClean="0"/>
              <a:t> </a:t>
            </a:r>
            <a:r>
              <a:rPr lang="tr-TR" sz="2800" dirty="0" err="1" smtClean="0"/>
              <a:t>Tree</a:t>
            </a:r>
            <a:endParaRPr lang="en-US" sz="280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814388"/>
            <a:ext cx="728662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68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848600" cy="5257800"/>
          </a:xfrm>
        </p:spPr>
        <p:txBody>
          <a:bodyPr>
            <a:normAutofit/>
          </a:bodyPr>
          <a:lstStyle/>
          <a:p>
            <a:r>
              <a:rPr lang="tr-TR" b="1" dirty="0" err="1" smtClean="0"/>
              <a:t>Basic</a:t>
            </a:r>
            <a:r>
              <a:rPr lang="tr-TR" b="1" dirty="0" smtClean="0"/>
              <a:t> </a:t>
            </a:r>
            <a:r>
              <a:rPr lang="tr-TR" b="1" dirty="0" err="1" smtClean="0"/>
              <a:t>Terminology</a:t>
            </a:r>
            <a:endParaRPr lang="tr-TR" b="1" dirty="0" smtClean="0"/>
          </a:p>
          <a:p>
            <a:pPr lvl="1"/>
            <a:r>
              <a:rPr lang="en-US" b="1" i="1" dirty="0" smtClean="0"/>
              <a:t>Level number </a:t>
            </a:r>
            <a:r>
              <a:rPr lang="en-US" i="1" dirty="0" smtClean="0"/>
              <a:t>Every node in the tree is assigned a level number in such a way</a:t>
            </a:r>
            <a:r>
              <a:rPr lang="tr-TR" i="1" dirty="0" smtClean="0"/>
              <a:t> </a:t>
            </a:r>
            <a:r>
              <a:rPr lang="en-US" dirty="0" smtClean="0"/>
              <a:t>that the root node is at level 0, children of the root node are at level number</a:t>
            </a:r>
            <a:r>
              <a:rPr lang="tr-TR" dirty="0" smtClean="0"/>
              <a:t> </a:t>
            </a:r>
            <a:r>
              <a:rPr lang="en-US" dirty="0" smtClean="0"/>
              <a:t>1. Thus, every node is at one level higher than its parent. So, all child nodes</a:t>
            </a:r>
            <a:r>
              <a:rPr lang="tr-TR" dirty="0" smtClean="0"/>
              <a:t> </a:t>
            </a:r>
            <a:r>
              <a:rPr lang="en-US" dirty="0" smtClean="0"/>
              <a:t>have a level number given by </a:t>
            </a:r>
            <a:r>
              <a:rPr lang="en-US" sz="1800" dirty="0"/>
              <a:t>parent’s</a:t>
            </a:r>
            <a:r>
              <a:rPr lang="en-US" dirty="0" smtClean="0"/>
              <a:t> </a:t>
            </a:r>
            <a:r>
              <a:rPr lang="en-US" sz="1800" dirty="0" smtClean="0"/>
              <a:t>level number + 1</a:t>
            </a:r>
            <a:r>
              <a:rPr lang="en-US" dirty="0" smtClean="0"/>
              <a:t>.</a:t>
            </a:r>
          </a:p>
          <a:p>
            <a:pPr lvl="1"/>
            <a:r>
              <a:rPr lang="en-US" b="1" i="1" dirty="0" smtClean="0"/>
              <a:t>Degree </a:t>
            </a:r>
            <a:r>
              <a:rPr lang="en-US" i="1" dirty="0" err="1" smtClean="0"/>
              <a:t>Degree</a:t>
            </a:r>
            <a:r>
              <a:rPr lang="en-US" i="1" dirty="0" smtClean="0"/>
              <a:t> of a node is equal to the number of children that a node has.</a:t>
            </a:r>
            <a:r>
              <a:rPr lang="tr-TR" b="1" i="1" dirty="0" smtClean="0"/>
              <a:t> </a:t>
            </a:r>
            <a:r>
              <a:rPr lang="en-US" dirty="0" smtClean="0"/>
              <a:t>The degree of a leaf node is zero.</a:t>
            </a:r>
          </a:p>
          <a:p>
            <a:pPr lvl="1"/>
            <a:r>
              <a:rPr lang="en-US" b="1" i="1" dirty="0" smtClean="0"/>
              <a:t>In-degree </a:t>
            </a:r>
            <a:r>
              <a:rPr lang="en-US" i="1" dirty="0" err="1" smtClean="0"/>
              <a:t>In-degree</a:t>
            </a:r>
            <a:r>
              <a:rPr lang="en-US" i="1" dirty="0" smtClean="0"/>
              <a:t> of a node is the number of edges arriving at that node.</a:t>
            </a:r>
          </a:p>
          <a:p>
            <a:pPr lvl="1"/>
            <a:r>
              <a:rPr lang="en-US" b="1" i="1" dirty="0" smtClean="0"/>
              <a:t>Out-degree </a:t>
            </a:r>
            <a:r>
              <a:rPr lang="en-US" i="1" dirty="0" err="1" smtClean="0"/>
              <a:t>Out-degree</a:t>
            </a:r>
            <a:r>
              <a:rPr lang="en-US" i="1" dirty="0" smtClean="0"/>
              <a:t> of a node is the number of edges leaving that node.</a:t>
            </a:r>
            <a:endParaRPr lang="tr-TR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685800"/>
          </a:xfrm>
        </p:spPr>
        <p:txBody>
          <a:bodyPr>
            <a:normAutofit/>
          </a:bodyPr>
          <a:lstStyle/>
          <a:p>
            <a:r>
              <a:rPr lang="tr-TR" sz="2800" dirty="0" err="1" smtClean="0"/>
              <a:t>Huffman’s</a:t>
            </a:r>
            <a:r>
              <a:rPr lang="tr-TR" sz="2800" dirty="0" smtClean="0"/>
              <a:t> </a:t>
            </a:r>
            <a:r>
              <a:rPr lang="tr-TR" sz="2800" dirty="0" err="1" smtClean="0"/>
              <a:t>Tree</a:t>
            </a:r>
            <a:endParaRPr lang="en-US" sz="280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762000"/>
            <a:ext cx="67627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286000"/>
            <a:ext cx="6781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68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685800"/>
          </a:xfrm>
        </p:spPr>
        <p:txBody>
          <a:bodyPr>
            <a:normAutofit/>
          </a:bodyPr>
          <a:lstStyle/>
          <a:p>
            <a:r>
              <a:rPr lang="tr-TR" sz="2800" dirty="0" err="1" smtClean="0"/>
              <a:t>Huffman’s</a:t>
            </a:r>
            <a:r>
              <a:rPr lang="tr-TR" sz="2800" dirty="0" smtClean="0"/>
              <a:t> </a:t>
            </a:r>
            <a:r>
              <a:rPr lang="tr-TR" sz="2800" dirty="0" err="1" smtClean="0"/>
              <a:t>Tree</a:t>
            </a:r>
            <a:endParaRPr lang="en-US" sz="280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8338" y="704850"/>
            <a:ext cx="526732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68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685800"/>
          </a:xfrm>
        </p:spPr>
        <p:txBody>
          <a:bodyPr>
            <a:normAutofit/>
          </a:bodyPr>
          <a:lstStyle/>
          <a:p>
            <a:r>
              <a:rPr lang="tr-TR" sz="2800" dirty="0" err="1" smtClean="0"/>
              <a:t>Huffman’s</a:t>
            </a:r>
            <a:r>
              <a:rPr lang="tr-TR" sz="2800" dirty="0" smtClean="0"/>
              <a:t> </a:t>
            </a:r>
            <a:r>
              <a:rPr lang="tr-TR" sz="2800" dirty="0" err="1" smtClean="0"/>
              <a:t>Tree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1999"/>
            <a:ext cx="7848600" cy="281940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tr-TR" b="1" i="1" dirty="0" smtClean="0"/>
              <a:t>Data </a:t>
            </a:r>
            <a:r>
              <a:rPr lang="tr-TR" b="1" i="1" dirty="0" err="1" smtClean="0"/>
              <a:t>Coding</a:t>
            </a:r>
            <a:endParaRPr lang="tr-TR" b="1" i="1" dirty="0" smtClean="0"/>
          </a:p>
          <a:p>
            <a:r>
              <a:rPr lang="en-US" dirty="0" smtClean="0"/>
              <a:t>When we want to code our data (character) using bits, then we use</a:t>
            </a:r>
            <a:r>
              <a:rPr lang="tr-TR" dirty="0" smtClean="0"/>
              <a:t> </a:t>
            </a:r>
            <a:r>
              <a:rPr lang="en-US" dirty="0" smtClean="0"/>
              <a:t>r bits to code 2</a:t>
            </a:r>
            <a:r>
              <a:rPr lang="en-US" baseline="30000" dirty="0" smtClean="0"/>
              <a:t>r</a:t>
            </a:r>
            <a:r>
              <a:rPr lang="en-US" dirty="0" smtClean="0"/>
              <a:t> characters. </a:t>
            </a:r>
            <a:endParaRPr lang="tr-TR" dirty="0" smtClean="0"/>
          </a:p>
          <a:p>
            <a:r>
              <a:rPr lang="en-US" dirty="0" smtClean="0"/>
              <a:t>For example, if r=1, then two characters</a:t>
            </a:r>
            <a:r>
              <a:rPr lang="tr-TR" dirty="0" smtClean="0"/>
              <a:t> </a:t>
            </a:r>
            <a:r>
              <a:rPr lang="en-US" dirty="0" smtClean="0"/>
              <a:t>can be coded. If these two characters are A and B, then A can be coded</a:t>
            </a:r>
            <a:r>
              <a:rPr lang="tr-TR" dirty="0" smtClean="0"/>
              <a:t> </a:t>
            </a:r>
            <a:r>
              <a:rPr lang="en-US" dirty="0" smtClean="0"/>
              <a:t>as 0 and B can be coded as 1 and vice versa. </a:t>
            </a:r>
            <a:endParaRPr lang="tr-TR" dirty="0" smtClean="0"/>
          </a:p>
          <a:p>
            <a:r>
              <a:rPr lang="en-US" dirty="0" smtClean="0"/>
              <a:t>Look at Tables 9.1 and</a:t>
            </a:r>
            <a:r>
              <a:rPr lang="tr-TR" dirty="0" smtClean="0"/>
              <a:t> </a:t>
            </a:r>
            <a:r>
              <a:rPr lang="en-US" dirty="0" smtClean="0"/>
              <a:t>9.2 which show the range of characters that can be coded by using</a:t>
            </a:r>
            <a:r>
              <a:rPr lang="tr-TR" dirty="0" smtClean="0"/>
              <a:t> r=2 </a:t>
            </a:r>
            <a:r>
              <a:rPr lang="tr-TR" dirty="0" err="1" smtClean="0"/>
              <a:t>and</a:t>
            </a:r>
            <a:r>
              <a:rPr lang="tr-TR" dirty="0" smtClean="0"/>
              <a:t> r=3.</a:t>
            </a:r>
          </a:p>
          <a:p>
            <a:r>
              <a:rPr lang="en-US" dirty="0" smtClean="0"/>
              <a:t>Now, if we have to code the data string ABBBBBBAAAACDEFGGGGH, then</a:t>
            </a:r>
            <a:r>
              <a:rPr lang="tr-TR" dirty="0" smtClean="0"/>
              <a:t> </a:t>
            </a:r>
            <a:r>
              <a:rPr lang="en-US" dirty="0" smtClean="0"/>
              <a:t>the corresponding code would be:</a:t>
            </a:r>
          </a:p>
          <a:p>
            <a:pPr>
              <a:buNone/>
            </a:pPr>
            <a:r>
              <a:rPr lang="tr-TR" dirty="0" smtClean="0"/>
              <a:t>000001001001001001001000000000000010011100101110110110110111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886200"/>
            <a:ext cx="26289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581400"/>
            <a:ext cx="3124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68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685800"/>
          </a:xfrm>
        </p:spPr>
        <p:txBody>
          <a:bodyPr>
            <a:normAutofit/>
          </a:bodyPr>
          <a:lstStyle/>
          <a:p>
            <a:r>
              <a:rPr lang="tr-TR" sz="2800" dirty="0" err="1" smtClean="0"/>
              <a:t>Huffman’s</a:t>
            </a:r>
            <a:r>
              <a:rPr lang="tr-TR" sz="2800" dirty="0" smtClean="0"/>
              <a:t> </a:t>
            </a:r>
            <a:r>
              <a:rPr lang="tr-TR" sz="2800" dirty="0" err="1" smtClean="0"/>
              <a:t>Tree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1999"/>
            <a:ext cx="7848600" cy="541020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b="1" i="1" dirty="0" smtClean="0"/>
              <a:t>Data </a:t>
            </a:r>
            <a:r>
              <a:rPr lang="tr-TR" b="1" i="1" dirty="0" err="1" smtClean="0"/>
              <a:t>Coding</a:t>
            </a:r>
            <a:endParaRPr lang="tr-TR" b="1" i="1" dirty="0" smtClean="0"/>
          </a:p>
          <a:p>
            <a:r>
              <a:rPr lang="en-US" dirty="0" smtClean="0"/>
              <a:t>This coding scheme has a fixed-length code because every character</a:t>
            </a:r>
            <a:r>
              <a:rPr lang="tr-TR" dirty="0" smtClean="0"/>
              <a:t> </a:t>
            </a:r>
            <a:r>
              <a:rPr lang="en-US" dirty="0" smtClean="0"/>
              <a:t>is being coded using the same number of bits.</a:t>
            </a:r>
            <a:endParaRPr lang="tr-TR" dirty="0" smtClean="0"/>
          </a:p>
          <a:p>
            <a:r>
              <a:rPr lang="en-US" dirty="0" smtClean="0"/>
              <a:t>Although this technique</a:t>
            </a:r>
            <a:r>
              <a:rPr lang="tr-TR" dirty="0" smtClean="0"/>
              <a:t> </a:t>
            </a:r>
            <a:r>
              <a:rPr lang="en-US" dirty="0" smtClean="0"/>
              <a:t>of coding is simple, coding the data can be made more efficient by</a:t>
            </a:r>
            <a:r>
              <a:rPr lang="tr-TR" dirty="0" smtClean="0"/>
              <a:t> </a:t>
            </a:r>
            <a:r>
              <a:rPr lang="tr-TR" dirty="0" err="1" smtClean="0"/>
              <a:t>using</a:t>
            </a:r>
            <a:r>
              <a:rPr lang="tr-TR" dirty="0" smtClean="0"/>
              <a:t> a </a:t>
            </a:r>
            <a:r>
              <a:rPr lang="tr-TR" dirty="0" err="1" smtClean="0"/>
              <a:t>variable</a:t>
            </a:r>
            <a:r>
              <a:rPr lang="tr-TR" dirty="0" smtClean="0"/>
              <a:t>-</a:t>
            </a:r>
            <a:r>
              <a:rPr lang="tr-TR" dirty="0" err="1" smtClean="0"/>
              <a:t>length</a:t>
            </a:r>
            <a:r>
              <a:rPr lang="tr-TR" dirty="0" smtClean="0"/>
              <a:t> </a:t>
            </a:r>
            <a:r>
              <a:rPr lang="tr-TR" dirty="0" err="1" smtClean="0"/>
              <a:t>code</a:t>
            </a:r>
            <a:r>
              <a:rPr lang="tr-TR" dirty="0" smtClean="0"/>
              <a:t>.</a:t>
            </a:r>
          </a:p>
          <a:p>
            <a:r>
              <a:rPr lang="en-US" dirty="0" smtClean="0"/>
              <a:t>You might have observed that when we write a text in English, all</a:t>
            </a:r>
            <a:r>
              <a:rPr lang="tr-TR" dirty="0" smtClean="0"/>
              <a:t> </a:t>
            </a:r>
            <a:r>
              <a:rPr lang="en-US" dirty="0" smtClean="0"/>
              <a:t>the characters are not used frequently. For example, characters like a, e,</a:t>
            </a:r>
            <a:r>
              <a:rPr lang="tr-TR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, and r are used more frequently than w, x, y, z and so on. </a:t>
            </a:r>
            <a:endParaRPr lang="tr-TR" dirty="0" smtClean="0"/>
          </a:p>
          <a:p>
            <a:r>
              <a:rPr lang="en-US" dirty="0" smtClean="0"/>
              <a:t>So, the basic</a:t>
            </a:r>
            <a:r>
              <a:rPr lang="tr-TR" dirty="0" smtClean="0"/>
              <a:t> </a:t>
            </a:r>
            <a:r>
              <a:rPr lang="en-US" dirty="0" smtClean="0"/>
              <a:t>idea is to assign a shorter code to the frequently occurring characters</a:t>
            </a:r>
            <a:r>
              <a:rPr lang="tr-TR" dirty="0" smtClean="0"/>
              <a:t> </a:t>
            </a:r>
            <a:r>
              <a:rPr lang="en-US" dirty="0" smtClean="0"/>
              <a:t>and a longer to less frequently occurring characters. </a:t>
            </a:r>
            <a:endParaRPr lang="tr-TR" dirty="0" smtClean="0"/>
          </a:p>
          <a:p>
            <a:r>
              <a:rPr lang="en-US" dirty="0" smtClean="0"/>
              <a:t>Variable-length</a:t>
            </a:r>
            <a:r>
              <a:rPr lang="tr-TR" dirty="0" smtClean="0"/>
              <a:t> </a:t>
            </a:r>
            <a:r>
              <a:rPr lang="en-US" dirty="0" smtClean="0"/>
              <a:t>coding is preferred over fixed-length coding because it requires lesser</a:t>
            </a:r>
            <a:r>
              <a:rPr lang="tr-TR" dirty="0" smtClean="0"/>
              <a:t> </a:t>
            </a:r>
            <a:r>
              <a:rPr lang="en-US" dirty="0" smtClean="0"/>
              <a:t>number of bits to encode the same data.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8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685800"/>
          </a:xfrm>
        </p:spPr>
        <p:txBody>
          <a:bodyPr>
            <a:normAutofit/>
          </a:bodyPr>
          <a:lstStyle/>
          <a:p>
            <a:r>
              <a:rPr lang="tr-TR" sz="2800" dirty="0" err="1" smtClean="0"/>
              <a:t>Huffman’s</a:t>
            </a:r>
            <a:r>
              <a:rPr lang="tr-TR" sz="2800" dirty="0" smtClean="0"/>
              <a:t> </a:t>
            </a:r>
            <a:r>
              <a:rPr lang="tr-TR" sz="2800" dirty="0" err="1" smtClean="0"/>
              <a:t>Tree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1999"/>
            <a:ext cx="7848600" cy="281940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tr-TR" b="1" i="1" dirty="0" smtClean="0"/>
              <a:t>Data </a:t>
            </a:r>
            <a:r>
              <a:rPr lang="tr-TR" b="1" i="1" dirty="0" err="1" smtClean="0"/>
              <a:t>Coding</a:t>
            </a:r>
            <a:endParaRPr lang="tr-TR" b="1" i="1" dirty="0" smtClean="0"/>
          </a:p>
          <a:p>
            <a:r>
              <a:rPr lang="en-US" dirty="0" smtClean="0"/>
              <a:t>For variable-length encoding, we first build a Huffman tree. First, arrange all the characters in</a:t>
            </a:r>
            <a:r>
              <a:rPr lang="tr-TR" dirty="0" smtClean="0"/>
              <a:t> </a:t>
            </a:r>
            <a:r>
              <a:rPr lang="en-US" dirty="0" smtClean="0"/>
              <a:t>a priority queue in which the character with the lowest frequency of occurrence has the highest</a:t>
            </a:r>
            <a:r>
              <a:rPr lang="tr-TR" dirty="0" smtClean="0"/>
              <a:t> </a:t>
            </a:r>
            <a:r>
              <a:rPr lang="en-US" dirty="0" smtClean="0"/>
              <a:t>priority. </a:t>
            </a:r>
            <a:endParaRPr lang="tr-TR" dirty="0" smtClean="0"/>
          </a:p>
          <a:p>
            <a:r>
              <a:rPr lang="en-US" dirty="0" smtClean="0"/>
              <a:t>Then, create a Huffman tree as explained in the previous section. Figure 9.24 shows a</a:t>
            </a:r>
            <a:r>
              <a:rPr lang="tr-TR" dirty="0" smtClean="0"/>
              <a:t> </a:t>
            </a:r>
            <a:r>
              <a:rPr lang="en-US" dirty="0" smtClean="0"/>
              <a:t>Huffman tree that is used for encoding the data set.</a:t>
            </a:r>
          </a:p>
          <a:p>
            <a:r>
              <a:rPr lang="en-US" dirty="0" smtClean="0"/>
              <a:t>In the Huffman tree, circles contain the cumulative weights of their child nodes.</a:t>
            </a:r>
            <a:endParaRPr lang="tr-TR" dirty="0" smtClean="0"/>
          </a:p>
          <a:p>
            <a:r>
              <a:rPr lang="en-US" dirty="0" smtClean="0"/>
              <a:t>Every left</a:t>
            </a:r>
            <a:r>
              <a:rPr lang="tr-TR" dirty="0" smtClean="0"/>
              <a:t> </a:t>
            </a:r>
            <a:r>
              <a:rPr lang="en-US" dirty="0" smtClean="0"/>
              <a:t>branch is coded with 0 and every right branch is coded with 1. So, the characters A, E, R, W, X, Y,</a:t>
            </a:r>
            <a:r>
              <a:rPr lang="tr-TR" dirty="0" smtClean="0"/>
              <a:t> </a:t>
            </a:r>
            <a:r>
              <a:rPr lang="en-US" dirty="0" smtClean="0"/>
              <a:t>and Z are coded as shown in Table 9.3.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733800"/>
            <a:ext cx="61912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68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848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Trees are of following 6 types:</a:t>
            </a:r>
          </a:p>
          <a:p>
            <a:pPr lvl="1"/>
            <a:r>
              <a:rPr lang="tr-TR" dirty="0" smtClean="0"/>
              <a:t>1. General </a:t>
            </a:r>
            <a:r>
              <a:rPr lang="tr-TR" dirty="0" err="1" smtClean="0"/>
              <a:t>trees</a:t>
            </a:r>
            <a:endParaRPr lang="tr-TR" dirty="0" smtClean="0"/>
          </a:p>
          <a:p>
            <a:pPr lvl="1"/>
            <a:r>
              <a:rPr lang="tr-TR" dirty="0" smtClean="0"/>
              <a:t>2. </a:t>
            </a:r>
            <a:r>
              <a:rPr lang="tr-TR" dirty="0" err="1" smtClean="0"/>
              <a:t>Forests</a:t>
            </a:r>
            <a:endParaRPr lang="tr-TR" dirty="0" smtClean="0"/>
          </a:p>
          <a:p>
            <a:pPr lvl="1"/>
            <a:r>
              <a:rPr lang="tr-TR" dirty="0" smtClean="0"/>
              <a:t>3. </a:t>
            </a:r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tr-TR" dirty="0" err="1" smtClean="0"/>
              <a:t>trees</a:t>
            </a:r>
            <a:endParaRPr lang="tr-TR" dirty="0" smtClean="0"/>
          </a:p>
          <a:p>
            <a:pPr lvl="1"/>
            <a:r>
              <a:rPr lang="tr-TR" dirty="0" smtClean="0"/>
              <a:t>4. </a:t>
            </a:r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tr-TR" dirty="0" err="1" smtClean="0"/>
              <a:t>search</a:t>
            </a:r>
            <a:r>
              <a:rPr lang="tr-TR" dirty="0" smtClean="0"/>
              <a:t> </a:t>
            </a:r>
            <a:r>
              <a:rPr lang="tr-TR" dirty="0" err="1" smtClean="0"/>
              <a:t>trees</a:t>
            </a:r>
            <a:endParaRPr lang="tr-TR" dirty="0" smtClean="0"/>
          </a:p>
          <a:p>
            <a:pPr lvl="1"/>
            <a:r>
              <a:rPr lang="tr-TR" dirty="0" smtClean="0"/>
              <a:t>5. </a:t>
            </a:r>
            <a:r>
              <a:rPr lang="tr-TR" dirty="0" err="1" smtClean="0"/>
              <a:t>Expression</a:t>
            </a:r>
            <a:r>
              <a:rPr lang="tr-TR" dirty="0" smtClean="0"/>
              <a:t> </a:t>
            </a:r>
            <a:r>
              <a:rPr lang="tr-TR" dirty="0" err="1" smtClean="0"/>
              <a:t>trees</a:t>
            </a:r>
            <a:endParaRPr lang="tr-TR" dirty="0" smtClean="0"/>
          </a:p>
          <a:p>
            <a:pPr lvl="1"/>
            <a:r>
              <a:rPr lang="tr-TR" dirty="0" smtClean="0"/>
              <a:t>6. </a:t>
            </a:r>
            <a:r>
              <a:rPr lang="tr-TR" dirty="0" err="1" smtClean="0"/>
              <a:t>Tournament</a:t>
            </a:r>
            <a:r>
              <a:rPr lang="tr-TR" dirty="0" smtClean="0"/>
              <a:t> </a:t>
            </a:r>
            <a:r>
              <a:rPr lang="tr-TR" dirty="0" err="1" smtClean="0"/>
              <a:t>trees</a:t>
            </a:r>
            <a:endParaRPr lang="en-US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848600" cy="4953000"/>
          </a:xfrm>
        </p:spPr>
        <p:txBody>
          <a:bodyPr>
            <a:normAutofit/>
          </a:bodyPr>
          <a:lstStyle/>
          <a:p>
            <a:r>
              <a:rPr lang="tr-TR" b="1" dirty="0" smtClean="0"/>
              <a:t>General </a:t>
            </a:r>
            <a:r>
              <a:rPr lang="tr-TR" b="1" dirty="0" err="1" smtClean="0"/>
              <a:t>trees</a:t>
            </a:r>
            <a:endParaRPr lang="tr-TR" b="1" dirty="0" smtClean="0"/>
          </a:p>
          <a:p>
            <a:pPr lvl="1"/>
            <a:r>
              <a:rPr lang="en-US" dirty="0" smtClean="0"/>
              <a:t>General trees are data structures that store elements hierarchically. </a:t>
            </a:r>
            <a:endParaRPr lang="tr-TR" dirty="0" smtClean="0"/>
          </a:p>
          <a:p>
            <a:pPr lvl="1"/>
            <a:r>
              <a:rPr lang="en-US" dirty="0" smtClean="0"/>
              <a:t>The top node of a tree is the</a:t>
            </a:r>
            <a:r>
              <a:rPr lang="tr-TR" dirty="0" smtClean="0"/>
              <a:t> </a:t>
            </a:r>
            <a:r>
              <a:rPr lang="en-US" dirty="0" smtClean="0"/>
              <a:t>root node and each node, except the root, has a parent. </a:t>
            </a:r>
            <a:endParaRPr lang="tr-TR" dirty="0" smtClean="0"/>
          </a:p>
          <a:p>
            <a:pPr lvl="1"/>
            <a:r>
              <a:rPr lang="en-US" dirty="0" smtClean="0"/>
              <a:t>A node in a general tree (except the leaf</a:t>
            </a:r>
            <a:r>
              <a:rPr lang="tr-TR" dirty="0" smtClean="0"/>
              <a:t> </a:t>
            </a:r>
            <a:r>
              <a:rPr lang="en-US" dirty="0" smtClean="0"/>
              <a:t>nodes) may have zero or more sub-trees.</a:t>
            </a:r>
            <a:endParaRPr lang="tr-TR" dirty="0" smtClean="0"/>
          </a:p>
          <a:p>
            <a:pPr lvl="1"/>
            <a:r>
              <a:rPr lang="en-US" dirty="0" smtClean="0"/>
              <a:t>General trees which have 3 sub-trees per node are called</a:t>
            </a:r>
            <a:r>
              <a:rPr lang="tr-TR" dirty="0" smtClean="0"/>
              <a:t> </a:t>
            </a:r>
            <a:r>
              <a:rPr lang="en-US" dirty="0" smtClean="0"/>
              <a:t>ternary trees. </a:t>
            </a:r>
            <a:endParaRPr lang="tr-TR" dirty="0" smtClean="0"/>
          </a:p>
          <a:p>
            <a:pPr lvl="1"/>
            <a:r>
              <a:rPr lang="en-US" dirty="0" smtClean="0"/>
              <a:t>However, the number of sub-trees for any node may be variable. For example, a</a:t>
            </a:r>
            <a:r>
              <a:rPr lang="tr-TR" dirty="0" smtClean="0"/>
              <a:t> </a:t>
            </a:r>
            <a:r>
              <a:rPr lang="en-US" dirty="0" smtClean="0"/>
              <a:t>node can have 1 sub-tree, whereas some other node can have 3 sub-trees.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848600" cy="4953000"/>
          </a:xfrm>
        </p:spPr>
        <p:txBody>
          <a:bodyPr>
            <a:normAutofit lnSpcReduction="10000"/>
          </a:bodyPr>
          <a:lstStyle/>
          <a:p>
            <a:r>
              <a:rPr lang="tr-TR" b="1" dirty="0" smtClean="0"/>
              <a:t>General </a:t>
            </a:r>
            <a:r>
              <a:rPr lang="tr-TR" b="1" dirty="0" err="1" smtClean="0"/>
              <a:t>trees</a:t>
            </a:r>
            <a:endParaRPr lang="tr-TR" b="1" dirty="0" smtClean="0"/>
          </a:p>
          <a:p>
            <a:pPr lvl="1"/>
            <a:r>
              <a:rPr lang="en-US" dirty="0" smtClean="0"/>
              <a:t>Although general trees can be represented as ADTs, there is always a problem when another</a:t>
            </a:r>
            <a:r>
              <a:rPr lang="tr-TR" dirty="0" smtClean="0"/>
              <a:t> </a:t>
            </a:r>
            <a:r>
              <a:rPr lang="en-US" dirty="0" smtClean="0"/>
              <a:t>sub-tree is added to a node that already has the maximum number of sub-trees attached to it. </a:t>
            </a:r>
            <a:endParaRPr lang="tr-TR" dirty="0" smtClean="0"/>
          </a:p>
          <a:p>
            <a:pPr lvl="1"/>
            <a:r>
              <a:rPr lang="en-US" dirty="0" smtClean="0"/>
              <a:t>Even</a:t>
            </a:r>
            <a:r>
              <a:rPr lang="tr-TR" dirty="0" smtClean="0"/>
              <a:t> </a:t>
            </a:r>
            <a:r>
              <a:rPr lang="en-US" dirty="0" smtClean="0"/>
              <a:t>the algorithms for searching, traversing, adding, and deleting nodes become much more complex</a:t>
            </a:r>
            <a:r>
              <a:rPr lang="tr-TR" dirty="0" smtClean="0"/>
              <a:t> </a:t>
            </a:r>
            <a:r>
              <a:rPr lang="en-US" dirty="0" smtClean="0"/>
              <a:t>as there are not just two possibilities for any node but multiple possibilities.</a:t>
            </a:r>
          </a:p>
          <a:p>
            <a:pPr lvl="1"/>
            <a:r>
              <a:rPr lang="en-US" dirty="0" smtClean="0"/>
              <a:t>A general tree when converted to a binary tree may not end up being well formed or full, but</a:t>
            </a:r>
            <a:r>
              <a:rPr lang="tr-TR" dirty="0" smtClean="0"/>
              <a:t> </a:t>
            </a:r>
            <a:r>
              <a:rPr lang="en-US" dirty="0" smtClean="0"/>
              <a:t>the advantages of such a conversion enable the programmer to use the algorithms for processes</a:t>
            </a:r>
            <a:r>
              <a:rPr lang="tr-TR" dirty="0" smtClean="0"/>
              <a:t> </a:t>
            </a:r>
            <a:r>
              <a:rPr lang="en-US" dirty="0" smtClean="0"/>
              <a:t>that are used for binary trees with minor modifications.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848600" cy="4953000"/>
          </a:xfrm>
        </p:spPr>
        <p:txBody>
          <a:bodyPr>
            <a:normAutofit lnSpcReduction="10000"/>
          </a:bodyPr>
          <a:lstStyle/>
          <a:p>
            <a:r>
              <a:rPr lang="tr-TR" b="1" dirty="0" err="1" smtClean="0"/>
              <a:t>Forests</a:t>
            </a:r>
            <a:endParaRPr lang="tr-TR" b="1" dirty="0" smtClean="0"/>
          </a:p>
          <a:p>
            <a:pPr lvl="1"/>
            <a:r>
              <a:rPr lang="en-US" dirty="0" smtClean="0"/>
              <a:t>A forest is a disjoint union of trees. </a:t>
            </a:r>
            <a:endParaRPr lang="tr-TR" dirty="0" smtClean="0"/>
          </a:p>
          <a:p>
            <a:pPr lvl="1"/>
            <a:r>
              <a:rPr lang="en-US" dirty="0" smtClean="0"/>
              <a:t>A set of disjoint trees (or forests) is obtained by deleting the</a:t>
            </a:r>
            <a:r>
              <a:rPr lang="tr-TR" dirty="0" smtClean="0"/>
              <a:t> </a:t>
            </a:r>
            <a:r>
              <a:rPr lang="en-US" dirty="0" smtClean="0"/>
              <a:t>root and the edges connecting the root node to nodes at level 1.</a:t>
            </a:r>
          </a:p>
          <a:p>
            <a:pPr lvl="1"/>
            <a:r>
              <a:rPr lang="en-US" dirty="0" smtClean="0"/>
              <a:t>We have already seen that every node of a tree is the root of some sub-tree. </a:t>
            </a:r>
            <a:endParaRPr lang="tr-TR" dirty="0" smtClean="0"/>
          </a:p>
          <a:p>
            <a:pPr lvl="1"/>
            <a:r>
              <a:rPr lang="en-US" dirty="0" smtClean="0"/>
              <a:t>Therefore, all the</a:t>
            </a:r>
            <a:r>
              <a:rPr lang="tr-TR" dirty="0" smtClean="0"/>
              <a:t> </a:t>
            </a:r>
            <a:r>
              <a:rPr lang="en-US" dirty="0" smtClean="0"/>
              <a:t>sub-trees immediately below a node form a forest.</a:t>
            </a:r>
            <a:endParaRPr lang="tr-TR" dirty="0" smtClean="0"/>
          </a:p>
          <a:p>
            <a:pPr lvl="1"/>
            <a:r>
              <a:rPr lang="en-US" dirty="0" smtClean="0"/>
              <a:t>A forest can also be defined as an ordered set of zero or more</a:t>
            </a:r>
            <a:r>
              <a:rPr lang="tr-TR" dirty="0" smtClean="0"/>
              <a:t> </a:t>
            </a:r>
            <a:r>
              <a:rPr lang="en-US" dirty="0" smtClean="0"/>
              <a:t>general trees. </a:t>
            </a:r>
            <a:endParaRPr lang="tr-TR" dirty="0" smtClean="0"/>
          </a:p>
          <a:p>
            <a:pPr lvl="1"/>
            <a:r>
              <a:rPr lang="en-US" dirty="0" smtClean="0"/>
              <a:t>While a general tree must have a root, a forest</a:t>
            </a:r>
            <a:r>
              <a:rPr lang="tr-TR" dirty="0" smtClean="0"/>
              <a:t> </a:t>
            </a:r>
            <a:r>
              <a:rPr lang="en-US" dirty="0" smtClean="0"/>
              <a:t>on the other hand may be empty because by definition it is a</a:t>
            </a:r>
            <a:r>
              <a:rPr lang="tr-TR" dirty="0" smtClean="0"/>
              <a:t> </a:t>
            </a:r>
            <a:r>
              <a:rPr lang="en-US" dirty="0" smtClean="0"/>
              <a:t>set, and sets can be empty.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7175</TotalTime>
  <Words>5859</Words>
  <Application>Microsoft Office PowerPoint</Application>
  <PresentationFormat>On-screen Show (4:3)</PresentationFormat>
  <Paragraphs>506</Paragraphs>
  <Slides>54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Calibri</vt:lpstr>
      <vt:lpstr>Century Gothic</vt:lpstr>
      <vt:lpstr>Wingdings 2</vt:lpstr>
      <vt:lpstr>Austin</vt:lpstr>
      <vt:lpstr>COM267</vt:lpstr>
      <vt:lpstr>PowerPoint Presentation</vt:lpstr>
      <vt:lpstr>Introduction</vt:lpstr>
      <vt:lpstr>Introduction</vt:lpstr>
      <vt:lpstr>Introduction</vt:lpstr>
      <vt:lpstr>Types of Trees</vt:lpstr>
      <vt:lpstr>Types of Trees</vt:lpstr>
      <vt:lpstr>Types of Trees</vt:lpstr>
      <vt:lpstr>Types of Trees</vt:lpstr>
      <vt:lpstr>Types of Trees</vt:lpstr>
      <vt:lpstr>Types of Trees</vt:lpstr>
      <vt:lpstr>Types of Trees</vt:lpstr>
      <vt:lpstr>Types of Trees</vt:lpstr>
      <vt:lpstr>Types of Trees</vt:lpstr>
      <vt:lpstr>Types of Trees</vt:lpstr>
      <vt:lpstr>Types of Trees</vt:lpstr>
      <vt:lpstr>Types of Trees</vt:lpstr>
      <vt:lpstr>Types of Trees</vt:lpstr>
      <vt:lpstr>Types of Trees</vt:lpstr>
      <vt:lpstr>Types of Trees</vt:lpstr>
      <vt:lpstr>Types of Trees</vt:lpstr>
      <vt:lpstr>Types of Trees</vt:lpstr>
      <vt:lpstr>Types of Trees</vt:lpstr>
      <vt:lpstr>Types of Trees</vt:lpstr>
      <vt:lpstr>Types of Trees</vt:lpstr>
      <vt:lpstr>Types of Trees</vt:lpstr>
      <vt:lpstr>Types of Trees</vt:lpstr>
      <vt:lpstr>Types of Trees</vt:lpstr>
      <vt:lpstr>Types of Trees</vt:lpstr>
      <vt:lpstr>Types of Trees</vt:lpstr>
      <vt:lpstr>Creating a Binary Tree from a General Tree</vt:lpstr>
      <vt:lpstr>Creating a Binary Tree from a General Tree</vt:lpstr>
      <vt:lpstr>Creating a Binary Tree from a General Tree</vt:lpstr>
      <vt:lpstr>Creating a Binary Tree from a General Tree</vt:lpstr>
      <vt:lpstr>Traversing a Binary Tree</vt:lpstr>
      <vt:lpstr>Traversing a Binary Tree</vt:lpstr>
      <vt:lpstr>Traversing a Binary Tree</vt:lpstr>
      <vt:lpstr>Traversing a Binary Tree</vt:lpstr>
      <vt:lpstr>Traversing a Binary Tree</vt:lpstr>
      <vt:lpstr>Traversing a Binary Tree</vt:lpstr>
      <vt:lpstr>Traversing a Binary Tree</vt:lpstr>
      <vt:lpstr>Traversing a Binary Tree</vt:lpstr>
      <vt:lpstr>Traversing a Binary Tree</vt:lpstr>
      <vt:lpstr>Huffman’s Tree</vt:lpstr>
      <vt:lpstr>Huffman’s Tree</vt:lpstr>
      <vt:lpstr>Huffman’s Tree</vt:lpstr>
      <vt:lpstr>Huffman’s Tree</vt:lpstr>
      <vt:lpstr>Huffman’s Tree</vt:lpstr>
      <vt:lpstr>Huffman’s Tree</vt:lpstr>
      <vt:lpstr>Huffman’s Tree</vt:lpstr>
      <vt:lpstr>Huffman’s Tree</vt:lpstr>
      <vt:lpstr>Huffman’s Tree</vt:lpstr>
      <vt:lpstr>Huffman’s Tree</vt:lpstr>
      <vt:lpstr>Huffman’s Tree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COM267</dc:title>
  <dc:creator>AR</dc:creator>
  <cp:lastModifiedBy>Furkan Ar</cp:lastModifiedBy>
  <cp:revision>277</cp:revision>
  <dcterms:created xsi:type="dcterms:W3CDTF">2006-08-16T00:00:00Z</dcterms:created>
  <dcterms:modified xsi:type="dcterms:W3CDTF">2018-11-13T20:36:18Z</dcterms:modified>
</cp:coreProperties>
</file>