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28"/>
  </p:notesMasterIdLst>
  <p:handoutMasterIdLst>
    <p:handoutMasterId r:id="rId29"/>
  </p:handoutMasterIdLst>
  <p:sldIdLst>
    <p:sldId id="693" r:id="rId4"/>
    <p:sldId id="670" r:id="rId5"/>
    <p:sldId id="671" r:id="rId6"/>
    <p:sldId id="672" r:id="rId7"/>
    <p:sldId id="673" r:id="rId8"/>
    <p:sldId id="674" r:id="rId9"/>
    <p:sldId id="675" r:id="rId10"/>
    <p:sldId id="676" r:id="rId11"/>
    <p:sldId id="677" r:id="rId12"/>
    <p:sldId id="678" r:id="rId13"/>
    <p:sldId id="679" r:id="rId14"/>
    <p:sldId id="680" r:id="rId15"/>
    <p:sldId id="681" r:id="rId16"/>
    <p:sldId id="682" r:id="rId17"/>
    <p:sldId id="683" r:id="rId18"/>
    <p:sldId id="684" r:id="rId19"/>
    <p:sldId id="685" r:id="rId20"/>
    <p:sldId id="686" r:id="rId21"/>
    <p:sldId id="687" r:id="rId22"/>
    <p:sldId id="688" r:id="rId23"/>
    <p:sldId id="689" r:id="rId24"/>
    <p:sldId id="690" r:id="rId25"/>
    <p:sldId id="691" r:id="rId26"/>
    <p:sldId id="692" r:id="rId2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27.02.2020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2/27/2020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200" kern="1200" dirty="0" smtClean="0">
              <a:solidFill>
                <a:schemeClr val="accent1">
                  <a:lumMod val="75000"/>
                </a:schemeClr>
              </a:solidFill>
              <a:latin typeface="+mn-lt"/>
              <a:ea typeface="Times New Roman" panose="02020603050405020304" pitchFamily="18" charset="0"/>
              <a:cs typeface="+mn-cs"/>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2</a:t>
            </a:fld>
            <a:endParaRPr lang="tr-TR" dirty="0"/>
          </a:p>
        </p:txBody>
      </p:sp>
    </p:spTree>
    <p:extLst>
      <p:ext uri="{BB962C8B-B14F-4D97-AF65-F5344CB8AC3E}">
        <p14:creationId xmlns:p14="http://schemas.microsoft.com/office/powerpoint/2010/main" val="11781749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200" kern="1200" dirty="0" smtClean="0">
              <a:solidFill>
                <a:schemeClr val="accent1">
                  <a:lumMod val="75000"/>
                </a:schemeClr>
              </a:solidFill>
              <a:latin typeface="+mn-lt"/>
              <a:ea typeface="Times New Roman" panose="02020603050405020304" pitchFamily="18" charset="0"/>
              <a:cs typeface="+mn-cs"/>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11</a:t>
            </a:fld>
            <a:endParaRPr lang="tr-TR" dirty="0"/>
          </a:p>
        </p:txBody>
      </p:sp>
    </p:spTree>
    <p:extLst>
      <p:ext uri="{BB962C8B-B14F-4D97-AF65-F5344CB8AC3E}">
        <p14:creationId xmlns:p14="http://schemas.microsoft.com/office/powerpoint/2010/main" val="2779594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200" kern="1200" dirty="0" smtClean="0">
              <a:solidFill>
                <a:schemeClr val="accent1">
                  <a:lumMod val="75000"/>
                </a:schemeClr>
              </a:solidFill>
              <a:latin typeface="+mn-lt"/>
              <a:ea typeface="Times New Roman" panose="02020603050405020304" pitchFamily="18" charset="0"/>
              <a:cs typeface="+mn-cs"/>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12</a:t>
            </a:fld>
            <a:endParaRPr lang="tr-TR" dirty="0"/>
          </a:p>
        </p:txBody>
      </p:sp>
    </p:spTree>
    <p:extLst>
      <p:ext uri="{BB962C8B-B14F-4D97-AF65-F5344CB8AC3E}">
        <p14:creationId xmlns:p14="http://schemas.microsoft.com/office/powerpoint/2010/main" val="26860006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200" kern="1200" dirty="0" smtClean="0">
              <a:solidFill>
                <a:schemeClr val="accent1">
                  <a:lumMod val="75000"/>
                </a:schemeClr>
              </a:solidFill>
              <a:latin typeface="+mn-lt"/>
              <a:ea typeface="Times New Roman" panose="02020603050405020304" pitchFamily="18" charset="0"/>
              <a:cs typeface="+mn-cs"/>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13</a:t>
            </a:fld>
            <a:endParaRPr lang="tr-TR" dirty="0"/>
          </a:p>
        </p:txBody>
      </p:sp>
    </p:spTree>
    <p:extLst>
      <p:ext uri="{BB962C8B-B14F-4D97-AF65-F5344CB8AC3E}">
        <p14:creationId xmlns:p14="http://schemas.microsoft.com/office/powerpoint/2010/main" val="1403312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200" kern="1200" dirty="0" smtClean="0">
              <a:solidFill>
                <a:schemeClr val="accent1">
                  <a:lumMod val="75000"/>
                </a:schemeClr>
              </a:solidFill>
              <a:latin typeface="+mn-lt"/>
              <a:ea typeface="Times New Roman" panose="02020603050405020304" pitchFamily="18" charset="0"/>
              <a:cs typeface="+mn-cs"/>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14</a:t>
            </a:fld>
            <a:endParaRPr lang="tr-TR" dirty="0"/>
          </a:p>
        </p:txBody>
      </p:sp>
    </p:spTree>
    <p:extLst>
      <p:ext uri="{BB962C8B-B14F-4D97-AF65-F5344CB8AC3E}">
        <p14:creationId xmlns:p14="http://schemas.microsoft.com/office/powerpoint/2010/main" val="38751846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200" kern="1200" dirty="0" smtClean="0">
              <a:solidFill>
                <a:schemeClr val="accent1">
                  <a:lumMod val="75000"/>
                </a:schemeClr>
              </a:solidFill>
              <a:latin typeface="+mn-lt"/>
              <a:ea typeface="Times New Roman" panose="02020603050405020304" pitchFamily="18" charset="0"/>
              <a:cs typeface="+mn-cs"/>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15</a:t>
            </a:fld>
            <a:endParaRPr lang="tr-TR" dirty="0"/>
          </a:p>
        </p:txBody>
      </p:sp>
    </p:spTree>
    <p:extLst>
      <p:ext uri="{BB962C8B-B14F-4D97-AF65-F5344CB8AC3E}">
        <p14:creationId xmlns:p14="http://schemas.microsoft.com/office/powerpoint/2010/main" val="27980951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200" kern="1200" dirty="0" smtClean="0">
              <a:solidFill>
                <a:schemeClr val="accent1">
                  <a:lumMod val="75000"/>
                </a:schemeClr>
              </a:solidFill>
              <a:latin typeface="+mn-lt"/>
              <a:ea typeface="Times New Roman" panose="02020603050405020304" pitchFamily="18" charset="0"/>
              <a:cs typeface="+mn-cs"/>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16</a:t>
            </a:fld>
            <a:endParaRPr lang="tr-TR" dirty="0"/>
          </a:p>
        </p:txBody>
      </p:sp>
    </p:spTree>
    <p:extLst>
      <p:ext uri="{BB962C8B-B14F-4D97-AF65-F5344CB8AC3E}">
        <p14:creationId xmlns:p14="http://schemas.microsoft.com/office/powerpoint/2010/main" val="8322848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200" kern="1200" dirty="0" smtClean="0">
              <a:solidFill>
                <a:schemeClr val="accent1">
                  <a:lumMod val="75000"/>
                </a:schemeClr>
              </a:solidFill>
              <a:latin typeface="+mn-lt"/>
              <a:ea typeface="Times New Roman" panose="02020603050405020304" pitchFamily="18" charset="0"/>
              <a:cs typeface="+mn-cs"/>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17</a:t>
            </a:fld>
            <a:endParaRPr lang="tr-TR" dirty="0"/>
          </a:p>
        </p:txBody>
      </p:sp>
    </p:spTree>
    <p:extLst>
      <p:ext uri="{BB962C8B-B14F-4D97-AF65-F5344CB8AC3E}">
        <p14:creationId xmlns:p14="http://schemas.microsoft.com/office/powerpoint/2010/main" val="6520291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200" kern="1200" dirty="0" smtClean="0">
              <a:solidFill>
                <a:schemeClr val="accent1">
                  <a:lumMod val="75000"/>
                </a:schemeClr>
              </a:solidFill>
              <a:latin typeface="+mn-lt"/>
              <a:ea typeface="Times New Roman" panose="02020603050405020304" pitchFamily="18" charset="0"/>
              <a:cs typeface="+mn-cs"/>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18</a:t>
            </a:fld>
            <a:endParaRPr lang="tr-TR" dirty="0"/>
          </a:p>
        </p:txBody>
      </p:sp>
    </p:spTree>
    <p:extLst>
      <p:ext uri="{BB962C8B-B14F-4D97-AF65-F5344CB8AC3E}">
        <p14:creationId xmlns:p14="http://schemas.microsoft.com/office/powerpoint/2010/main" val="12914778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200" kern="1200" dirty="0" smtClean="0">
              <a:solidFill>
                <a:schemeClr val="accent1">
                  <a:lumMod val="75000"/>
                </a:schemeClr>
              </a:solidFill>
              <a:latin typeface="+mn-lt"/>
              <a:ea typeface="Times New Roman" panose="02020603050405020304" pitchFamily="18" charset="0"/>
              <a:cs typeface="+mn-cs"/>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19</a:t>
            </a:fld>
            <a:endParaRPr lang="tr-TR" dirty="0"/>
          </a:p>
        </p:txBody>
      </p:sp>
    </p:spTree>
    <p:extLst>
      <p:ext uri="{BB962C8B-B14F-4D97-AF65-F5344CB8AC3E}">
        <p14:creationId xmlns:p14="http://schemas.microsoft.com/office/powerpoint/2010/main" val="15093820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200" kern="1200" dirty="0" smtClean="0">
              <a:solidFill>
                <a:schemeClr val="accent1">
                  <a:lumMod val="75000"/>
                </a:schemeClr>
              </a:solidFill>
              <a:latin typeface="+mn-lt"/>
              <a:ea typeface="Times New Roman" panose="02020603050405020304" pitchFamily="18" charset="0"/>
              <a:cs typeface="+mn-cs"/>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20</a:t>
            </a:fld>
            <a:endParaRPr lang="tr-TR" dirty="0"/>
          </a:p>
        </p:txBody>
      </p:sp>
    </p:spTree>
    <p:extLst>
      <p:ext uri="{BB962C8B-B14F-4D97-AF65-F5344CB8AC3E}">
        <p14:creationId xmlns:p14="http://schemas.microsoft.com/office/powerpoint/2010/main" val="2427099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200" kern="1200" dirty="0" smtClean="0">
              <a:solidFill>
                <a:schemeClr val="accent1">
                  <a:lumMod val="75000"/>
                </a:schemeClr>
              </a:solidFill>
              <a:latin typeface="+mn-lt"/>
              <a:ea typeface="Times New Roman" panose="02020603050405020304" pitchFamily="18" charset="0"/>
              <a:cs typeface="+mn-cs"/>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3</a:t>
            </a:fld>
            <a:endParaRPr lang="tr-TR" dirty="0"/>
          </a:p>
        </p:txBody>
      </p:sp>
    </p:spTree>
    <p:extLst>
      <p:ext uri="{BB962C8B-B14F-4D97-AF65-F5344CB8AC3E}">
        <p14:creationId xmlns:p14="http://schemas.microsoft.com/office/powerpoint/2010/main" val="32262660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200" kern="1200" dirty="0" smtClean="0">
              <a:solidFill>
                <a:schemeClr val="accent1">
                  <a:lumMod val="75000"/>
                </a:schemeClr>
              </a:solidFill>
              <a:latin typeface="+mn-lt"/>
              <a:ea typeface="Times New Roman" panose="02020603050405020304" pitchFamily="18" charset="0"/>
              <a:cs typeface="+mn-cs"/>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21</a:t>
            </a:fld>
            <a:endParaRPr lang="tr-TR" dirty="0"/>
          </a:p>
        </p:txBody>
      </p:sp>
    </p:spTree>
    <p:extLst>
      <p:ext uri="{BB962C8B-B14F-4D97-AF65-F5344CB8AC3E}">
        <p14:creationId xmlns:p14="http://schemas.microsoft.com/office/powerpoint/2010/main" val="39874190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200" kern="1200" dirty="0" smtClean="0">
              <a:solidFill>
                <a:schemeClr val="accent1">
                  <a:lumMod val="75000"/>
                </a:schemeClr>
              </a:solidFill>
              <a:latin typeface="+mn-lt"/>
              <a:ea typeface="Times New Roman" panose="02020603050405020304" pitchFamily="18" charset="0"/>
              <a:cs typeface="+mn-cs"/>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22</a:t>
            </a:fld>
            <a:endParaRPr lang="tr-TR" dirty="0"/>
          </a:p>
        </p:txBody>
      </p:sp>
    </p:spTree>
    <p:extLst>
      <p:ext uri="{BB962C8B-B14F-4D97-AF65-F5344CB8AC3E}">
        <p14:creationId xmlns:p14="http://schemas.microsoft.com/office/powerpoint/2010/main" val="5232712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200" kern="1200" dirty="0" smtClean="0">
              <a:solidFill>
                <a:schemeClr val="accent1">
                  <a:lumMod val="75000"/>
                </a:schemeClr>
              </a:solidFill>
              <a:latin typeface="+mn-lt"/>
              <a:ea typeface="Times New Roman" panose="02020603050405020304" pitchFamily="18" charset="0"/>
              <a:cs typeface="+mn-cs"/>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23</a:t>
            </a:fld>
            <a:endParaRPr lang="tr-TR" dirty="0"/>
          </a:p>
        </p:txBody>
      </p:sp>
    </p:spTree>
    <p:extLst>
      <p:ext uri="{BB962C8B-B14F-4D97-AF65-F5344CB8AC3E}">
        <p14:creationId xmlns:p14="http://schemas.microsoft.com/office/powerpoint/2010/main" val="2021279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200" kern="1200" dirty="0" smtClean="0">
              <a:solidFill>
                <a:schemeClr val="accent1">
                  <a:lumMod val="75000"/>
                </a:schemeClr>
              </a:solidFill>
              <a:latin typeface="+mn-lt"/>
              <a:ea typeface="Times New Roman" panose="02020603050405020304" pitchFamily="18" charset="0"/>
              <a:cs typeface="+mn-cs"/>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24</a:t>
            </a:fld>
            <a:endParaRPr lang="tr-TR" dirty="0"/>
          </a:p>
        </p:txBody>
      </p:sp>
    </p:spTree>
    <p:extLst>
      <p:ext uri="{BB962C8B-B14F-4D97-AF65-F5344CB8AC3E}">
        <p14:creationId xmlns:p14="http://schemas.microsoft.com/office/powerpoint/2010/main" val="1507097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200" kern="1200" dirty="0" smtClean="0">
              <a:solidFill>
                <a:schemeClr val="accent1">
                  <a:lumMod val="75000"/>
                </a:schemeClr>
              </a:solidFill>
              <a:latin typeface="+mn-lt"/>
              <a:ea typeface="Times New Roman" panose="02020603050405020304" pitchFamily="18" charset="0"/>
              <a:cs typeface="+mn-cs"/>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4</a:t>
            </a:fld>
            <a:endParaRPr lang="tr-TR" dirty="0"/>
          </a:p>
        </p:txBody>
      </p:sp>
    </p:spTree>
    <p:extLst>
      <p:ext uri="{BB962C8B-B14F-4D97-AF65-F5344CB8AC3E}">
        <p14:creationId xmlns:p14="http://schemas.microsoft.com/office/powerpoint/2010/main" val="1332924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200" kern="1200" dirty="0" smtClean="0">
              <a:solidFill>
                <a:schemeClr val="accent1">
                  <a:lumMod val="75000"/>
                </a:schemeClr>
              </a:solidFill>
              <a:latin typeface="+mn-lt"/>
              <a:ea typeface="Times New Roman" panose="02020603050405020304" pitchFamily="18" charset="0"/>
              <a:cs typeface="+mn-cs"/>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5</a:t>
            </a:fld>
            <a:endParaRPr lang="tr-TR" dirty="0"/>
          </a:p>
        </p:txBody>
      </p:sp>
    </p:spTree>
    <p:extLst>
      <p:ext uri="{BB962C8B-B14F-4D97-AF65-F5344CB8AC3E}">
        <p14:creationId xmlns:p14="http://schemas.microsoft.com/office/powerpoint/2010/main" val="18749452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200" kern="1200" dirty="0" smtClean="0">
              <a:solidFill>
                <a:schemeClr val="accent1">
                  <a:lumMod val="75000"/>
                </a:schemeClr>
              </a:solidFill>
              <a:latin typeface="+mn-lt"/>
              <a:ea typeface="Times New Roman" panose="02020603050405020304" pitchFamily="18" charset="0"/>
              <a:cs typeface="+mn-cs"/>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6</a:t>
            </a:fld>
            <a:endParaRPr lang="tr-TR" dirty="0"/>
          </a:p>
        </p:txBody>
      </p:sp>
    </p:spTree>
    <p:extLst>
      <p:ext uri="{BB962C8B-B14F-4D97-AF65-F5344CB8AC3E}">
        <p14:creationId xmlns:p14="http://schemas.microsoft.com/office/powerpoint/2010/main" val="2764839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200" kern="1200" dirty="0" smtClean="0">
              <a:solidFill>
                <a:schemeClr val="accent1">
                  <a:lumMod val="75000"/>
                </a:schemeClr>
              </a:solidFill>
              <a:latin typeface="+mn-lt"/>
              <a:ea typeface="Times New Roman" panose="02020603050405020304" pitchFamily="18" charset="0"/>
              <a:cs typeface="+mn-cs"/>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7</a:t>
            </a:fld>
            <a:endParaRPr lang="tr-TR" dirty="0"/>
          </a:p>
        </p:txBody>
      </p:sp>
    </p:spTree>
    <p:extLst>
      <p:ext uri="{BB962C8B-B14F-4D97-AF65-F5344CB8AC3E}">
        <p14:creationId xmlns:p14="http://schemas.microsoft.com/office/powerpoint/2010/main" val="27132899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200" kern="1200" dirty="0" smtClean="0">
              <a:solidFill>
                <a:schemeClr val="accent1">
                  <a:lumMod val="75000"/>
                </a:schemeClr>
              </a:solidFill>
              <a:latin typeface="+mn-lt"/>
              <a:ea typeface="Times New Roman" panose="02020603050405020304" pitchFamily="18" charset="0"/>
              <a:cs typeface="+mn-cs"/>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8</a:t>
            </a:fld>
            <a:endParaRPr lang="tr-TR" dirty="0"/>
          </a:p>
        </p:txBody>
      </p:sp>
    </p:spTree>
    <p:extLst>
      <p:ext uri="{BB962C8B-B14F-4D97-AF65-F5344CB8AC3E}">
        <p14:creationId xmlns:p14="http://schemas.microsoft.com/office/powerpoint/2010/main" val="711125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200" kern="1200" dirty="0" smtClean="0">
              <a:solidFill>
                <a:schemeClr val="accent1">
                  <a:lumMod val="75000"/>
                </a:schemeClr>
              </a:solidFill>
              <a:latin typeface="+mn-lt"/>
              <a:ea typeface="Times New Roman" panose="02020603050405020304" pitchFamily="18" charset="0"/>
              <a:cs typeface="+mn-cs"/>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9</a:t>
            </a:fld>
            <a:endParaRPr lang="tr-TR" dirty="0"/>
          </a:p>
        </p:txBody>
      </p:sp>
    </p:spTree>
    <p:extLst>
      <p:ext uri="{BB962C8B-B14F-4D97-AF65-F5344CB8AC3E}">
        <p14:creationId xmlns:p14="http://schemas.microsoft.com/office/powerpoint/2010/main" val="1841504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200" kern="1200" dirty="0" smtClean="0">
              <a:solidFill>
                <a:schemeClr val="accent1">
                  <a:lumMod val="75000"/>
                </a:schemeClr>
              </a:solidFill>
              <a:latin typeface="+mn-lt"/>
              <a:ea typeface="Times New Roman" panose="02020603050405020304" pitchFamily="18" charset="0"/>
              <a:cs typeface="+mn-cs"/>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10</a:t>
            </a:fld>
            <a:endParaRPr lang="tr-TR" dirty="0"/>
          </a:p>
        </p:txBody>
      </p:sp>
    </p:spTree>
    <p:extLst>
      <p:ext uri="{BB962C8B-B14F-4D97-AF65-F5344CB8AC3E}">
        <p14:creationId xmlns:p14="http://schemas.microsoft.com/office/powerpoint/2010/main" val="1144649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2/27/2020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2/27/2020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2/27/2020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2/27/2020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2/27/2020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2/27/2020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2/27/2020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2/27/2020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2/27/2020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2/27/2020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2/27/2020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2/27/2020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2/27/2020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2/27/2020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2/27/2020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2/27/2020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a:prstGeom prst="rect">
            <a:avLst/>
          </a:prstGeom>
        </p:spPr>
        <p:txBody>
          <a:bodyPr/>
          <a:lstStyle/>
          <a:p>
            <a:r>
              <a:rPr lang="tr-TR" smtClean="0"/>
              <a:t>Asıl başlık stili için tıklatın</a:t>
            </a:r>
            <a:endParaRPr lang="tr-TR"/>
          </a:p>
        </p:txBody>
      </p:sp>
      <p:sp>
        <p:nvSpPr>
          <p:cNvPr id="3" name="İçerik Yer Tutucusu 2"/>
          <p:cNvSpPr>
            <a:spLocks noGrp="1"/>
          </p:cNvSpPr>
          <p:nvPr>
            <p:ph idx="1"/>
          </p:nvPr>
        </p:nvSpPr>
        <p:spPr>
          <a:xfrm>
            <a:off x="457200" y="1600200"/>
            <a:ext cx="8229600" cy="4525963"/>
          </a:xfrm>
          <a:prstGeom prst="rect">
            <a:avLst/>
          </a:prstGeo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a:xfrm>
            <a:off x="457200" y="6356350"/>
            <a:ext cx="2133600" cy="365125"/>
          </a:xfrm>
          <a:prstGeom prst="rect">
            <a:avLst/>
          </a:prstGeom>
        </p:spPr>
        <p:txBody>
          <a:bodyPr/>
          <a:lstStyle/>
          <a:p>
            <a:fld id="{F5BDF135-D537-48DD-8F9F-BDBBACE754C0}" type="datetime1">
              <a:rPr lang="tr-TR" smtClean="0"/>
              <a:t>27.02.2020</a:t>
            </a:fld>
            <a:endParaRPr lang="tr-TR" dirty="0"/>
          </a:p>
        </p:txBody>
      </p:sp>
      <p:sp>
        <p:nvSpPr>
          <p:cNvPr id="5" name="Altbilgi Yer Tutucusu 4"/>
          <p:cNvSpPr>
            <a:spLocks noGrp="1"/>
          </p:cNvSpPr>
          <p:nvPr>
            <p:ph type="ftr" sz="quarter" idx="11"/>
          </p:nvPr>
        </p:nvSpPr>
        <p:spPr>
          <a:xfrm>
            <a:off x="3124200" y="6356350"/>
            <a:ext cx="2895600" cy="365125"/>
          </a:xfrm>
          <a:prstGeom prst="rect">
            <a:avLst/>
          </a:prstGeom>
        </p:spPr>
        <p:txBody>
          <a:bodyPr/>
          <a:lstStyle/>
          <a:p>
            <a:endParaRPr lang="tr-TR" dirty="0"/>
          </a:p>
        </p:txBody>
      </p:sp>
      <p:sp>
        <p:nvSpPr>
          <p:cNvPr id="6" name="Slayt Numarası Yer Tutucusu 5"/>
          <p:cNvSpPr>
            <a:spLocks noGrp="1"/>
          </p:cNvSpPr>
          <p:nvPr>
            <p:ph type="sldNum" sz="quarter" idx="12"/>
          </p:nvPr>
        </p:nvSpPr>
        <p:spPr>
          <a:xfrm>
            <a:off x="6553200" y="6356350"/>
            <a:ext cx="2133600" cy="365125"/>
          </a:xfrm>
          <a:prstGeom prst="rect">
            <a:avLst/>
          </a:prstGeom>
        </p:spPr>
        <p:txBody>
          <a:bodyPr/>
          <a:lstStyle/>
          <a:p>
            <a:fld id="{4DF87793-B5E5-450F-89B7-40199BE38DBA}" type="slidenum">
              <a:rPr lang="tr-TR" smtClean="0"/>
              <a:t>‹#›</a:t>
            </a:fld>
            <a:endParaRPr lang="tr-TR" dirty="0"/>
          </a:p>
        </p:txBody>
      </p:sp>
    </p:spTree>
    <p:extLst>
      <p:ext uri="{BB962C8B-B14F-4D97-AF65-F5344CB8AC3E}">
        <p14:creationId xmlns:p14="http://schemas.microsoft.com/office/powerpoint/2010/main" val="2710656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2/27/2020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2/27/2020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2/27/2020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2/27/2020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2/27/2020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2/27/2020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2/27/2020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2/27/2020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3" r:id="rId3"/>
    <p:sldLayoutId id="2147483694"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766637"/>
          </a:xfrm>
          <a:prstGeom prst="rect">
            <a:avLst/>
          </a:prstGeom>
        </p:spPr>
        <p:txBody>
          <a:bodyPr wrap="square">
            <a:spAutoFit/>
          </a:bodyPr>
          <a:lstStyle/>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GGY489</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GAYRİMENKUL FİNANSMANI</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Dr. Hüseyin YURDAKUL</a:t>
            </a:r>
            <a:endParaRPr lang="tr-TR" sz="16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1796582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1040131" y="1085850"/>
            <a:ext cx="7804840" cy="4686030"/>
          </a:xfrm>
        </p:spPr>
        <p:txBody>
          <a:bodyPr>
            <a:noAutofit/>
          </a:bodyPr>
          <a:lstStyle/>
          <a:p>
            <a:pPr algn="just" fontAlgn="auto">
              <a:lnSpc>
                <a:spcPct val="150000"/>
              </a:lnSpc>
              <a:spcAft>
                <a:spcPts val="0"/>
              </a:spcAft>
              <a:buFont typeface="Wingdings" panose="05000000000000000000" pitchFamily="2" charset="2"/>
              <a:buChar char="Ø"/>
              <a:defRPr/>
            </a:pPr>
            <a:r>
              <a:rPr lang="tr-TR" altLang="tr-TR" sz="1300" b="1" dirty="0" smtClean="0">
                <a:latin typeface="Times New Roman" panose="02020603050405020304" pitchFamily="18" charset="0"/>
                <a:cs typeface="Times New Roman" panose="02020603050405020304" pitchFamily="18" charset="0"/>
              </a:rPr>
              <a:t>İçerden Öğrenenlerin Ticareti (Bilgi </a:t>
            </a:r>
            <a:r>
              <a:rPr lang="tr-TR" altLang="tr-TR" sz="1300" b="1" dirty="0" err="1" smtClean="0">
                <a:latin typeface="Times New Roman" panose="02020603050405020304" pitchFamily="18" charset="0"/>
                <a:cs typeface="Times New Roman" panose="02020603050405020304" pitchFamily="18" charset="0"/>
              </a:rPr>
              <a:t>Suistimali</a:t>
            </a:r>
            <a:r>
              <a:rPr lang="tr-TR" altLang="tr-TR" sz="1300" b="1" dirty="0" smtClean="0">
                <a:latin typeface="Times New Roman" panose="02020603050405020304" pitchFamily="18" charset="0"/>
                <a:cs typeface="Times New Roman" panose="02020603050405020304" pitchFamily="18" charset="0"/>
              </a:rPr>
              <a:t>)</a:t>
            </a:r>
            <a:r>
              <a:rPr lang="tr-TR" altLang="tr-TR" sz="1300" dirty="0" smtClean="0">
                <a:latin typeface="Times New Roman" panose="02020603050405020304" pitchFamily="18" charset="0"/>
                <a:cs typeface="Times New Roman" panose="02020603050405020304" pitchFamily="18" charset="0"/>
              </a:rPr>
              <a:t>: </a:t>
            </a:r>
            <a:r>
              <a:rPr lang="tr-TR" sz="1300" dirty="0" smtClean="0">
                <a:latin typeface="Times New Roman" panose="02020603050405020304" pitchFamily="18" charset="0"/>
                <a:cs typeface="Times New Roman" panose="02020603050405020304" pitchFamily="18" charset="0"/>
              </a:rPr>
              <a:t>Doğrudan </a:t>
            </a:r>
            <a:r>
              <a:rPr lang="tr-TR" sz="1300" dirty="0">
                <a:latin typeface="Times New Roman" panose="02020603050405020304" pitchFamily="18" charset="0"/>
                <a:cs typeface="Times New Roman" panose="02020603050405020304" pitchFamily="18" charset="0"/>
              </a:rPr>
              <a:t>ya da dolaylı olarak sermaye piyasası araçları ya da ihraççılar hakkında, ilgili sermaye piyasası araçlarının fiyatlarını, değerlerini veya yatırımcıların kararlarını etkileyebilecek nitelikteki ve henüz kamuya duyurulmamış bilgilere dayalı olarak ilgili sermaye piyasası araçları için alım ya da satım emri veren veya verdiği emri değiştiren veya iptal eden ve bu suretle kendisine veya bir başkasına menfaat temin </a:t>
            </a:r>
            <a:r>
              <a:rPr lang="tr-TR" sz="1300" dirty="0" smtClean="0">
                <a:latin typeface="Times New Roman" panose="02020603050405020304" pitchFamily="18" charset="0"/>
                <a:cs typeface="Times New Roman" panose="02020603050405020304" pitchFamily="18" charset="0"/>
              </a:rPr>
              <a:t>eden;</a:t>
            </a:r>
          </a:p>
          <a:p>
            <a:pPr lvl="1" algn="just">
              <a:lnSpc>
                <a:spcPct val="150000"/>
              </a:lnSpc>
              <a:buFont typeface="Wingdings" panose="05000000000000000000" pitchFamily="2" charset="2"/>
              <a:buChar char="Ø"/>
              <a:defRPr/>
            </a:pPr>
            <a:r>
              <a:rPr lang="tr-TR" sz="1300" dirty="0" smtClean="0">
                <a:latin typeface="Times New Roman" panose="02020603050405020304" pitchFamily="18" charset="0"/>
                <a:cs typeface="Times New Roman" panose="02020603050405020304" pitchFamily="18" charset="0"/>
              </a:rPr>
              <a:t>İhraççıların </a:t>
            </a:r>
            <a:r>
              <a:rPr lang="tr-TR" sz="1300" dirty="0">
                <a:latin typeface="Times New Roman" panose="02020603050405020304" pitchFamily="18" charset="0"/>
                <a:cs typeface="Times New Roman" panose="02020603050405020304" pitchFamily="18" charset="0"/>
              </a:rPr>
              <a:t>veya bunların bağlı veya hâkim ortaklıklarının </a:t>
            </a:r>
            <a:r>
              <a:rPr lang="tr-TR" sz="1300" dirty="0" smtClean="0">
                <a:latin typeface="Times New Roman" panose="02020603050405020304" pitchFamily="18" charset="0"/>
                <a:cs typeface="Times New Roman" panose="02020603050405020304" pitchFamily="18" charset="0"/>
              </a:rPr>
              <a:t>yöneticileri,</a:t>
            </a:r>
          </a:p>
          <a:p>
            <a:pPr lvl="1" algn="just">
              <a:lnSpc>
                <a:spcPct val="150000"/>
              </a:lnSpc>
              <a:buFont typeface="Wingdings" panose="05000000000000000000" pitchFamily="2" charset="2"/>
              <a:buChar char="Ø"/>
              <a:defRPr/>
            </a:pPr>
            <a:r>
              <a:rPr lang="tr-TR" sz="1300" dirty="0" smtClean="0">
                <a:latin typeface="Times New Roman" panose="02020603050405020304" pitchFamily="18" charset="0"/>
                <a:cs typeface="Times New Roman" panose="02020603050405020304" pitchFamily="18" charset="0"/>
              </a:rPr>
              <a:t>İhraççıların </a:t>
            </a:r>
            <a:r>
              <a:rPr lang="tr-TR" sz="1300" dirty="0">
                <a:latin typeface="Times New Roman" panose="02020603050405020304" pitchFamily="18" charset="0"/>
                <a:cs typeface="Times New Roman" panose="02020603050405020304" pitchFamily="18" charset="0"/>
              </a:rPr>
              <a:t>veya bunların bağlı veya hâkim ortaklıklarında pay sahibi olmaları nedeniyle bu bilgilere sahip olan </a:t>
            </a:r>
            <a:r>
              <a:rPr lang="tr-TR" sz="1300" dirty="0" smtClean="0">
                <a:latin typeface="Times New Roman" panose="02020603050405020304" pitchFamily="18" charset="0"/>
                <a:cs typeface="Times New Roman" panose="02020603050405020304" pitchFamily="18" charset="0"/>
              </a:rPr>
              <a:t>kişiler,</a:t>
            </a:r>
          </a:p>
          <a:p>
            <a:pPr lvl="1" algn="just">
              <a:lnSpc>
                <a:spcPct val="150000"/>
              </a:lnSpc>
              <a:buFont typeface="Wingdings" panose="05000000000000000000" pitchFamily="2" charset="2"/>
              <a:buChar char="Ø"/>
              <a:defRPr/>
            </a:pPr>
            <a:r>
              <a:rPr lang="tr-TR" sz="1300" dirty="0" smtClean="0">
                <a:latin typeface="Times New Roman" panose="02020603050405020304" pitchFamily="18" charset="0"/>
                <a:cs typeface="Times New Roman" panose="02020603050405020304" pitchFamily="18" charset="0"/>
              </a:rPr>
              <a:t>İş</a:t>
            </a:r>
            <a:r>
              <a:rPr lang="tr-TR" sz="1300" dirty="0">
                <a:latin typeface="Times New Roman" panose="02020603050405020304" pitchFamily="18" charset="0"/>
                <a:cs typeface="Times New Roman" panose="02020603050405020304" pitchFamily="18" charset="0"/>
              </a:rPr>
              <a:t>, meslek ve görevlerinin icrası nedeniyle bu bilgilere sahip olan </a:t>
            </a:r>
            <a:r>
              <a:rPr lang="tr-TR" sz="1300" dirty="0" smtClean="0">
                <a:latin typeface="Times New Roman" panose="02020603050405020304" pitchFamily="18" charset="0"/>
                <a:cs typeface="Times New Roman" panose="02020603050405020304" pitchFamily="18" charset="0"/>
              </a:rPr>
              <a:t>kişiler,</a:t>
            </a:r>
          </a:p>
          <a:p>
            <a:pPr lvl="1" algn="just">
              <a:lnSpc>
                <a:spcPct val="150000"/>
              </a:lnSpc>
              <a:buFont typeface="Wingdings" panose="05000000000000000000" pitchFamily="2" charset="2"/>
              <a:buChar char="Ø"/>
              <a:defRPr/>
            </a:pPr>
            <a:r>
              <a:rPr lang="tr-TR" sz="1300" dirty="0" smtClean="0">
                <a:latin typeface="Times New Roman" panose="02020603050405020304" pitchFamily="18" charset="0"/>
                <a:cs typeface="Times New Roman" panose="02020603050405020304" pitchFamily="18" charset="0"/>
              </a:rPr>
              <a:t>Bu </a:t>
            </a:r>
            <a:r>
              <a:rPr lang="tr-TR" sz="1300" dirty="0">
                <a:latin typeface="Times New Roman" panose="02020603050405020304" pitchFamily="18" charset="0"/>
                <a:cs typeface="Times New Roman" panose="02020603050405020304" pitchFamily="18" charset="0"/>
              </a:rPr>
              <a:t>bilgileri suç işlemek suretiyle elde eden </a:t>
            </a:r>
            <a:r>
              <a:rPr lang="tr-TR" sz="1300" dirty="0" smtClean="0">
                <a:latin typeface="Times New Roman" panose="02020603050405020304" pitchFamily="18" charset="0"/>
                <a:cs typeface="Times New Roman" panose="02020603050405020304" pitchFamily="18" charset="0"/>
              </a:rPr>
              <a:t>kişiler,</a:t>
            </a:r>
          </a:p>
          <a:p>
            <a:pPr lvl="1" algn="just">
              <a:lnSpc>
                <a:spcPct val="150000"/>
              </a:lnSpc>
              <a:buFont typeface="Wingdings" panose="05000000000000000000" pitchFamily="2" charset="2"/>
              <a:buChar char="Ø"/>
              <a:defRPr/>
            </a:pPr>
            <a:r>
              <a:rPr lang="tr-TR" sz="1300" dirty="0" smtClean="0">
                <a:latin typeface="Times New Roman" panose="02020603050405020304" pitchFamily="18" charset="0"/>
                <a:cs typeface="Times New Roman" panose="02020603050405020304" pitchFamily="18" charset="0"/>
              </a:rPr>
              <a:t>Sahip </a:t>
            </a:r>
            <a:r>
              <a:rPr lang="tr-TR" sz="1300" dirty="0">
                <a:latin typeface="Times New Roman" panose="02020603050405020304" pitchFamily="18" charset="0"/>
                <a:cs typeface="Times New Roman" panose="02020603050405020304" pitchFamily="18" charset="0"/>
              </a:rPr>
              <a:t>oldukları bilginin bu fıkrada belirtilen nitelikte bulunduğunu bilen veya ispat edilmesi hâlinde bilmesi gereken </a:t>
            </a:r>
            <a:r>
              <a:rPr lang="tr-TR" sz="1300" dirty="0" smtClean="0">
                <a:latin typeface="Times New Roman" panose="02020603050405020304" pitchFamily="18" charset="0"/>
                <a:cs typeface="Times New Roman" panose="02020603050405020304" pitchFamily="18" charset="0"/>
              </a:rPr>
              <a:t>kişiler,</a:t>
            </a:r>
          </a:p>
          <a:p>
            <a:pPr marL="457200" lvl="1" indent="0" algn="just">
              <a:lnSpc>
                <a:spcPct val="150000"/>
              </a:lnSpc>
              <a:buNone/>
              <a:defRPr/>
            </a:pPr>
            <a:r>
              <a:rPr lang="tr-TR" sz="1300" dirty="0" smtClean="0">
                <a:latin typeface="Times New Roman" panose="02020603050405020304" pitchFamily="18" charset="0"/>
                <a:cs typeface="Times New Roman" panose="02020603050405020304" pitchFamily="18" charset="0"/>
              </a:rPr>
              <a:t>iki </a:t>
            </a:r>
            <a:r>
              <a:rPr lang="tr-TR" sz="1300" dirty="0">
                <a:latin typeface="Times New Roman" panose="02020603050405020304" pitchFamily="18" charset="0"/>
                <a:cs typeface="Times New Roman" panose="02020603050405020304" pitchFamily="18" charset="0"/>
              </a:rPr>
              <a:t>yıldan beş yıla kadar hapis veya adli para cezası ile cezalandırılırlar. Ancak, bu suçtan dolayı adli para cezasına hükmedilmesi hâlinde verilecek ceza elde edilen menfaatin iki katından az olamaz</a:t>
            </a:r>
            <a:r>
              <a:rPr lang="tr-TR" sz="1300" dirty="0" smtClean="0">
                <a:latin typeface="Times New Roman" panose="02020603050405020304" pitchFamily="18" charset="0"/>
                <a:cs typeface="Times New Roman" panose="02020603050405020304" pitchFamily="18" charset="0"/>
              </a:rPr>
              <a:t>.</a:t>
            </a:r>
            <a:endParaRPr lang="tr-TR" sz="1300" dirty="0">
              <a:latin typeface="Times New Roman" panose="02020603050405020304" pitchFamily="18" charset="0"/>
              <a:cs typeface="Times New Roman" panose="02020603050405020304" pitchFamily="18" charset="0"/>
            </a:endParaRP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Sermaye Piyasaları</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69216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1043607" y="1102456"/>
            <a:ext cx="7801363" cy="4863160"/>
          </a:xfrm>
        </p:spPr>
        <p:txBody>
          <a:bodyPr>
            <a:noAutofit/>
          </a:bodyPr>
          <a:lstStyle/>
          <a:p>
            <a:pPr algn="just" fontAlgn="auto">
              <a:lnSpc>
                <a:spcPct val="150000"/>
              </a:lnSpc>
              <a:spcAft>
                <a:spcPts val="0"/>
              </a:spcAft>
              <a:buFont typeface="Wingdings" panose="05000000000000000000" pitchFamily="2" charset="2"/>
              <a:buChar char="Ø"/>
              <a:defRPr/>
            </a:pPr>
            <a:r>
              <a:rPr lang="tr-TR" altLang="tr-TR" sz="1800" b="1" dirty="0" smtClean="0">
                <a:latin typeface="Times New Roman" panose="02020603050405020304" pitchFamily="18" charset="0"/>
                <a:cs typeface="Times New Roman" panose="02020603050405020304" pitchFamily="18" charset="0"/>
              </a:rPr>
              <a:t>Manipülasyon (Piyasa Dolandırıcılığı)</a:t>
            </a:r>
            <a:r>
              <a:rPr lang="tr-TR" altLang="tr-TR" sz="1800" dirty="0" smtClean="0">
                <a:latin typeface="Times New Roman" panose="02020603050405020304" pitchFamily="18" charset="0"/>
                <a:cs typeface="Times New Roman" panose="02020603050405020304" pitchFamily="18" charset="0"/>
              </a:rPr>
              <a:t>:</a:t>
            </a:r>
          </a:p>
          <a:p>
            <a:pPr lvl="1" algn="just">
              <a:lnSpc>
                <a:spcPct val="150000"/>
              </a:lnSpc>
              <a:buFont typeface="Wingdings" panose="05000000000000000000" pitchFamily="2" charset="2"/>
              <a:buChar char="Ø"/>
              <a:defRPr/>
            </a:pPr>
            <a:r>
              <a:rPr lang="tr-TR" sz="1600" b="1" dirty="0" smtClean="0">
                <a:latin typeface="Times New Roman" panose="02020603050405020304" pitchFamily="18" charset="0"/>
                <a:cs typeface="Times New Roman" panose="02020603050405020304" pitchFamily="18" charset="0"/>
              </a:rPr>
              <a:t>İşlem Manipülasyonu:</a:t>
            </a:r>
            <a:r>
              <a:rPr lang="tr-TR" sz="1600" dirty="0" smtClean="0">
                <a:latin typeface="Times New Roman" panose="02020603050405020304" pitchFamily="18" charset="0"/>
                <a:cs typeface="Times New Roman" panose="02020603050405020304" pitchFamily="18" charset="0"/>
              </a:rPr>
              <a:t> Sermaye </a:t>
            </a:r>
            <a:r>
              <a:rPr lang="tr-TR" sz="1600" dirty="0">
                <a:latin typeface="Times New Roman" panose="02020603050405020304" pitchFamily="18" charset="0"/>
                <a:cs typeface="Times New Roman" panose="02020603050405020304" pitchFamily="18" charset="0"/>
              </a:rPr>
              <a:t>piyasası araçlarının fiyatlarına, fiyat değişimlerine, arz ve taleplerine ilişkin olarak yanlış veya yanıltıcı izlenim uyandırmak amacıyla alım veya satım yapanlar, emir verenler, emir iptal edenler, emir değiştirenler veya hesap hareketleri gerçekleştirenler iki yıldan beş yıla kadar hapis ve beş bin günden on bin güne kadar adli para cezası ile cezalandırılırlar. Ancak, bu suçtan dolayı verilecek olan adli para cezasının miktarı, suçun işlenmesi ile elde edilen menfaatten az </a:t>
            </a:r>
            <a:r>
              <a:rPr lang="tr-TR" sz="1600" dirty="0" smtClean="0">
                <a:latin typeface="Times New Roman" panose="02020603050405020304" pitchFamily="18" charset="0"/>
                <a:cs typeface="Times New Roman" panose="02020603050405020304" pitchFamily="18" charset="0"/>
              </a:rPr>
              <a:t>olamaz.</a:t>
            </a:r>
          </a:p>
          <a:p>
            <a:pPr lvl="1" algn="just">
              <a:lnSpc>
                <a:spcPct val="150000"/>
              </a:lnSpc>
              <a:buFont typeface="Wingdings" panose="05000000000000000000" pitchFamily="2" charset="2"/>
              <a:buChar char="Ø"/>
              <a:defRPr/>
            </a:pPr>
            <a:r>
              <a:rPr lang="tr-TR" sz="1600" b="1" dirty="0" smtClean="0">
                <a:latin typeface="Times New Roman" panose="02020603050405020304" pitchFamily="18" charset="0"/>
                <a:cs typeface="Times New Roman" panose="02020603050405020304" pitchFamily="18" charset="0"/>
              </a:rPr>
              <a:t>Bilgi Manipülasyonu:</a:t>
            </a:r>
            <a:r>
              <a:rPr lang="tr-TR" sz="1600" dirty="0" smtClean="0">
                <a:latin typeface="Times New Roman" panose="02020603050405020304" pitchFamily="18" charset="0"/>
                <a:cs typeface="Times New Roman" panose="02020603050405020304" pitchFamily="18" charset="0"/>
              </a:rPr>
              <a:t> Sermaye </a:t>
            </a:r>
            <a:r>
              <a:rPr lang="tr-TR" sz="1600" dirty="0">
                <a:latin typeface="Times New Roman" panose="02020603050405020304" pitchFamily="18" charset="0"/>
                <a:cs typeface="Times New Roman" panose="02020603050405020304" pitchFamily="18" charset="0"/>
              </a:rPr>
              <a:t>piyasası araçlarının fiyatlarını, değerlerini veya yatırımcıların kararlarını etkilemek amacıyla yalan, yanlış veya yanıltıcı bilgi veren, söylenti çıkaran, haber veren, yorum yapan veya rapor hazırlayan ya da bunları yayan ve bu suretle menfaat sağlayanlar iki yıldan beş yıla kadar hapis ve beş bin güne kadar adli para cezası ile cezalandırılırlar</a:t>
            </a:r>
            <a:r>
              <a:rPr lang="tr-TR" sz="1600" dirty="0" smtClean="0">
                <a:latin typeface="Times New Roman" panose="02020603050405020304" pitchFamily="18" charset="0"/>
                <a:cs typeface="Times New Roman" panose="02020603050405020304" pitchFamily="18" charset="0"/>
              </a:rPr>
              <a:t>.</a:t>
            </a:r>
            <a:endParaRPr lang="tr-TR" sz="1600" dirty="0">
              <a:latin typeface="Times New Roman" panose="02020603050405020304" pitchFamily="18" charset="0"/>
              <a:cs typeface="Times New Roman" panose="02020603050405020304" pitchFamily="18" charset="0"/>
            </a:endParaRP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Sermaye Piyasaları</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94574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1009317" y="988730"/>
            <a:ext cx="7801363" cy="4863160"/>
          </a:xfrm>
        </p:spPr>
        <p:txBody>
          <a:bodyPr>
            <a:noAutofit/>
          </a:bodyPr>
          <a:lstStyle/>
          <a:p>
            <a:pPr algn="just" fontAlgn="auto">
              <a:lnSpc>
                <a:spcPct val="150000"/>
              </a:lnSpc>
              <a:spcAft>
                <a:spcPts val="0"/>
              </a:spcAft>
              <a:buFont typeface="Wingdings" panose="05000000000000000000" pitchFamily="2" charset="2"/>
              <a:buChar char="Ø"/>
              <a:defRPr/>
            </a:pPr>
            <a:r>
              <a:rPr lang="tr-TR" altLang="tr-TR" sz="1600" b="1" dirty="0" smtClean="0">
                <a:latin typeface="Times New Roman" panose="02020603050405020304" pitchFamily="18" charset="0"/>
                <a:cs typeface="Times New Roman" panose="02020603050405020304" pitchFamily="18" charset="0"/>
              </a:rPr>
              <a:t>Birincil Piyasalar (</a:t>
            </a:r>
            <a:r>
              <a:rPr lang="tr-TR" altLang="tr-TR" sz="1600" b="1" dirty="0" err="1" smtClean="0">
                <a:latin typeface="Times New Roman" panose="02020603050405020304" pitchFamily="18" charset="0"/>
                <a:cs typeface="Times New Roman" panose="02020603050405020304" pitchFamily="18" charset="0"/>
              </a:rPr>
              <a:t>Primary</a:t>
            </a:r>
            <a:r>
              <a:rPr lang="tr-TR" altLang="tr-TR" sz="1600" b="1" dirty="0" smtClean="0">
                <a:latin typeface="Times New Roman" panose="02020603050405020304" pitchFamily="18" charset="0"/>
                <a:cs typeface="Times New Roman" panose="02020603050405020304" pitchFamily="18" charset="0"/>
              </a:rPr>
              <a:t> </a:t>
            </a:r>
            <a:r>
              <a:rPr lang="tr-TR" altLang="tr-TR" sz="1600" b="1" dirty="0" err="1" smtClean="0">
                <a:latin typeface="Times New Roman" panose="02020603050405020304" pitchFamily="18" charset="0"/>
                <a:cs typeface="Times New Roman" panose="02020603050405020304" pitchFamily="18" charset="0"/>
              </a:rPr>
              <a:t>Markets</a:t>
            </a:r>
            <a:r>
              <a:rPr lang="tr-TR" altLang="tr-TR" sz="1600" b="1" dirty="0" smtClean="0">
                <a:latin typeface="Times New Roman" panose="02020603050405020304" pitchFamily="18" charset="0"/>
                <a:cs typeface="Times New Roman" panose="02020603050405020304" pitchFamily="18" charset="0"/>
              </a:rPr>
              <a:t>)</a:t>
            </a:r>
            <a:r>
              <a:rPr lang="tr-TR" altLang="tr-TR" sz="1600" dirty="0" smtClean="0">
                <a:latin typeface="Times New Roman" panose="02020603050405020304" pitchFamily="18" charset="0"/>
                <a:cs typeface="Times New Roman" panose="02020603050405020304" pitchFamily="18" charset="0"/>
              </a:rPr>
              <a:t>:</a:t>
            </a:r>
          </a:p>
          <a:p>
            <a:pPr lvl="1" algn="just">
              <a:lnSpc>
                <a:spcPct val="150000"/>
              </a:lnSpc>
              <a:buFont typeface="Wingdings" panose="05000000000000000000" pitchFamily="2" charset="2"/>
              <a:buChar char="Ø"/>
              <a:defRPr/>
            </a:pPr>
            <a:r>
              <a:rPr lang="tr-TR" altLang="tr-TR" sz="1600" dirty="0" smtClean="0">
                <a:latin typeface="Times New Roman" panose="02020603050405020304" pitchFamily="18" charset="0"/>
                <a:cs typeface="Times New Roman" panose="02020603050405020304" pitchFamily="18" charset="0"/>
              </a:rPr>
              <a:t>F</a:t>
            </a:r>
            <a:r>
              <a:rPr lang="tr-TR" sz="1600" dirty="0" smtClean="0">
                <a:latin typeface="Times New Roman" panose="02020603050405020304" pitchFamily="18" charset="0"/>
                <a:cs typeface="Times New Roman" panose="02020603050405020304" pitchFamily="18" charset="0"/>
              </a:rPr>
              <a:t>inansman </a:t>
            </a:r>
            <a:r>
              <a:rPr lang="tr-TR" sz="1600" dirty="0">
                <a:latin typeface="Times New Roman" panose="02020603050405020304" pitchFamily="18" charset="0"/>
                <a:cs typeface="Times New Roman" panose="02020603050405020304" pitchFamily="18" charset="0"/>
              </a:rPr>
              <a:t>gereksinimlerini karşılamak amacıyla ihraçları planlanan </a:t>
            </a:r>
            <a:r>
              <a:rPr lang="tr-TR" sz="1600" dirty="0" smtClean="0">
                <a:latin typeface="Times New Roman" panose="02020603050405020304" pitchFamily="18" charset="0"/>
                <a:cs typeface="Times New Roman" panose="02020603050405020304" pitchFamily="18" charset="0"/>
              </a:rPr>
              <a:t>sermaye piyasası araçlarının </a:t>
            </a:r>
            <a:r>
              <a:rPr lang="tr-TR" sz="1600" dirty="0">
                <a:latin typeface="Times New Roman" panose="02020603050405020304" pitchFamily="18" charset="0"/>
                <a:cs typeface="Times New Roman" panose="02020603050405020304" pitchFamily="18" charset="0"/>
              </a:rPr>
              <a:t>ilk satışının gerçekleştirildiği piyasalardır. </a:t>
            </a:r>
            <a:endParaRPr lang="tr-TR" sz="1600" dirty="0" smtClean="0">
              <a:latin typeface="Times New Roman" panose="02020603050405020304" pitchFamily="18" charset="0"/>
              <a:cs typeface="Times New Roman" panose="02020603050405020304" pitchFamily="18" charset="0"/>
            </a:endParaRPr>
          </a:p>
          <a:p>
            <a:pPr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Sermaye piyasası aracı </a:t>
            </a:r>
            <a:r>
              <a:rPr lang="tr-TR" sz="1600" dirty="0">
                <a:latin typeface="Times New Roman" panose="02020603050405020304" pitchFamily="18" charset="0"/>
                <a:cs typeface="Times New Roman" panose="02020603050405020304" pitchFamily="18" charset="0"/>
              </a:rPr>
              <a:t>satışının gerçekleştirilmesi, ihracı yapan şirket veya kuruma nakit girişi </a:t>
            </a:r>
            <a:r>
              <a:rPr lang="tr-TR" sz="1600" dirty="0" smtClean="0">
                <a:latin typeface="Times New Roman" panose="02020603050405020304" pitchFamily="18" charset="0"/>
                <a:cs typeface="Times New Roman" panose="02020603050405020304" pitchFamily="18" charset="0"/>
              </a:rPr>
              <a:t>sağlar.</a:t>
            </a:r>
          </a:p>
          <a:p>
            <a:pPr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Birinci </a:t>
            </a:r>
            <a:r>
              <a:rPr lang="tr-TR" sz="1600" dirty="0">
                <a:latin typeface="Times New Roman" panose="02020603050405020304" pitchFamily="18" charset="0"/>
                <a:cs typeface="Times New Roman" panose="02020603050405020304" pitchFamily="18" charset="0"/>
              </a:rPr>
              <a:t>el piyasalara “ilk ihraç piyasaları” da denilmektedir. </a:t>
            </a:r>
          </a:p>
          <a:p>
            <a:pPr algn="just">
              <a:lnSpc>
                <a:spcPct val="150000"/>
              </a:lnSpc>
              <a:buFont typeface="Wingdings" panose="05000000000000000000" pitchFamily="2" charset="2"/>
              <a:buChar char="Ø"/>
              <a:defRPr/>
            </a:pPr>
            <a:r>
              <a:rPr lang="tr-TR" sz="1600" b="1" dirty="0" smtClean="0">
                <a:latin typeface="Times New Roman" panose="02020603050405020304" pitchFamily="18" charset="0"/>
                <a:cs typeface="Times New Roman" panose="02020603050405020304" pitchFamily="18" charset="0"/>
              </a:rPr>
              <a:t>İkincil Piyasalar (</a:t>
            </a:r>
            <a:r>
              <a:rPr lang="tr-TR" sz="1600" b="1" dirty="0" err="1" smtClean="0">
                <a:latin typeface="Times New Roman" panose="02020603050405020304" pitchFamily="18" charset="0"/>
                <a:cs typeface="Times New Roman" panose="02020603050405020304" pitchFamily="18" charset="0"/>
              </a:rPr>
              <a:t>Secondary</a:t>
            </a:r>
            <a:r>
              <a:rPr lang="tr-TR" sz="1600" b="1" dirty="0" smtClean="0">
                <a:latin typeface="Times New Roman" panose="02020603050405020304" pitchFamily="18" charset="0"/>
                <a:cs typeface="Times New Roman" panose="02020603050405020304" pitchFamily="18" charset="0"/>
              </a:rPr>
              <a:t> </a:t>
            </a:r>
            <a:r>
              <a:rPr lang="tr-TR" sz="1600" b="1" dirty="0" err="1" smtClean="0">
                <a:latin typeface="Times New Roman" panose="02020603050405020304" pitchFamily="18" charset="0"/>
                <a:cs typeface="Times New Roman" panose="02020603050405020304" pitchFamily="18" charset="0"/>
              </a:rPr>
              <a:t>Markets</a:t>
            </a:r>
            <a:r>
              <a:rPr lang="tr-TR" sz="1600" b="1" dirty="0" smtClean="0">
                <a:latin typeface="Times New Roman" panose="02020603050405020304" pitchFamily="18" charset="0"/>
                <a:cs typeface="Times New Roman" panose="02020603050405020304" pitchFamily="18" charset="0"/>
              </a:rPr>
              <a:t>):</a:t>
            </a:r>
          </a:p>
          <a:p>
            <a:pPr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Sermaye piyasası araçları birincil piyasada </a:t>
            </a:r>
            <a:r>
              <a:rPr lang="tr-TR" sz="1600" dirty="0">
                <a:latin typeface="Times New Roman" panose="02020603050405020304" pitchFamily="18" charset="0"/>
                <a:cs typeface="Times New Roman" panose="02020603050405020304" pitchFamily="18" charset="0"/>
              </a:rPr>
              <a:t>satıldıktan sonra, yatırımcıların almış oldukları </a:t>
            </a:r>
            <a:r>
              <a:rPr lang="tr-TR" sz="1600" dirty="0" smtClean="0">
                <a:latin typeface="Times New Roman" panose="02020603050405020304" pitchFamily="18" charset="0"/>
                <a:cs typeface="Times New Roman" panose="02020603050405020304" pitchFamily="18" charset="0"/>
              </a:rPr>
              <a:t>kıymetleri </a:t>
            </a:r>
            <a:r>
              <a:rPr lang="tr-TR" sz="1600" dirty="0">
                <a:latin typeface="Times New Roman" panose="02020603050405020304" pitchFamily="18" charset="0"/>
                <a:cs typeface="Times New Roman" panose="02020603050405020304" pitchFamily="18" charset="0"/>
              </a:rPr>
              <a:t>satmaları veya bir başka yatırımcıdan </a:t>
            </a:r>
            <a:r>
              <a:rPr lang="tr-TR" sz="1600" dirty="0" smtClean="0">
                <a:latin typeface="Times New Roman" panose="02020603050405020304" pitchFamily="18" charset="0"/>
                <a:cs typeface="Times New Roman" panose="02020603050405020304" pitchFamily="18" charset="0"/>
              </a:rPr>
              <a:t>kıymet </a:t>
            </a:r>
            <a:r>
              <a:rPr lang="tr-TR" sz="1600" dirty="0">
                <a:latin typeface="Times New Roman" panose="02020603050405020304" pitchFamily="18" charset="0"/>
                <a:cs typeface="Times New Roman" panose="02020603050405020304" pitchFamily="18" charset="0"/>
              </a:rPr>
              <a:t>almaları şeklinde gerçekleştirilen işlemlerin yapıldığı </a:t>
            </a:r>
            <a:r>
              <a:rPr lang="tr-TR" sz="1600" dirty="0" smtClean="0">
                <a:latin typeface="Times New Roman" panose="02020603050405020304" pitchFamily="18" charset="0"/>
                <a:cs typeface="Times New Roman" panose="02020603050405020304" pitchFamily="18" charset="0"/>
              </a:rPr>
              <a:t>piyasalardır.</a:t>
            </a:r>
          </a:p>
          <a:p>
            <a:pPr lvl="1" algn="just">
              <a:lnSpc>
                <a:spcPct val="150000"/>
              </a:lnSpc>
              <a:buFont typeface="Wingdings" panose="05000000000000000000" pitchFamily="2" charset="2"/>
              <a:buChar char="Ø"/>
              <a:defRPr/>
            </a:pPr>
            <a:r>
              <a:rPr lang="tr-TR" sz="1600" dirty="0">
                <a:latin typeface="Times New Roman" panose="02020603050405020304" pitchFamily="18" charset="0"/>
                <a:cs typeface="Times New Roman" panose="02020603050405020304" pitchFamily="18" charset="0"/>
              </a:rPr>
              <a:t>Likidite sağlar.</a:t>
            </a:r>
          </a:p>
          <a:p>
            <a:pPr lvl="1" algn="just">
              <a:lnSpc>
                <a:spcPct val="150000"/>
              </a:lnSpc>
              <a:buFont typeface="Wingdings" panose="05000000000000000000" pitchFamily="2" charset="2"/>
              <a:buChar char="Ø"/>
              <a:defRPr/>
            </a:pPr>
            <a:r>
              <a:rPr lang="tr-TR" sz="1600" dirty="0">
                <a:latin typeface="Times New Roman" panose="02020603050405020304" pitchFamily="18" charset="0"/>
                <a:cs typeface="Times New Roman" panose="02020603050405020304" pitchFamily="18" charset="0"/>
              </a:rPr>
              <a:t>D</a:t>
            </a:r>
            <a:r>
              <a:rPr lang="tr-TR" sz="1600" dirty="0" smtClean="0">
                <a:latin typeface="Times New Roman" panose="02020603050405020304" pitchFamily="18" charset="0"/>
                <a:cs typeface="Times New Roman" panose="02020603050405020304" pitchFamily="18" charset="0"/>
              </a:rPr>
              <a:t>evamlı </a:t>
            </a:r>
            <a:r>
              <a:rPr lang="tr-TR" sz="1600" dirty="0">
                <a:latin typeface="Times New Roman" panose="02020603050405020304" pitchFamily="18" charset="0"/>
                <a:cs typeface="Times New Roman" panose="02020603050405020304" pitchFamily="18" charset="0"/>
              </a:rPr>
              <a:t>olarak bir piyasa fiyatının oluşması sağlanır </a:t>
            </a: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Sermaye Piyasaları</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81174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1043607" y="908720"/>
            <a:ext cx="7801363" cy="4863160"/>
          </a:xfrm>
        </p:spPr>
        <p:txBody>
          <a:bodyPr>
            <a:noAutofit/>
          </a:bodyPr>
          <a:lstStyle/>
          <a:p>
            <a:pPr algn="just" fontAlgn="auto">
              <a:lnSpc>
                <a:spcPct val="150000"/>
              </a:lnSpc>
              <a:spcAft>
                <a:spcPts val="0"/>
              </a:spcAft>
              <a:buFont typeface="Wingdings" panose="05000000000000000000" pitchFamily="2" charset="2"/>
              <a:buChar char="Ø"/>
              <a:defRPr/>
            </a:pPr>
            <a:r>
              <a:rPr lang="tr-TR" altLang="tr-TR" sz="2200" b="1" dirty="0" smtClean="0">
                <a:latin typeface="Times New Roman" panose="02020603050405020304" pitchFamily="18" charset="0"/>
                <a:cs typeface="Times New Roman" panose="02020603050405020304" pitchFamily="18" charset="0"/>
              </a:rPr>
              <a:t>İkincil Piyasalar Alım Satım Yapılma Özelliklerine Göre</a:t>
            </a:r>
          </a:p>
          <a:p>
            <a:pPr lvl="1" algn="just">
              <a:lnSpc>
                <a:spcPct val="150000"/>
              </a:lnSpc>
              <a:buFont typeface="Wingdings" panose="05000000000000000000" pitchFamily="2" charset="2"/>
              <a:buChar char="Ø"/>
              <a:defRPr/>
            </a:pPr>
            <a:r>
              <a:rPr lang="tr-TR" altLang="tr-TR" sz="1800" dirty="0" smtClean="0">
                <a:latin typeface="Times New Roman" panose="02020603050405020304" pitchFamily="18" charset="0"/>
                <a:cs typeface="Times New Roman" panose="02020603050405020304" pitchFamily="18" charset="0"/>
              </a:rPr>
              <a:t>Aracı Piyasalar (Dealer </a:t>
            </a:r>
            <a:r>
              <a:rPr lang="tr-TR" altLang="tr-TR" sz="1800" dirty="0" err="1" smtClean="0">
                <a:latin typeface="Times New Roman" panose="02020603050405020304" pitchFamily="18" charset="0"/>
                <a:cs typeface="Times New Roman" panose="02020603050405020304" pitchFamily="18" charset="0"/>
              </a:rPr>
              <a:t>Markets</a:t>
            </a:r>
            <a:r>
              <a:rPr lang="tr-TR" altLang="tr-TR" sz="1800" dirty="0" smtClean="0">
                <a:latin typeface="Times New Roman" panose="02020603050405020304" pitchFamily="18" charset="0"/>
                <a:cs typeface="Times New Roman" panose="02020603050405020304" pitchFamily="18" charset="0"/>
              </a:rPr>
              <a:t>)</a:t>
            </a:r>
          </a:p>
          <a:p>
            <a:pPr lvl="1" algn="just">
              <a:lnSpc>
                <a:spcPct val="150000"/>
              </a:lnSpc>
              <a:buFont typeface="Wingdings" panose="05000000000000000000" pitchFamily="2" charset="2"/>
              <a:buChar char="Ø"/>
              <a:defRPr/>
            </a:pPr>
            <a:r>
              <a:rPr lang="tr-TR" altLang="tr-TR" sz="1800" dirty="0" smtClean="0">
                <a:latin typeface="Times New Roman" panose="02020603050405020304" pitchFamily="18" charset="0"/>
                <a:cs typeface="Times New Roman" panose="02020603050405020304" pitchFamily="18" charset="0"/>
              </a:rPr>
              <a:t>Mezat Piyasalar (</a:t>
            </a:r>
            <a:r>
              <a:rPr lang="tr-TR" altLang="tr-TR" sz="1800" dirty="0" err="1" smtClean="0">
                <a:latin typeface="Times New Roman" panose="02020603050405020304" pitchFamily="18" charset="0"/>
                <a:cs typeface="Times New Roman" panose="02020603050405020304" pitchFamily="18" charset="0"/>
              </a:rPr>
              <a:t>Auction</a:t>
            </a:r>
            <a:r>
              <a:rPr lang="tr-TR" altLang="tr-TR" sz="1800" dirty="0" smtClean="0">
                <a:latin typeface="Times New Roman" panose="02020603050405020304" pitchFamily="18" charset="0"/>
                <a:cs typeface="Times New Roman" panose="02020603050405020304" pitchFamily="18" charset="0"/>
              </a:rPr>
              <a:t> </a:t>
            </a:r>
            <a:r>
              <a:rPr lang="tr-TR" altLang="tr-TR" sz="1800" dirty="0" err="1" smtClean="0">
                <a:latin typeface="Times New Roman" panose="02020603050405020304" pitchFamily="18" charset="0"/>
                <a:cs typeface="Times New Roman" panose="02020603050405020304" pitchFamily="18" charset="0"/>
              </a:rPr>
              <a:t>Marets</a:t>
            </a:r>
            <a:r>
              <a:rPr lang="tr-TR" altLang="tr-TR" sz="1800" dirty="0" smtClean="0">
                <a:latin typeface="Times New Roman" panose="02020603050405020304" pitchFamily="18" charset="0"/>
                <a:cs typeface="Times New Roman" panose="02020603050405020304" pitchFamily="18" charset="0"/>
              </a:rPr>
              <a:t>)</a:t>
            </a:r>
          </a:p>
          <a:p>
            <a:pPr lvl="1" algn="just">
              <a:lnSpc>
                <a:spcPct val="150000"/>
              </a:lnSpc>
              <a:buFont typeface="Wingdings" panose="05000000000000000000" pitchFamily="2" charset="2"/>
              <a:buChar char="Ø"/>
              <a:defRPr/>
            </a:pPr>
            <a:r>
              <a:rPr lang="tr-TR" altLang="tr-TR" sz="1800" dirty="0" smtClean="0">
                <a:latin typeface="Times New Roman" panose="02020603050405020304" pitchFamily="18" charset="0"/>
                <a:cs typeface="Times New Roman" panose="02020603050405020304" pitchFamily="18" charset="0"/>
              </a:rPr>
              <a:t>Komisyoncu Piyasalar (</a:t>
            </a:r>
            <a:r>
              <a:rPr lang="tr-TR" altLang="tr-TR" sz="1800" dirty="0" err="1" smtClean="0">
                <a:latin typeface="Times New Roman" panose="02020603050405020304" pitchFamily="18" charset="0"/>
                <a:cs typeface="Times New Roman" panose="02020603050405020304" pitchFamily="18" charset="0"/>
              </a:rPr>
              <a:t>Brokered</a:t>
            </a:r>
            <a:r>
              <a:rPr lang="tr-TR" altLang="tr-TR" sz="1800" dirty="0" smtClean="0">
                <a:latin typeface="Times New Roman" panose="02020603050405020304" pitchFamily="18" charset="0"/>
                <a:cs typeface="Times New Roman" panose="02020603050405020304" pitchFamily="18" charset="0"/>
              </a:rPr>
              <a:t> </a:t>
            </a:r>
            <a:r>
              <a:rPr lang="tr-TR" altLang="tr-TR" sz="1800" dirty="0" err="1" smtClean="0">
                <a:latin typeface="Times New Roman" panose="02020603050405020304" pitchFamily="18" charset="0"/>
                <a:cs typeface="Times New Roman" panose="02020603050405020304" pitchFamily="18" charset="0"/>
              </a:rPr>
              <a:t>Markets</a:t>
            </a:r>
            <a:r>
              <a:rPr lang="tr-TR" altLang="tr-TR" sz="1800" dirty="0" smtClean="0">
                <a:latin typeface="Times New Roman" panose="02020603050405020304" pitchFamily="18" charset="0"/>
                <a:cs typeface="Times New Roman" panose="02020603050405020304" pitchFamily="18" charset="0"/>
              </a:rPr>
              <a:t>)</a:t>
            </a:r>
          </a:p>
          <a:p>
            <a:pPr lvl="1" algn="just">
              <a:lnSpc>
                <a:spcPct val="150000"/>
              </a:lnSpc>
              <a:buFont typeface="Wingdings" panose="05000000000000000000" pitchFamily="2" charset="2"/>
              <a:buChar char="Ø"/>
              <a:defRPr/>
            </a:pPr>
            <a:r>
              <a:rPr lang="tr-TR" altLang="tr-TR" sz="1800" dirty="0" smtClean="0">
                <a:latin typeface="Times New Roman" panose="02020603050405020304" pitchFamily="18" charset="0"/>
                <a:cs typeface="Times New Roman" panose="02020603050405020304" pitchFamily="18" charset="0"/>
              </a:rPr>
              <a:t>Doğrudan Arama Piyasaları (Direct </a:t>
            </a:r>
            <a:r>
              <a:rPr lang="tr-TR" altLang="tr-TR" sz="1800" dirty="0" err="1" smtClean="0">
                <a:latin typeface="Times New Roman" panose="02020603050405020304" pitchFamily="18" charset="0"/>
                <a:cs typeface="Times New Roman" panose="02020603050405020304" pitchFamily="18" charset="0"/>
              </a:rPr>
              <a:t>Search</a:t>
            </a:r>
            <a:r>
              <a:rPr lang="tr-TR" altLang="tr-TR" sz="1800" dirty="0" smtClean="0">
                <a:latin typeface="Times New Roman" panose="02020603050405020304" pitchFamily="18" charset="0"/>
                <a:cs typeface="Times New Roman" panose="02020603050405020304" pitchFamily="18" charset="0"/>
              </a:rPr>
              <a:t> </a:t>
            </a:r>
            <a:r>
              <a:rPr lang="tr-TR" altLang="tr-TR" sz="1800" dirty="0" err="1" smtClean="0">
                <a:latin typeface="Times New Roman" panose="02020603050405020304" pitchFamily="18" charset="0"/>
                <a:cs typeface="Times New Roman" panose="02020603050405020304" pitchFamily="18" charset="0"/>
              </a:rPr>
              <a:t>Markets</a:t>
            </a:r>
            <a:r>
              <a:rPr lang="tr-TR" altLang="tr-TR" sz="1800" dirty="0" smtClean="0">
                <a:latin typeface="Times New Roman" panose="02020603050405020304" pitchFamily="18" charset="0"/>
                <a:cs typeface="Times New Roman" panose="02020603050405020304" pitchFamily="18" charset="0"/>
              </a:rPr>
              <a:t>)</a:t>
            </a: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Sermaye Piyasaları</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03651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a:xfrm>
            <a:off x="6711370" y="6165304"/>
            <a:ext cx="2133600" cy="365125"/>
          </a:xfrm>
        </p:spPr>
        <p:txBody>
          <a:bodyPr/>
          <a:lstStyle/>
          <a:p>
            <a:fld id="{4DF87793-B5E5-450F-89B7-40199BE38DBA}" type="slidenum">
              <a:rPr lang="tr-TR" smtClean="0"/>
              <a:t>14</a:t>
            </a:fld>
            <a:endParaRPr lang="tr-TR" dirty="0"/>
          </a:p>
        </p:txBody>
      </p:sp>
      <p:sp>
        <p:nvSpPr>
          <p:cNvPr id="8" name="İçerik Yer Tutucusu 2"/>
          <p:cNvSpPr>
            <a:spLocks noGrp="1"/>
          </p:cNvSpPr>
          <p:nvPr>
            <p:ph idx="1"/>
          </p:nvPr>
        </p:nvSpPr>
        <p:spPr>
          <a:xfrm>
            <a:off x="1055037" y="965870"/>
            <a:ext cx="7801363" cy="4646260"/>
          </a:xfrm>
        </p:spPr>
        <p:txBody>
          <a:bodyPr>
            <a:noAutofit/>
          </a:bodyPr>
          <a:lstStyle/>
          <a:p>
            <a:pPr algn="just" fontAlgn="auto">
              <a:lnSpc>
                <a:spcPct val="150000"/>
              </a:lnSpc>
              <a:spcAft>
                <a:spcPts val="0"/>
              </a:spcAft>
              <a:buFont typeface="Wingdings" panose="05000000000000000000" pitchFamily="2" charset="2"/>
              <a:buChar char="Ø"/>
              <a:defRPr/>
            </a:pPr>
            <a:r>
              <a:rPr lang="tr-TR" altLang="tr-TR" sz="1400" b="1" dirty="0" smtClean="0">
                <a:latin typeface="Times New Roman" panose="02020603050405020304" pitchFamily="18" charset="0"/>
                <a:cs typeface="Times New Roman" panose="02020603050405020304" pitchFamily="18" charset="0"/>
              </a:rPr>
              <a:t>Spot Piyasalar</a:t>
            </a:r>
            <a:r>
              <a:rPr lang="tr-TR" altLang="tr-TR" sz="1400" dirty="0" smtClean="0">
                <a:latin typeface="Times New Roman" panose="02020603050405020304" pitchFamily="18" charset="0"/>
                <a:cs typeface="Times New Roman" panose="02020603050405020304" pitchFamily="18" charset="0"/>
              </a:rPr>
              <a:t>:</a:t>
            </a:r>
          </a:p>
          <a:p>
            <a:pPr lvl="1" algn="just">
              <a:lnSpc>
                <a:spcPct val="150000"/>
              </a:lnSpc>
              <a:buFont typeface="Wingdings" panose="05000000000000000000" pitchFamily="2" charset="2"/>
              <a:buChar char="Ø"/>
              <a:defRPr/>
            </a:pPr>
            <a:r>
              <a:rPr lang="tr-TR" sz="1400" dirty="0">
                <a:latin typeface="Times New Roman" panose="02020603050405020304" pitchFamily="18" charset="0"/>
                <a:cs typeface="Times New Roman" panose="02020603050405020304" pitchFamily="18" charset="0"/>
              </a:rPr>
              <a:t>A</a:t>
            </a:r>
            <a:r>
              <a:rPr lang="tr-TR" sz="1400" dirty="0" smtClean="0">
                <a:latin typeface="Times New Roman" panose="02020603050405020304" pitchFamily="18" charset="0"/>
                <a:cs typeface="Times New Roman" panose="02020603050405020304" pitchFamily="18" charset="0"/>
              </a:rPr>
              <a:t>lım </a:t>
            </a:r>
            <a:r>
              <a:rPr lang="tr-TR" sz="1400" dirty="0">
                <a:latin typeface="Times New Roman" panose="02020603050405020304" pitchFamily="18" charset="0"/>
                <a:cs typeface="Times New Roman" panose="02020603050405020304" pitchFamily="18" charset="0"/>
              </a:rPr>
              <a:t>satıma konu olan “varlığın” teslimin işlem anında yapıldığı, ödemenin ise genellikle teslimle eş zamanlı olarak yapıldığı piyasalardır. </a:t>
            </a:r>
          </a:p>
          <a:p>
            <a:pPr lvl="1" algn="just">
              <a:lnSpc>
                <a:spcPct val="150000"/>
              </a:lnSpc>
              <a:buFont typeface="Wingdings" panose="05000000000000000000" pitchFamily="2" charset="2"/>
              <a:buChar char="Ø"/>
              <a:defRPr/>
            </a:pPr>
            <a:r>
              <a:rPr lang="tr-TR" sz="1400" dirty="0" smtClean="0">
                <a:latin typeface="Times New Roman" panose="02020603050405020304" pitchFamily="18" charset="0"/>
                <a:cs typeface="Times New Roman" panose="02020603050405020304" pitchFamily="18" charset="0"/>
              </a:rPr>
              <a:t>Ödeme</a:t>
            </a:r>
            <a:r>
              <a:rPr lang="tr-TR" sz="1400" dirty="0">
                <a:latin typeface="Times New Roman" panose="02020603050405020304" pitchFamily="18" charset="0"/>
                <a:cs typeface="Times New Roman" panose="02020603050405020304" pitchFamily="18" charset="0"/>
              </a:rPr>
              <a:t>, nakit olabileceği gibi; çek, bono, poliçe gibi bir senet veya herhangi bir ödeme aracı kullanılarak da yapılabilir. </a:t>
            </a:r>
          </a:p>
          <a:p>
            <a:pPr lvl="1" algn="just">
              <a:lnSpc>
                <a:spcPct val="150000"/>
              </a:lnSpc>
              <a:buFont typeface="Wingdings" panose="05000000000000000000" pitchFamily="2" charset="2"/>
              <a:buChar char="Ø"/>
              <a:defRPr/>
            </a:pPr>
            <a:r>
              <a:rPr lang="tr-TR" sz="1400" dirty="0" smtClean="0">
                <a:latin typeface="Times New Roman" panose="02020603050405020304" pitchFamily="18" charset="0"/>
                <a:cs typeface="Times New Roman" panose="02020603050405020304" pitchFamily="18" charset="0"/>
              </a:rPr>
              <a:t>Spot </a:t>
            </a:r>
            <a:r>
              <a:rPr lang="tr-TR" sz="1400" dirty="0">
                <a:latin typeface="Times New Roman" panose="02020603050405020304" pitchFamily="18" charset="0"/>
                <a:cs typeface="Times New Roman" panose="02020603050405020304" pitchFamily="18" charset="0"/>
              </a:rPr>
              <a:t>piyasayı niteleyen en önemli özellik teslimin hemen yapılıyor olmasıdır. </a:t>
            </a:r>
            <a:endParaRPr lang="tr-TR" sz="1400" dirty="0" smtClean="0">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Ø"/>
              <a:defRPr/>
            </a:pPr>
            <a:r>
              <a:rPr lang="tr-TR" sz="1400" b="1" dirty="0" smtClean="0">
                <a:latin typeface="Times New Roman" panose="02020603050405020304" pitchFamily="18" charset="0"/>
                <a:cs typeface="Times New Roman" panose="02020603050405020304" pitchFamily="18" charset="0"/>
              </a:rPr>
              <a:t>Vadeli Piyasalar:</a:t>
            </a:r>
          </a:p>
          <a:p>
            <a:pPr lvl="1" algn="just">
              <a:lnSpc>
                <a:spcPct val="150000"/>
              </a:lnSpc>
              <a:buFont typeface="Wingdings" panose="05000000000000000000" pitchFamily="2" charset="2"/>
              <a:buChar char="Ø"/>
              <a:defRPr/>
            </a:pPr>
            <a:r>
              <a:rPr lang="tr-TR" sz="1400" dirty="0" smtClean="0">
                <a:latin typeface="Times New Roman" panose="02020603050405020304" pitchFamily="18" charset="0"/>
                <a:cs typeface="Times New Roman" panose="02020603050405020304" pitchFamily="18" charset="0"/>
              </a:rPr>
              <a:t>Vadeli </a:t>
            </a:r>
            <a:r>
              <a:rPr lang="tr-TR" sz="1400" dirty="0">
                <a:latin typeface="Times New Roman" panose="02020603050405020304" pitchFamily="18" charset="0"/>
                <a:cs typeface="Times New Roman" panose="02020603050405020304" pitchFamily="18" charset="0"/>
              </a:rPr>
              <a:t>piyasalara, vadeli işlem piyasaları veya türev piyasaları da </a:t>
            </a:r>
            <a:r>
              <a:rPr lang="tr-TR" sz="1400" dirty="0" smtClean="0">
                <a:latin typeface="Times New Roman" panose="02020603050405020304" pitchFamily="18" charset="0"/>
                <a:cs typeface="Times New Roman" panose="02020603050405020304" pitchFamily="18" charset="0"/>
              </a:rPr>
              <a:t>denilmektedir.</a:t>
            </a:r>
          </a:p>
          <a:p>
            <a:pPr lvl="1" algn="just">
              <a:lnSpc>
                <a:spcPct val="150000"/>
              </a:lnSpc>
              <a:buFont typeface="Wingdings" panose="05000000000000000000" pitchFamily="2" charset="2"/>
              <a:buChar char="Ø"/>
              <a:defRPr/>
            </a:pPr>
            <a:r>
              <a:rPr lang="tr-TR" sz="1400" dirty="0" smtClean="0">
                <a:latin typeface="Times New Roman" panose="02020603050405020304" pitchFamily="18" charset="0"/>
                <a:cs typeface="Times New Roman" panose="02020603050405020304" pitchFamily="18" charset="0"/>
              </a:rPr>
              <a:t>Vadeli </a:t>
            </a:r>
            <a:r>
              <a:rPr lang="tr-TR" sz="1400" dirty="0">
                <a:latin typeface="Times New Roman" panose="02020603050405020304" pitchFamily="18" charset="0"/>
                <a:cs typeface="Times New Roman" panose="02020603050405020304" pitchFamily="18" charset="0"/>
              </a:rPr>
              <a:t>piyasaların en belirgin özelliği, teslimin; tarafların anlaştığı gelecek bir tarihte gerçekleştirilecek </a:t>
            </a:r>
            <a:r>
              <a:rPr lang="tr-TR" sz="1400" dirty="0" smtClean="0">
                <a:latin typeface="Times New Roman" panose="02020603050405020304" pitchFamily="18" charset="0"/>
                <a:cs typeface="Times New Roman" panose="02020603050405020304" pitchFamily="18" charset="0"/>
              </a:rPr>
              <a:t>olmasıdır.</a:t>
            </a:r>
          </a:p>
          <a:p>
            <a:pPr lvl="1" algn="just">
              <a:lnSpc>
                <a:spcPct val="150000"/>
              </a:lnSpc>
              <a:buFont typeface="Wingdings" panose="05000000000000000000" pitchFamily="2" charset="2"/>
              <a:buChar char="Ø"/>
              <a:defRPr/>
            </a:pPr>
            <a:r>
              <a:rPr lang="tr-TR" sz="1400" dirty="0" smtClean="0">
                <a:latin typeface="Times New Roman" panose="02020603050405020304" pitchFamily="18" charset="0"/>
                <a:cs typeface="Times New Roman" panose="02020603050405020304" pitchFamily="18" charset="0"/>
              </a:rPr>
              <a:t>Vadeli </a:t>
            </a:r>
            <a:r>
              <a:rPr lang="tr-TR" sz="1400" dirty="0">
                <a:latin typeface="Times New Roman" panose="02020603050405020304" pitchFamily="18" charset="0"/>
                <a:cs typeface="Times New Roman" panose="02020603050405020304" pitchFamily="18" charset="0"/>
              </a:rPr>
              <a:t>piyasalarda, önceden belirlenen fiyat, miktar ve nitelikteki bir ticari malı, finansal göstergeyi, sermaye piyasası aracını veya dövizi satın alma ya da satma şeklinde işlemler gerçekleştirilmektedir. </a:t>
            </a:r>
            <a:endParaRPr lang="tr-TR" sz="1400" dirty="0" smtClean="0">
              <a:latin typeface="Times New Roman" panose="02020603050405020304" pitchFamily="18" charset="0"/>
              <a:cs typeface="Times New Roman" panose="02020603050405020304" pitchFamily="18" charset="0"/>
            </a:endParaRPr>
          </a:p>
          <a:p>
            <a:pPr lvl="1" algn="just">
              <a:lnSpc>
                <a:spcPct val="150000"/>
              </a:lnSpc>
              <a:buFont typeface="Wingdings" panose="05000000000000000000" pitchFamily="2" charset="2"/>
              <a:buChar char="Ø"/>
              <a:defRPr/>
            </a:pPr>
            <a:r>
              <a:rPr lang="tr-TR" sz="1400" dirty="0" err="1" smtClean="0">
                <a:latin typeface="Times New Roman" panose="02020603050405020304" pitchFamily="18" charset="0"/>
                <a:cs typeface="Times New Roman" panose="02020603050405020304" pitchFamily="18" charset="0"/>
              </a:rPr>
              <a:t>Hedger</a:t>
            </a:r>
            <a:r>
              <a:rPr lang="tr-TR" sz="1400" dirty="0" smtClean="0">
                <a:latin typeface="Times New Roman" panose="02020603050405020304" pitchFamily="18" charset="0"/>
                <a:cs typeface="Times New Roman" panose="02020603050405020304" pitchFamily="18" charset="0"/>
              </a:rPr>
              <a:t>, spekülatör ve </a:t>
            </a:r>
            <a:r>
              <a:rPr lang="tr-TR" sz="1400" dirty="0" err="1" smtClean="0">
                <a:latin typeface="Times New Roman" panose="02020603050405020304" pitchFamily="18" charset="0"/>
                <a:cs typeface="Times New Roman" panose="02020603050405020304" pitchFamily="18" charset="0"/>
              </a:rPr>
              <a:t>arbitrajcılar</a:t>
            </a:r>
            <a:endParaRPr lang="tr-TR" sz="1400" dirty="0">
              <a:latin typeface="Times New Roman" panose="02020603050405020304" pitchFamily="18" charset="0"/>
              <a:cs typeface="Times New Roman" panose="02020603050405020304" pitchFamily="18" charset="0"/>
            </a:endParaRPr>
          </a:p>
          <a:p>
            <a:pPr lvl="1" algn="just">
              <a:lnSpc>
                <a:spcPct val="150000"/>
              </a:lnSpc>
              <a:buFont typeface="Wingdings" panose="05000000000000000000" pitchFamily="2" charset="2"/>
              <a:buChar char="Ø"/>
              <a:defRPr/>
            </a:pPr>
            <a:endParaRPr lang="tr-TR" sz="1400" dirty="0">
              <a:latin typeface="Times New Roman" panose="02020603050405020304" pitchFamily="18" charset="0"/>
              <a:cs typeface="Times New Roman" panose="02020603050405020304" pitchFamily="18" charset="0"/>
            </a:endParaRPr>
          </a:p>
          <a:p>
            <a:pPr marL="457200" lvl="1" indent="0" algn="just">
              <a:lnSpc>
                <a:spcPct val="150000"/>
              </a:lnSpc>
              <a:buNone/>
              <a:defRPr/>
            </a:pPr>
            <a:endParaRPr lang="tr-TR" sz="1400" dirty="0">
              <a:latin typeface="Times New Roman" panose="02020603050405020304" pitchFamily="18" charset="0"/>
              <a:cs typeface="Times New Roman" panose="02020603050405020304" pitchFamily="18" charset="0"/>
            </a:endParaRP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Sermaye Piyasaları</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4744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1020747" y="1102456"/>
            <a:ext cx="7801363" cy="4863160"/>
          </a:xfrm>
        </p:spPr>
        <p:txBody>
          <a:bodyPr>
            <a:noAutofit/>
          </a:bodyPr>
          <a:lstStyle/>
          <a:p>
            <a:pPr algn="just" fontAlgn="auto">
              <a:lnSpc>
                <a:spcPct val="150000"/>
              </a:lnSpc>
              <a:spcAft>
                <a:spcPts val="0"/>
              </a:spcAft>
              <a:buFont typeface="Wingdings" panose="05000000000000000000" pitchFamily="2" charset="2"/>
              <a:buChar char="Ø"/>
              <a:defRPr/>
            </a:pPr>
            <a:r>
              <a:rPr lang="tr-TR" altLang="tr-TR" sz="1400" b="1" dirty="0" smtClean="0">
                <a:latin typeface="Times New Roman" panose="02020603050405020304" pitchFamily="18" charset="0"/>
                <a:cs typeface="Times New Roman" panose="02020603050405020304" pitchFamily="18" charset="0"/>
              </a:rPr>
              <a:t>Organize Piyasalar</a:t>
            </a:r>
            <a:r>
              <a:rPr lang="tr-TR" altLang="tr-TR" sz="1400" dirty="0" smtClean="0">
                <a:latin typeface="Times New Roman" panose="02020603050405020304" pitchFamily="18" charset="0"/>
                <a:cs typeface="Times New Roman" panose="02020603050405020304" pitchFamily="18" charset="0"/>
              </a:rPr>
              <a:t>:</a:t>
            </a:r>
          </a:p>
          <a:p>
            <a:pPr lvl="1" algn="just">
              <a:lnSpc>
                <a:spcPct val="150000"/>
              </a:lnSpc>
              <a:buFont typeface="Wingdings" panose="05000000000000000000" pitchFamily="2" charset="2"/>
              <a:buChar char="Ø"/>
              <a:defRPr/>
            </a:pPr>
            <a:r>
              <a:rPr lang="tr-TR" sz="1400" dirty="0">
                <a:latin typeface="Times New Roman" panose="02020603050405020304" pitchFamily="18" charset="0"/>
                <a:cs typeface="Times New Roman" panose="02020603050405020304" pitchFamily="18" charset="0"/>
              </a:rPr>
              <a:t>İ</a:t>
            </a:r>
            <a:r>
              <a:rPr lang="tr-TR" sz="1400" dirty="0" smtClean="0">
                <a:latin typeface="Times New Roman" panose="02020603050405020304" pitchFamily="18" charset="0"/>
                <a:cs typeface="Times New Roman" panose="02020603050405020304" pitchFamily="18" charset="0"/>
              </a:rPr>
              <a:t>şlem </a:t>
            </a:r>
            <a:r>
              <a:rPr lang="tr-TR" sz="1400" dirty="0">
                <a:latin typeface="Times New Roman" panose="02020603050405020304" pitchFamily="18" charset="0"/>
                <a:cs typeface="Times New Roman" panose="02020603050405020304" pitchFamily="18" charset="0"/>
              </a:rPr>
              <a:t>yapan alıcı ve satıcılar, borsa tarafından belirlenmiş olan kurallara uymak </a:t>
            </a:r>
            <a:r>
              <a:rPr lang="tr-TR" sz="1400" dirty="0" smtClean="0">
                <a:latin typeface="Times New Roman" panose="02020603050405020304" pitchFamily="18" charset="0"/>
                <a:cs typeface="Times New Roman" panose="02020603050405020304" pitchFamily="18" charset="0"/>
              </a:rPr>
              <a:t>zorundadır.</a:t>
            </a:r>
          </a:p>
          <a:p>
            <a:pPr lvl="1" algn="just">
              <a:lnSpc>
                <a:spcPct val="150000"/>
              </a:lnSpc>
              <a:buFont typeface="Wingdings" panose="05000000000000000000" pitchFamily="2" charset="2"/>
              <a:buChar char="Ø"/>
              <a:defRPr/>
            </a:pPr>
            <a:r>
              <a:rPr lang="tr-TR" sz="1400" dirty="0" smtClean="0">
                <a:latin typeface="Times New Roman" panose="02020603050405020304" pitchFamily="18" charset="0"/>
                <a:cs typeface="Times New Roman" panose="02020603050405020304" pitchFamily="18" charset="0"/>
              </a:rPr>
              <a:t>İki </a:t>
            </a:r>
            <a:r>
              <a:rPr lang="tr-TR" sz="1400" dirty="0">
                <a:latin typeface="Times New Roman" panose="02020603050405020304" pitchFamily="18" charset="0"/>
                <a:cs typeface="Times New Roman" panose="02020603050405020304" pitchFamily="18" charset="0"/>
              </a:rPr>
              <a:t>taraf kendi arasında anlaşarak borsa tarafından belirlenmemiş bir işlemi bu borsa çatısı altında gerçekleştiremezler</a:t>
            </a:r>
          </a:p>
          <a:p>
            <a:pPr lvl="1" algn="just">
              <a:lnSpc>
                <a:spcPct val="150000"/>
              </a:lnSpc>
              <a:buFont typeface="Wingdings" panose="05000000000000000000" pitchFamily="2" charset="2"/>
              <a:buChar char="Ø"/>
              <a:defRPr/>
            </a:pPr>
            <a:r>
              <a:rPr lang="tr-TR" sz="1400" dirty="0">
                <a:latin typeface="Times New Roman" panose="02020603050405020304" pitchFamily="18" charset="0"/>
                <a:cs typeface="Times New Roman" panose="02020603050405020304" pitchFamily="18" charset="0"/>
              </a:rPr>
              <a:t>Bir </a:t>
            </a:r>
            <a:r>
              <a:rPr lang="tr-TR" sz="1400" dirty="0" smtClean="0">
                <a:latin typeface="Times New Roman" panose="02020603050405020304" pitchFamily="18" charset="0"/>
                <a:cs typeface="Times New Roman" panose="02020603050405020304" pitchFamily="18" charset="0"/>
              </a:rPr>
              <a:t>borsada </a:t>
            </a:r>
            <a:r>
              <a:rPr lang="tr-TR" sz="1400" dirty="0">
                <a:latin typeface="Times New Roman" panose="02020603050405020304" pitchFamily="18" charset="0"/>
                <a:cs typeface="Times New Roman" panose="02020603050405020304" pitchFamily="18" charset="0"/>
              </a:rPr>
              <a:t>eş zamanlı olarak hem spot menkul kıymet alım satımı hem de vadeli menkul kıymet alım satımına olanak veren işlemler yapılabilir. </a:t>
            </a:r>
          </a:p>
          <a:p>
            <a:pPr algn="just">
              <a:lnSpc>
                <a:spcPct val="150000"/>
              </a:lnSpc>
              <a:buFont typeface="Wingdings" panose="05000000000000000000" pitchFamily="2" charset="2"/>
              <a:buChar char="Ø"/>
              <a:defRPr/>
            </a:pPr>
            <a:r>
              <a:rPr lang="tr-TR" sz="1400" b="1" dirty="0" err="1" smtClean="0">
                <a:latin typeface="Times New Roman" panose="02020603050405020304" pitchFamily="18" charset="0"/>
                <a:cs typeface="Times New Roman" panose="02020603050405020304" pitchFamily="18" charset="0"/>
              </a:rPr>
              <a:t>Tezgahüstü</a:t>
            </a:r>
            <a:r>
              <a:rPr lang="tr-TR" sz="1400" b="1" dirty="0" smtClean="0">
                <a:latin typeface="Times New Roman" panose="02020603050405020304" pitchFamily="18" charset="0"/>
                <a:cs typeface="Times New Roman" panose="02020603050405020304" pitchFamily="18" charset="0"/>
              </a:rPr>
              <a:t> Piyasalar:</a:t>
            </a:r>
          </a:p>
          <a:p>
            <a:pPr lvl="1" algn="just">
              <a:lnSpc>
                <a:spcPct val="150000"/>
              </a:lnSpc>
              <a:buFont typeface="Wingdings" panose="05000000000000000000" pitchFamily="2" charset="2"/>
              <a:buChar char="Ø"/>
              <a:defRPr/>
            </a:pPr>
            <a:r>
              <a:rPr lang="tr-TR" sz="1400" dirty="0" smtClean="0">
                <a:latin typeface="Times New Roman" panose="02020603050405020304" pitchFamily="18" charset="0"/>
                <a:cs typeface="Times New Roman" panose="02020603050405020304" pitchFamily="18" charset="0"/>
              </a:rPr>
              <a:t>Organize </a:t>
            </a:r>
            <a:r>
              <a:rPr lang="tr-TR" sz="1400" dirty="0">
                <a:latin typeface="Times New Roman" panose="02020603050405020304" pitchFamily="18" charset="0"/>
                <a:cs typeface="Times New Roman" panose="02020603050405020304" pitchFamily="18" charset="0"/>
              </a:rPr>
              <a:t>borsalara göre sınırlamaları çok daha az olan, esnek özellikteki piyasalardır. Bu piyasalarda fiziksel bir mekân </a:t>
            </a:r>
            <a:r>
              <a:rPr lang="tr-TR" sz="1400" dirty="0" smtClean="0">
                <a:latin typeface="Times New Roman" panose="02020603050405020304" pitchFamily="18" charset="0"/>
                <a:cs typeface="Times New Roman" panose="02020603050405020304" pitchFamily="18" charset="0"/>
              </a:rPr>
              <a:t>yoktur.</a:t>
            </a:r>
          </a:p>
          <a:p>
            <a:pPr lvl="1" algn="just">
              <a:lnSpc>
                <a:spcPct val="150000"/>
              </a:lnSpc>
              <a:buFont typeface="Wingdings" panose="05000000000000000000" pitchFamily="2" charset="2"/>
              <a:buChar char="Ø"/>
              <a:defRPr/>
            </a:pPr>
            <a:r>
              <a:rPr lang="tr-TR" sz="1400" dirty="0" smtClean="0">
                <a:latin typeface="Times New Roman" panose="02020603050405020304" pitchFamily="18" charset="0"/>
                <a:cs typeface="Times New Roman" panose="02020603050405020304" pitchFamily="18" charset="0"/>
              </a:rPr>
              <a:t>Ayrıca</a:t>
            </a:r>
            <a:r>
              <a:rPr lang="tr-TR" sz="1400" dirty="0">
                <a:latin typeface="Times New Roman" panose="02020603050405020304" pitchFamily="18" charset="0"/>
                <a:cs typeface="Times New Roman" panose="02020603050405020304" pitchFamily="18" charset="0"/>
              </a:rPr>
              <a:t>, herhangi bir alıcı ve satıcının herhangi bir şekilde bir araya gelerek kendilerinin belirlediği koşullara göre alım satım yapmaları halinde yaptıkları işlemler de organize olmayan veya tezgâh üstü piyasası işlemi olarak kabul edilmektedir. Bu durumda ne bir borsa ne de bir özel sistem vardır</a:t>
            </a:r>
            <a:r>
              <a:rPr lang="tr-TR" sz="1400" dirty="0" smtClean="0">
                <a:latin typeface="Times New Roman" panose="02020603050405020304" pitchFamily="18" charset="0"/>
                <a:cs typeface="Times New Roman" panose="02020603050405020304" pitchFamily="18" charset="0"/>
              </a:rPr>
              <a:t>.</a:t>
            </a:r>
            <a:endParaRPr lang="tr-TR" sz="1400" dirty="0">
              <a:latin typeface="Times New Roman" panose="02020603050405020304" pitchFamily="18" charset="0"/>
              <a:cs typeface="Times New Roman" panose="02020603050405020304" pitchFamily="18" charset="0"/>
            </a:endParaRP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Sermaye Piyasaları</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89414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1032177" y="1011590"/>
            <a:ext cx="7801363" cy="4863160"/>
          </a:xfrm>
        </p:spPr>
        <p:txBody>
          <a:bodyPr>
            <a:noAutofit/>
          </a:bodyPr>
          <a:lstStyle/>
          <a:p>
            <a:pPr algn="just" fontAlgn="auto">
              <a:lnSpc>
                <a:spcPts val="2300"/>
              </a:lnSpc>
              <a:spcBef>
                <a:spcPts val="0"/>
              </a:spcBef>
              <a:spcAft>
                <a:spcPts val="0"/>
              </a:spcAft>
              <a:buFont typeface="Wingdings" panose="05000000000000000000" pitchFamily="2" charset="2"/>
              <a:buChar char="Ø"/>
              <a:defRPr/>
            </a:pPr>
            <a:r>
              <a:rPr lang="tr-TR" altLang="tr-TR" sz="1300" b="1" dirty="0" smtClean="0">
                <a:latin typeface="Times New Roman" panose="02020603050405020304" pitchFamily="18" charset="0"/>
                <a:cs typeface="Times New Roman" panose="02020603050405020304" pitchFamily="18" charset="0"/>
              </a:rPr>
              <a:t>Sermaye Piyasası Aracı</a:t>
            </a:r>
            <a:r>
              <a:rPr lang="tr-TR" altLang="tr-TR" sz="1300" dirty="0" smtClean="0">
                <a:latin typeface="Times New Roman" panose="02020603050405020304" pitchFamily="18" charset="0"/>
                <a:cs typeface="Times New Roman" panose="02020603050405020304" pitchFamily="18" charset="0"/>
              </a:rPr>
              <a:t>: </a:t>
            </a:r>
            <a:r>
              <a:rPr lang="tr-TR" sz="1300" dirty="0" smtClean="0">
                <a:latin typeface="Times New Roman" panose="02020603050405020304" pitchFamily="18" charset="0"/>
                <a:cs typeface="Times New Roman" panose="02020603050405020304" pitchFamily="18" charset="0"/>
              </a:rPr>
              <a:t>Menkul </a:t>
            </a:r>
            <a:r>
              <a:rPr lang="tr-TR" sz="1300" dirty="0">
                <a:latin typeface="Times New Roman" panose="02020603050405020304" pitchFamily="18" charset="0"/>
                <a:cs typeface="Times New Roman" panose="02020603050405020304" pitchFamily="18" charset="0"/>
              </a:rPr>
              <a:t>kıymetler ve türev araçlar ile yatırım sözleşmeleri de dâhil olmak üzere Kurulca bu kapsamda olduğu belirlenen diğer sermaye piyasası araçlarını,</a:t>
            </a:r>
          </a:p>
          <a:p>
            <a:pPr algn="just">
              <a:lnSpc>
                <a:spcPts val="2300"/>
              </a:lnSpc>
              <a:spcBef>
                <a:spcPts val="0"/>
              </a:spcBef>
              <a:buFont typeface="Wingdings" panose="05000000000000000000" pitchFamily="2" charset="2"/>
              <a:buChar char="Ø"/>
              <a:defRPr/>
            </a:pPr>
            <a:r>
              <a:rPr lang="tr-TR" sz="1300" b="1" dirty="0">
                <a:latin typeface="Times New Roman" panose="02020603050405020304" pitchFamily="18" charset="0"/>
                <a:cs typeface="Times New Roman" panose="02020603050405020304" pitchFamily="18" charset="0"/>
              </a:rPr>
              <a:t>Menkul </a:t>
            </a:r>
            <a:r>
              <a:rPr lang="tr-TR" sz="1300" b="1" dirty="0" smtClean="0">
                <a:latin typeface="Times New Roman" panose="02020603050405020304" pitchFamily="18" charset="0"/>
                <a:cs typeface="Times New Roman" panose="02020603050405020304" pitchFamily="18" charset="0"/>
              </a:rPr>
              <a:t>Kıymetler: </a:t>
            </a:r>
            <a:r>
              <a:rPr lang="tr-TR" sz="1300" dirty="0" smtClean="0">
                <a:latin typeface="Times New Roman" panose="02020603050405020304" pitchFamily="18" charset="0"/>
                <a:cs typeface="Times New Roman" panose="02020603050405020304" pitchFamily="18" charset="0"/>
              </a:rPr>
              <a:t>Para</a:t>
            </a:r>
            <a:r>
              <a:rPr lang="tr-TR" sz="1300" dirty="0">
                <a:latin typeface="Times New Roman" panose="02020603050405020304" pitchFamily="18" charset="0"/>
                <a:cs typeface="Times New Roman" panose="02020603050405020304" pitchFamily="18" charset="0"/>
              </a:rPr>
              <a:t>, çek, poliçe ve bono hariç olmak </a:t>
            </a:r>
            <a:r>
              <a:rPr lang="tr-TR" sz="1300" dirty="0" smtClean="0">
                <a:latin typeface="Times New Roman" panose="02020603050405020304" pitchFamily="18" charset="0"/>
                <a:cs typeface="Times New Roman" panose="02020603050405020304" pitchFamily="18" charset="0"/>
              </a:rPr>
              <a:t>üzere;</a:t>
            </a:r>
          </a:p>
          <a:p>
            <a:pPr lvl="2" algn="just">
              <a:lnSpc>
                <a:spcPts val="2300"/>
              </a:lnSpc>
              <a:spcBef>
                <a:spcPts val="0"/>
              </a:spcBef>
              <a:buFont typeface="Wingdings" panose="05000000000000000000" pitchFamily="2" charset="2"/>
              <a:buChar char="Ø"/>
              <a:defRPr/>
            </a:pPr>
            <a:r>
              <a:rPr lang="tr-TR" sz="1300" dirty="0" smtClean="0">
                <a:latin typeface="Times New Roman" panose="02020603050405020304" pitchFamily="18" charset="0"/>
                <a:cs typeface="Times New Roman" panose="02020603050405020304" pitchFamily="18" charset="0"/>
              </a:rPr>
              <a:t>Paylar</a:t>
            </a:r>
            <a:r>
              <a:rPr lang="tr-TR" sz="1300" dirty="0">
                <a:latin typeface="Times New Roman" panose="02020603050405020304" pitchFamily="18" charset="0"/>
                <a:cs typeface="Times New Roman" panose="02020603050405020304" pitchFamily="18" charset="0"/>
              </a:rPr>
              <a:t>, pay benzeri diğer kıymetler ile söz konusu paylara ilişkin depo </a:t>
            </a:r>
            <a:r>
              <a:rPr lang="tr-TR" sz="1300" dirty="0" smtClean="0">
                <a:latin typeface="Times New Roman" panose="02020603050405020304" pitchFamily="18" charset="0"/>
                <a:cs typeface="Times New Roman" panose="02020603050405020304" pitchFamily="18" charset="0"/>
              </a:rPr>
              <a:t>sertifikalarını,</a:t>
            </a:r>
          </a:p>
          <a:p>
            <a:pPr lvl="2" algn="just">
              <a:lnSpc>
                <a:spcPts val="2300"/>
              </a:lnSpc>
              <a:spcBef>
                <a:spcPts val="0"/>
              </a:spcBef>
              <a:buFont typeface="Wingdings" panose="05000000000000000000" pitchFamily="2" charset="2"/>
              <a:buChar char="Ø"/>
              <a:defRPr/>
            </a:pPr>
            <a:r>
              <a:rPr lang="tr-TR" sz="1300" dirty="0" smtClean="0">
                <a:latin typeface="Times New Roman" panose="02020603050405020304" pitchFamily="18" charset="0"/>
                <a:cs typeface="Times New Roman" panose="02020603050405020304" pitchFamily="18" charset="0"/>
              </a:rPr>
              <a:t>Borçlanma </a:t>
            </a:r>
            <a:r>
              <a:rPr lang="tr-TR" sz="1300" dirty="0">
                <a:latin typeface="Times New Roman" panose="02020603050405020304" pitchFamily="18" charset="0"/>
                <a:cs typeface="Times New Roman" panose="02020603050405020304" pitchFamily="18" charset="0"/>
              </a:rPr>
              <a:t>araçları veya menkul kıymetleştirilmiş varlık ve gelirlere dayalı borçlanma araçları ile söz konusu kıymetlere ilişkin depo sertifikalarını,</a:t>
            </a:r>
          </a:p>
          <a:p>
            <a:pPr algn="just">
              <a:lnSpc>
                <a:spcPts val="2300"/>
              </a:lnSpc>
              <a:spcBef>
                <a:spcPts val="0"/>
              </a:spcBef>
              <a:buFont typeface="Wingdings" panose="05000000000000000000" pitchFamily="2" charset="2"/>
              <a:buChar char="Ø"/>
              <a:defRPr/>
            </a:pPr>
            <a:r>
              <a:rPr lang="tr-TR" sz="1300" b="1" dirty="0" smtClean="0">
                <a:latin typeface="Times New Roman" panose="02020603050405020304" pitchFamily="18" charset="0"/>
                <a:cs typeface="Times New Roman" panose="02020603050405020304" pitchFamily="18" charset="0"/>
              </a:rPr>
              <a:t>Türev Araçlar</a:t>
            </a:r>
            <a:r>
              <a:rPr lang="tr-TR" sz="1300" dirty="0" smtClean="0">
                <a:latin typeface="Times New Roman" panose="02020603050405020304" pitchFamily="18" charset="0"/>
                <a:cs typeface="Times New Roman" panose="02020603050405020304" pitchFamily="18" charset="0"/>
              </a:rPr>
              <a:t>: Aşağıda </a:t>
            </a:r>
            <a:r>
              <a:rPr lang="tr-TR" sz="1300" dirty="0">
                <a:latin typeface="Times New Roman" panose="02020603050405020304" pitchFamily="18" charset="0"/>
                <a:cs typeface="Times New Roman" panose="02020603050405020304" pitchFamily="18" charset="0"/>
              </a:rPr>
              <a:t>sayılan veya Kurulca bu kapsamda olduğu belirlenen diğer türev </a:t>
            </a:r>
            <a:r>
              <a:rPr lang="tr-TR" sz="1300" dirty="0" smtClean="0">
                <a:latin typeface="Times New Roman" panose="02020603050405020304" pitchFamily="18" charset="0"/>
                <a:cs typeface="Times New Roman" panose="02020603050405020304" pitchFamily="18" charset="0"/>
              </a:rPr>
              <a:t>araçları:</a:t>
            </a:r>
          </a:p>
          <a:p>
            <a:pPr lvl="1" algn="just">
              <a:lnSpc>
                <a:spcPts val="2300"/>
              </a:lnSpc>
              <a:spcBef>
                <a:spcPts val="0"/>
              </a:spcBef>
              <a:buFont typeface="Wingdings" panose="05000000000000000000" pitchFamily="2" charset="2"/>
              <a:buChar char="Ø"/>
              <a:defRPr/>
            </a:pPr>
            <a:r>
              <a:rPr lang="tr-TR" sz="1300" dirty="0" smtClean="0">
                <a:latin typeface="Times New Roman" panose="02020603050405020304" pitchFamily="18" charset="0"/>
                <a:cs typeface="Times New Roman" panose="02020603050405020304" pitchFamily="18" charset="0"/>
              </a:rPr>
              <a:t>Menkul </a:t>
            </a:r>
            <a:r>
              <a:rPr lang="tr-TR" sz="1300" dirty="0">
                <a:latin typeface="Times New Roman" panose="02020603050405020304" pitchFamily="18" charset="0"/>
                <a:cs typeface="Times New Roman" panose="02020603050405020304" pitchFamily="18" charset="0"/>
              </a:rPr>
              <a:t>kıymetleri satın alma veya satma veya birbirleri ile değiştirme hakkı veren türev </a:t>
            </a:r>
            <a:r>
              <a:rPr lang="tr-TR" sz="1300" dirty="0" smtClean="0">
                <a:latin typeface="Times New Roman" panose="02020603050405020304" pitchFamily="18" charset="0"/>
                <a:cs typeface="Times New Roman" panose="02020603050405020304" pitchFamily="18" charset="0"/>
              </a:rPr>
              <a:t>araçları,</a:t>
            </a:r>
          </a:p>
          <a:p>
            <a:pPr lvl="1" algn="just">
              <a:lnSpc>
                <a:spcPts val="2300"/>
              </a:lnSpc>
              <a:spcBef>
                <a:spcPts val="0"/>
              </a:spcBef>
              <a:buFont typeface="Wingdings" panose="05000000000000000000" pitchFamily="2" charset="2"/>
              <a:buChar char="Ø"/>
              <a:defRPr/>
            </a:pPr>
            <a:r>
              <a:rPr lang="tr-TR" sz="1300" dirty="0" smtClean="0">
                <a:latin typeface="Times New Roman" panose="02020603050405020304" pitchFamily="18" charset="0"/>
                <a:cs typeface="Times New Roman" panose="02020603050405020304" pitchFamily="18" charset="0"/>
              </a:rPr>
              <a:t>Değeri</a:t>
            </a:r>
            <a:r>
              <a:rPr lang="tr-TR" sz="1300" dirty="0">
                <a:latin typeface="Times New Roman" panose="02020603050405020304" pitchFamily="18" charset="0"/>
                <a:cs typeface="Times New Roman" panose="02020603050405020304" pitchFamily="18" charset="0"/>
              </a:rPr>
              <a:t>, bir menkul kıymet fiyatına veya getirisine; bir döviz fiyatına veya fiyat değişikliğine; faiz oranına veya orandaki değişikliğe; bir kıymetli maden veya kıymetli taş fiyatına veya fiyat değişikliğine; bir mal fiyatına veya fiyat değişikliğine; Kurulca uygun görülen kurumlarca yayınlanan istatistiklere veya bunlardaki değişikliğe; kredi riski transferi sağlayan, enerji fiyatları ve iklim değişkenleri gibi ölçüm değerleri olan ve bu sayılanlardan oluşturulan bir endeks seviyesine veya seviyedeki değişikliğe bağlı olan türev araçları, bu araçların türevlerini ve sayılan dayanak varlıkları birbirleri ile değiştirme hakkı veren </a:t>
            </a:r>
            <a:r>
              <a:rPr lang="tr-TR" sz="1300" dirty="0" smtClean="0">
                <a:latin typeface="Times New Roman" panose="02020603050405020304" pitchFamily="18" charset="0"/>
                <a:cs typeface="Times New Roman" panose="02020603050405020304" pitchFamily="18" charset="0"/>
              </a:rPr>
              <a:t>türevleri,</a:t>
            </a:r>
          </a:p>
          <a:p>
            <a:pPr lvl="1" algn="just">
              <a:lnSpc>
                <a:spcPts val="2300"/>
              </a:lnSpc>
              <a:spcBef>
                <a:spcPts val="0"/>
              </a:spcBef>
              <a:buFont typeface="Wingdings" panose="05000000000000000000" pitchFamily="2" charset="2"/>
              <a:buChar char="Ø"/>
              <a:defRPr/>
            </a:pPr>
            <a:r>
              <a:rPr lang="tr-TR" sz="1300" dirty="0" smtClean="0">
                <a:latin typeface="Times New Roman" panose="02020603050405020304" pitchFamily="18" charset="0"/>
                <a:cs typeface="Times New Roman" panose="02020603050405020304" pitchFamily="18" charset="0"/>
              </a:rPr>
              <a:t>Döviz </a:t>
            </a:r>
            <a:r>
              <a:rPr lang="tr-TR" sz="1300" dirty="0">
                <a:latin typeface="Times New Roman" panose="02020603050405020304" pitchFamily="18" charset="0"/>
                <a:cs typeface="Times New Roman" panose="02020603050405020304" pitchFamily="18" charset="0"/>
              </a:rPr>
              <a:t>ve kıymetli madenler ile Kurulca belirlenecek diğer varlıklar üzerine yapılacak kaldıraçlı işlemleri</a:t>
            </a:r>
            <a:r>
              <a:rPr lang="tr-TR" sz="1300" dirty="0" smtClean="0">
                <a:latin typeface="Times New Roman" panose="02020603050405020304" pitchFamily="18" charset="0"/>
                <a:cs typeface="Times New Roman" panose="02020603050405020304" pitchFamily="18" charset="0"/>
              </a:rPr>
              <a:t>,</a:t>
            </a:r>
            <a:endParaRPr lang="tr-TR" sz="1300" dirty="0">
              <a:latin typeface="Times New Roman" panose="02020603050405020304" pitchFamily="18" charset="0"/>
              <a:cs typeface="Times New Roman" panose="02020603050405020304" pitchFamily="18" charset="0"/>
            </a:endParaRP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Sermaye Piyasası Araçları</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01396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975027" y="1000160"/>
            <a:ext cx="7801363" cy="4863160"/>
          </a:xfrm>
        </p:spPr>
        <p:txBody>
          <a:bodyPr>
            <a:noAutofit/>
          </a:bodyPr>
          <a:lstStyle/>
          <a:p>
            <a:pPr lvl="1" algn="just" fontAlgn="auto">
              <a:lnSpc>
                <a:spcPts val="2500"/>
              </a:lnSpc>
              <a:spcAft>
                <a:spcPts val="0"/>
              </a:spcAft>
              <a:buFont typeface="Wingdings" panose="05000000000000000000" pitchFamily="2" charset="2"/>
              <a:buChar char="Ø"/>
              <a:defRPr/>
            </a:pPr>
            <a:r>
              <a:rPr lang="tr-TR" sz="1800" dirty="0" smtClean="0">
                <a:latin typeface="Times New Roman" panose="02020603050405020304" pitchFamily="18" charset="0"/>
                <a:cs typeface="Times New Roman" panose="02020603050405020304" pitchFamily="18" charset="0"/>
              </a:rPr>
              <a:t>Niteliklerine </a:t>
            </a:r>
            <a:r>
              <a:rPr lang="tr-TR" sz="1800" dirty="0">
                <a:latin typeface="Times New Roman" panose="02020603050405020304" pitchFamily="18" charset="0"/>
                <a:cs typeface="Times New Roman" panose="02020603050405020304" pitchFamily="18" charset="0"/>
              </a:rPr>
              <a:t>bağlı olarak ortaklık veya alacaklılık </a:t>
            </a:r>
            <a:r>
              <a:rPr lang="tr-TR" sz="1800" dirty="0" smtClean="0">
                <a:latin typeface="Times New Roman" panose="02020603050405020304" pitchFamily="18" charset="0"/>
                <a:cs typeface="Times New Roman" panose="02020603050405020304" pitchFamily="18" charset="0"/>
              </a:rPr>
              <a:t>sağlarlar.</a:t>
            </a:r>
          </a:p>
          <a:p>
            <a:pPr lvl="1" algn="just" fontAlgn="auto">
              <a:lnSpc>
                <a:spcPts val="2500"/>
              </a:lnSpc>
              <a:spcAft>
                <a:spcPts val="0"/>
              </a:spcAft>
              <a:buFont typeface="Wingdings" panose="05000000000000000000" pitchFamily="2" charset="2"/>
              <a:buChar char="Ø"/>
              <a:defRPr/>
            </a:pPr>
            <a:r>
              <a:rPr lang="tr-TR" sz="1800" dirty="0" smtClean="0">
                <a:latin typeface="Times New Roman" panose="02020603050405020304" pitchFamily="18" charset="0"/>
                <a:cs typeface="Times New Roman" panose="02020603050405020304" pitchFamily="18" charset="0"/>
              </a:rPr>
              <a:t>Belli </a:t>
            </a:r>
            <a:r>
              <a:rPr lang="tr-TR" sz="1800" dirty="0">
                <a:latin typeface="Times New Roman" panose="02020603050405020304" pitchFamily="18" charset="0"/>
                <a:cs typeface="Times New Roman" panose="02020603050405020304" pitchFamily="18" charset="0"/>
              </a:rPr>
              <a:t>bir nominal değer ile ihraç </a:t>
            </a:r>
            <a:r>
              <a:rPr lang="tr-TR" sz="1800" dirty="0" smtClean="0">
                <a:latin typeface="Times New Roman" panose="02020603050405020304" pitchFamily="18" charset="0"/>
                <a:cs typeface="Times New Roman" panose="02020603050405020304" pitchFamily="18" charset="0"/>
              </a:rPr>
              <a:t>edilirler.</a:t>
            </a:r>
          </a:p>
          <a:p>
            <a:pPr lvl="1" algn="just" fontAlgn="auto">
              <a:lnSpc>
                <a:spcPts val="2500"/>
              </a:lnSpc>
              <a:spcAft>
                <a:spcPts val="0"/>
              </a:spcAft>
              <a:buFont typeface="Wingdings" panose="05000000000000000000" pitchFamily="2" charset="2"/>
              <a:buChar char="Ø"/>
              <a:defRPr/>
            </a:pPr>
            <a:r>
              <a:rPr lang="tr-TR" sz="1800" dirty="0" smtClean="0">
                <a:latin typeface="Times New Roman" panose="02020603050405020304" pitchFamily="18" charset="0"/>
                <a:cs typeface="Times New Roman" panose="02020603050405020304" pitchFamily="18" charset="0"/>
              </a:rPr>
              <a:t>Üzerinde </a:t>
            </a:r>
            <a:r>
              <a:rPr lang="tr-TR" sz="1800" dirty="0">
                <a:latin typeface="Times New Roman" panose="02020603050405020304" pitchFamily="18" charset="0"/>
                <a:cs typeface="Times New Roman" panose="02020603050405020304" pitchFamily="18" charset="0"/>
              </a:rPr>
              <a:t>yazılı olan nominal değerleri ile ilgili </a:t>
            </a:r>
            <a:r>
              <a:rPr lang="tr-TR" sz="1800" dirty="0" smtClean="0">
                <a:latin typeface="Times New Roman" panose="02020603050405020304" pitchFamily="18" charset="0"/>
                <a:cs typeface="Times New Roman" panose="02020603050405020304" pitchFamily="18" charset="0"/>
              </a:rPr>
              <a:t>sermaye piyasası aracının arz </a:t>
            </a:r>
            <a:r>
              <a:rPr lang="tr-TR" sz="1800" dirty="0">
                <a:latin typeface="Times New Roman" panose="02020603050405020304" pitchFamily="18" charset="0"/>
                <a:cs typeface="Times New Roman" panose="02020603050405020304" pitchFamily="18" charset="0"/>
              </a:rPr>
              <a:t>ve talebine göre belirlenen alım satım fiyatları (piyasa değeri) birbirlerinden farklı olabilir. </a:t>
            </a:r>
          </a:p>
          <a:p>
            <a:pPr lvl="1" algn="just">
              <a:lnSpc>
                <a:spcPts val="2500"/>
              </a:lnSpc>
              <a:buFont typeface="Wingdings" panose="05000000000000000000" pitchFamily="2" charset="2"/>
              <a:buChar char="Ø"/>
              <a:defRPr/>
            </a:pPr>
            <a:r>
              <a:rPr lang="tr-TR" sz="1800" dirty="0" smtClean="0">
                <a:latin typeface="Times New Roman" panose="02020603050405020304" pitchFamily="18" charset="0"/>
                <a:cs typeface="Times New Roman" panose="02020603050405020304" pitchFamily="18" charset="0"/>
              </a:rPr>
              <a:t>İhraç </a:t>
            </a:r>
            <a:r>
              <a:rPr lang="tr-TR" sz="1800" dirty="0">
                <a:latin typeface="Times New Roman" panose="02020603050405020304" pitchFamily="18" charset="0"/>
                <a:cs typeface="Times New Roman" panose="02020603050405020304" pitchFamily="18" charset="0"/>
              </a:rPr>
              <a:t>eden işletmeler için finansman, satın alan yatırımcılar açısından bir yatırım aracıdırlar.</a:t>
            </a:r>
          </a:p>
          <a:p>
            <a:pPr lvl="1" algn="just">
              <a:lnSpc>
                <a:spcPts val="2500"/>
              </a:lnSpc>
              <a:buFont typeface="Wingdings" panose="05000000000000000000" pitchFamily="2" charset="2"/>
              <a:buChar char="Ø"/>
              <a:defRPr/>
            </a:pPr>
            <a:r>
              <a:rPr lang="tr-TR" sz="1800" dirty="0">
                <a:latin typeface="Times New Roman" panose="02020603050405020304" pitchFamily="18" charset="0"/>
                <a:cs typeface="Times New Roman" panose="02020603050405020304" pitchFamily="18" charset="0"/>
              </a:rPr>
              <a:t>Sermaye piyasası araçları, genellikle poliçe ve bonoda olduğu gibi bir ticari ilişkiye bağlı olarak sınırlı sayıda ihraç edilmezler. Çok sayıda ihraç </a:t>
            </a:r>
            <a:r>
              <a:rPr lang="tr-TR" sz="1800" dirty="0" smtClean="0">
                <a:latin typeface="Times New Roman" panose="02020603050405020304" pitchFamily="18" charset="0"/>
                <a:cs typeface="Times New Roman" panose="02020603050405020304" pitchFamily="18" charset="0"/>
              </a:rPr>
              <a:t>edilirler.</a:t>
            </a:r>
          </a:p>
          <a:p>
            <a:pPr lvl="1" algn="just">
              <a:lnSpc>
                <a:spcPts val="2500"/>
              </a:lnSpc>
              <a:buFont typeface="Wingdings" panose="05000000000000000000" pitchFamily="2" charset="2"/>
              <a:buChar char="Ø"/>
              <a:defRPr/>
            </a:pPr>
            <a:r>
              <a:rPr lang="tr-TR" sz="1800" dirty="0" smtClean="0">
                <a:latin typeface="Times New Roman" panose="02020603050405020304" pitchFamily="18" charset="0"/>
                <a:cs typeface="Times New Roman" panose="02020603050405020304" pitchFamily="18" charset="0"/>
              </a:rPr>
              <a:t>Menkul </a:t>
            </a:r>
            <a:r>
              <a:rPr lang="tr-TR" sz="1800" dirty="0">
                <a:latin typeface="Times New Roman" panose="02020603050405020304" pitchFamily="18" charset="0"/>
                <a:cs typeface="Times New Roman" panose="02020603050405020304" pitchFamily="18" charset="0"/>
              </a:rPr>
              <a:t>kıymetin sayısının çok olması, ikinci piyasasının etkin bir şekilde işlemesine veya menkul kıymetin daha likit bir özellik kazanmasına olumlu etki </a:t>
            </a:r>
            <a:r>
              <a:rPr lang="tr-TR" sz="1800" dirty="0" smtClean="0">
                <a:latin typeface="Times New Roman" panose="02020603050405020304" pitchFamily="18" charset="0"/>
                <a:cs typeface="Times New Roman" panose="02020603050405020304" pitchFamily="18" charset="0"/>
              </a:rPr>
              <a:t>yapar.</a:t>
            </a:r>
          </a:p>
          <a:p>
            <a:pPr lvl="1" algn="just">
              <a:lnSpc>
                <a:spcPts val="2500"/>
              </a:lnSpc>
              <a:buFont typeface="Wingdings" panose="05000000000000000000" pitchFamily="2" charset="2"/>
              <a:buChar char="Ø"/>
              <a:defRPr/>
            </a:pPr>
            <a:r>
              <a:rPr lang="tr-TR" sz="1800" dirty="0" smtClean="0">
                <a:latin typeface="Times New Roman" panose="02020603050405020304" pitchFamily="18" charset="0"/>
                <a:cs typeface="Times New Roman" panose="02020603050405020304" pitchFamily="18" charset="0"/>
              </a:rPr>
              <a:t>Nama </a:t>
            </a:r>
            <a:r>
              <a:rPr lang="tr-TR" sz="1800" dirty="0">
                <a:latin typeface="Times New Roman" panose="02020603050405020304" pitchFamily="18" charset="0"/>
                <a:cs typeface="Times New Roman" panose="02020603050405020304" pitchFamily="18" charset="0"/>
              </a:rPr>
              <a:t>(</a:t>
            </a:r>
            <a:r>
              <a:rPr lang="tr-TR" sz="1800" dirty="0" err="1">
                <a:latin typeface="Times New Roman" panose="02020603050405020304" pitchFamily="18" charset="0"/>
                <a:cs typeface="Times New Roman" panose="02020603050405020304" pitchFamily="18" charset="0"/>
              </a:rPr>
              <a:t>registered</a:t>
            </a:r>
            <a:r>
              <a:rPr lang="tr-TR" sz="1800" dirty="0">
                <a:latin typeface="Times New Roman" panose="02020603050405020304" pitchFamily="18" charset="0"/>
                <a:cs typeface="Times New Roman" panose="02020603050405020304" pitchFamily="18" charset="0"/>
              </a:rPr>
              <a:t>) ve hamiline (</a:t>
            </a:r>
            <a:r>
              <a:rPr lang="tr-TR" sz="1800" dirty="0" err="1">
                <a:latin typeface="Times New Roman" panose="02020603050405020304" pitchFamily="18" charset="0"/>
                <a:cs typeface="Times New Roman" panose="02020603050405020304" pitchFamily="18" charset="0"/>
              </a:rPr>
              <a:t>bearer</a:t>
            </a:r>
            <a:r>
              <a:rPr lang="tr-TR" sz="1800" dirty="0">
                <a:latin typeface="Times New Roman" panose="02020603050405020304" pitchFamily="18" charset="0"/>
                <a:cs typeface="Times New Roman" panose="02020603050405020304" pitchFamily="18" charset="0"/>
              </a:rPr>
              <a:t>) yazılı olabilirler</a:t>
            </a:r>
            <a:r>
              <a:rPr lang="tr-TR" sz="1800" dirty="0" smtClean="0">
                <a:latin typeface="Times New Roman" panose="02020603050405020304" pitchFamily="18" charset="0"/>
                <a:cs typeface="Times New Roman" panose="02020603050405020304" pitchFamily="18" charset="0"/>
              </a:rPr>
              <a:t>.</a:t>
            </a:r>
            <a:endParaRPr lang="tr-TR" sz="1600" dirty="0">
              <a:latin typeface="Times New Roman" panose="02020603050405020304" pitchFamily="18" charset="0"/>
              <a:cs typeface="Times New Roman" panose="02020603050405020304" pitchFamily="18" charset="0"/>
            </a:endParaRP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Sermaye Piyasa Araçlarının Özellikleri</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36968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1009317" y="1045880"/>
            <a:ext cx="7801363" cy="4863160"/>
          </a:xfrm>
        </p:spPr>
        <p:txBody>
          <a:bodyPr>
            <a:noAutofit/>
          </a:bodyPr>
          <a:lstStyle/>
          <a:p>
            <a:pPr lvl="1" algn="just" fontAlgn="auto">
              <a:lnSpc>
                <a:spcPts val="2500"/>
              </a:lnSpc>
              <a:spcAft>
                <a:spcPts val="0"/>
              </a:spcAft>
              <a:buFont typeface="Wingdings" panose="05000000000000000000" pitchFamily="2" charset="2"/>
              <a:buChar char="Ø"/>
              <a:defRPr/>
            </a:pPr>
            <a:r>
              <a:rPr lang="tr-TR" sz="1800" dirty="0" smtClean="0">
                <a:latin typeface="Times New Roman" panose="02020603050405020304" pitchFamily="18" charset="0"/>
                <a:cs typeface="Times New Roman" panose="02020603050405020304" pitchFamily="18" charset="0"/>
              </a:rPr>
              <a:t>Niteliklerine </a:t>
            </a:r>
            <a:r>
              <a:rPr lang="tr-TR" sz="1800" dirty="0">
                <a:latin typeface="Times New Roman" panose="02020603050405020304" pitchFamily="18" charset="0"/>
                <a:cs typeface="Times New Roman" panose="02020603050405020304" pitchFamily="18" charset="0"/>
              </a:rPr>
              <a:t>bağlı olarak ortaklık veya alacaklılık </a:t>
            </a:r>
            <a:r>
              <a:rPr lang="tr-TR" sz="1800" dirty="0" smtClean="0">
                <a:latin typeface="Times New Roman" panose="02020603050405020304" pitchFamily="18" charset="0"/>
                <a:cs typeface="Times New Roman" panose="02020603050405020304" pitchFamily="18" charset="0"/>
              </a:rPr>
              <a:t>sağlarlar.</a:t>
            </a:r>
          </a:p>
          <a:p>
            <a:pPr lvl="1" algn="just" fontAlgn="auto">
              <a:lnSpc>
                <a:spcPts val="2500"/>
              </a:lnSpc>
              <a:spcAft>
                <a:spcPts val="0"/>
              </a:spcAft>
              <a:buFont typeface="Wingdings" panose="05000000000000000000" pitchFamily="2" charset="2"/>
              <a:buChar char="Ø"/>
              <a:defRPr/>
            </a:pPr>
            <a:r>
              <a:rPr lang="tr-TR" sz="1800" dirty="0" smtClean="0">
                <a:latin typeface="Times New Roman" panose="02020603050405020304" pitchFamily="18" charset="0"/>
                <a:cs typeface="Times New Roman" panose="02020603050405020304" pitchFamily="18" charset="0"/>
              </a:rPr>
              <a:t>Belli </a:t>
            </a:r>
            <a:r>
              <a:rPr lang="tr-TR" sz="1800" dirty="0">
                <a:latin typeface="Times New Roman" panose="02020603050405020304" pitchFamily="18" charset="0"/>
                <a:cs typeface="Times New Roman" panose="02020603050405020304" pitchFamily="18" charset="0"/>
              </a:rPr>
              <a:t>bir nominal değer ile ihraç </a:t>
            </a:r>
            <a:r>
              <a:rPr lang="tr-TR" sz="1800" dirty="0" smtClean="0">
                <a:latin typeface="Times New Roman" panose="02020603050405020304" pitchFamily="18" charset="0"/>
                <a:cs typeface="Times New Roman" panose="02020603050405020304" pitchFamily="18" charset="0"/>
              </a:rPr>
              <a:t>edilirler.</a:t>
            </a:r>
          </a:p>
          <a:p>
            <a:pPr lvl="1" algn="just" fontAlgn="auto">
              <a:lnSpc>
                <a:spcPts val="2500"/>
              </a:lnSpc>
              <a:spcAft>
                <a:spcPts val="0"/>
              </a:spcAft>
              <a:buFont typeface="Wingdings" panose="05000000000000000000" pitchFamily="2" charset="2"/>
              <a:buChar char="Ø"/>
              <a:defRPr/>
            </a:pPr>
            <a:r>
              <a:rPr lang="tr-TR" sz="1800" dirty="0" smtClean="0">
                <a:latin typeface="Times New Roman" panose="02020603050405020304" pitchFamily="18" charset="0"/>
                <a:cs typeface="Times New Roman" panose="02020603050405020304" pitchFamily="18" charset="0"/>
              </a:rPr>
              <a:t>Üzerinde </a:t>
            </a:r>
            <a:r>
              <a:rPr lang="tr-TR" sz="1800" dirty="0">
                <a:latin typeface="Times New Roman" panose="02020603050405020304" pitchFamily="18" charset="0"/>
                <a:cs typeface="Times New Roman" panose="02020603050405020304" pitchFamily="18" charset="0"/>
              </a:rPr>
              <a:t>yazılı olan nominal değerleri ile ilgili </a:t>
            </a:r>
            <a:r>
              <a:rPr lang="tr-TR" sz="1800" dirty="0" smtClean="0">
                <a:latin typeface="Times New Roman" panose="02020603050405020304" pitchFamily="18" charset="0"/>
                <a:cs typeface="Times New Roman" panose="02020603050405020304" pitchFamily="18" charset="0"/>
              </a:rPr>
              <a:t>sermaye piyasası aracının arz </a:t>
            </a:r>
            <a:r>
              <a:rPr lang="tr-TR" sz="1800" dirty="0">
                <a:latin typeface="Times New Roman" panose="02020603050405020304" pitchFamily="18" charset="0"/>
                <a:cs typeface="Times New Roman" panose="02020603050405020304" pitchFamily="18" charset="0"/>
              </a:rPr>
              <a:t>ve talebine göre belirlenen alım satım fiyatları (piyasa değeri) birbirlerinden farklı olabilir. </a:t>
            </a:r>
          </a:p>
          <a:p>
            <a:pPr lvl="1" algn="just">
              <a:lnSpc>
                <a:spcPts val="2500"/>
              </a:lnSpc>
              <a:buFont typeface="Wingdings" panose="05000000000000000000" pitchFamily="2" charset="2"/>
              <a:buChar char="Ø"/>
              <a:defRPr/>
            </a:pPr>
            <a:r>
              <a:rPr lang="tr-TR" sz="1800" dirty="0" smtClean="0">
                <a:latin typeface="Times New Roman" panose="02020603050405020304" pitchFamily="18" charset="0"/>
                <a:cs typeface="Times New Roman" panose="02020603050405020304" pitchFamily="18" charset="0"/>
              </a:rPr>
              <a:t>İhraç </a:t>
            </a:r>
            <a:r>
              <a:rPr lang="tr-TR" sz="1800" dirty="0">
                <a:latin typeface="Times New Roman" panose="02020603050405020304" pitchFamily="18" charset="0"/>
                <a:cs typeface="Times New Roman" panose="02020603050405020304" pitchFamily="18" charset="0"/>
              </a:rPr>
              <a:t>eden işletmeler için finansman, satın alan yatırımcılar açısından bir yatırım aracıdırlar.</a:t>
            </a:r>
          </a:p>
          <a:p>
            <a:pPr lvl="1" algn="just">
              <a:lnSpc>
                <a:spcPts val="2500"/>
              </a:lnSpc>
              <a:buFont typeface="Wingdings" panose="05000000000000000000" pitchFamily="2" charset="2"/>
              <a:buChar char="Ø"/>
              <a:defRPr/>
            </a:pPr>
            <a:r>
              <a:rPr lang="tr-TR" sz="1800" dirty="0">
                <a:latin typeface="Times New Roman" panose="02020603050405020304" pitchFamily="18" charset="0"/>
                <a:cs typeface="Times New Roman" panose="02020603050405020304" pitchFamily="18" charset="0"/>
              </a:rPr>
              <a:t>Sermaye piyasası araçları, genellikle poliçe ve bonoda olduğu gibi bir ticari ilişkiye bağlı olarak sınırlı sayıda ihraç edilmezler. Çok sayıda ihraç </a:t>
            </a:r>
            <a:r>
              <a:rPr lang="tr-TR" sz="1800" dirty="0" smtClean="0">
                <a:latin typeface="Times New Roman" panose="02020603050405020304" pitchFamily="18" charset="0"/>
                <a:cs typeface="Times New Roman" panose="02020603050405020304" pitchFamily="18" charset="0"/>
              </a:rPr>
              <a:t>edilirler.</a:t>
            </a:r>
          </a:p>
          <a:p>
            <a:pPr lvl="1" algn="just">
              <a:lnSpc>
                <a:spcPts val="2500"/>
              </a:lnSpc>
              <a:buFont typeface="Wingdings" panose="05000000000000000000" pitchFamily="2" charset="2"/>
              <a:buChar char="Ø"/>
              <a:defRPr/>
            </a:pPr>
            <a:r>
              <a:rPr lang="tr-TR" sz="1800" dirty="0" smtClean="0">
                <a:latin typeface="Times New Roman" panose="02020603050405020304" pitchFamily="18" charset="0"/>
                <a:cs typeface="Times New Roman" panose="02020603050405020304" pitchFamily="18" charset="0"/>
              </a:rPr>
              <a:t>Menkul </a:t>
            </a:r>
            <a:r>
              <a:rPr lang="tr-TR" sz="1800" dirty="0">
                <a:latin typeface="Times New Roman" panose="02020603050405020304" pitchFamily="18" charset="0"/>
                <a:cs typeface="Times New Roman" panose="02020603050405020304" pitchFamily="18" charset="0"/>
              </a:rPr>
              <a:t>kıymetin sayısının çok olması, ikinci piyasasının etkin bir şekilde işlemesine veya menkul kıymetin daha likit bir özellik kazanmasına olumlu etki </a:t>
            </a:r>
            <a:r>
              <a:rPr lang="tr-TR" sz="1800" dirty="0" smtClean="0">
                <a:latin typeface="Times New Roman" panose="02020603050405020304" pitchFamily="18" charset="0"/>
                <a:cs typeface="Times New Roman" panose="02020603050405020304" pitchFamily="18" charset="0"/>
              </a:rPr>
              <a:t>yapar.</a:t>
            </a:r>
          </a:p>
          <a:p>
            <a:pPr lvl="1" algn="just">
              <a:lnSpc>
                <a:spcPts val="2500"/>
              </a:lnSpc>
              <a:buFont typeface="Wingdings" panose="05000000000000000000" pitchFamily="2" charset="2"/>
              <a:buChar char="Ø"/>
              <a:defRPr/>
            </a:pPr>
            <a:r>
              <a:rPr lang="tr-TR" sz="1800" dirty="0" smtClean="0">
                <a:latin typeface="Times New Roman" panose="02020603050405020304" pitchFamily="18" charset="0"/>
                <a:cs typeface="Times New Roman" panose="02020603050405020304" pitchFamily="18" charset="0"/>
              </a:rPr>
              <a:t>Nama </a:t>
            </a:r>
            <a:r>
              <a:rPr lang="tr-TR" sz="1800" dirty="0">
                <a:latin typeface="Times New Roman" panose="02020603050405020304" pitchFamily="18" charset="0"/>
                <a:cs typeface="Times New Roman" panose="02020603050405020304" pitchFamily="18" charset="0"/>
              </a:rPr>
              <a:t>(</a:t>
            </a:r>
            <a:r>
              <a:rPr lang="tr-TR" sz="1800" dirty="0" err="1">
                <a:latin typeface="Times New Roman" panose="02020603050405020304" pitchFamily="18" charset="0"/>
                <a:cs typeface="Times New Roman" panose="02020603050405020304" pitchFamily="18" charset="0"/>
              </a:rPr>
              <a:t>registered</a:t>
            </a:r>
            <a:r>
              <a:rPr lang="tr-TR" sz="1800" dirty="0">
                <a:latin typeface="Times New Roman" panose="02020603050405020304" pitchFamily="18" charset="0"/>
                <a:cs typeface="Times New Roman" panose="02020603050405020304" pitchFamily="18" charset="0"/>
              </a:rPr>
              <a:t>) ve hamiline (</a:t>
            </a:r>
            <a:r>
              <a:rPr lang="tr-TR" sz="1800" dirty="0" err="1">
                <a:latin typeface="Times New Roman" panose="02020603050405020304" pitchFamily="18" charset="0"/>
                <a:cs typeface="Times New Roman" panose="02020603050405020304" pitchFamily="18" charset="0"/>
              </a:rPr>
              <a:t>bearer</a:t>
            </a:r>
            <a:r>
              <a:rPr lang="tr-TR" sz="1800" dirty="0">
                <a:latin typeface="Times New Roman" panose="02020603050405020304" pitchFamily="18" charset="0"/>
                <a:cs typeface="Times New Roman" panose="02020603050405020304" pitchFamily="18" charset="0"/>
              </a:rPr>
              <a:t>) yazılı olabilirler</a:t>
            </a:r>
            <a:r>
              <a:rPr lang="tr-TR" sz="1800" dirty="0" smtClean="0">
                <a:latin typeface="Times New Roman" panose="02020603050405020304" pitchFamily="18" charset="0"/>
                <a:cs typeface="Times New Roman" panose="02020603050405020304" pitchFamily="18" charset="0"/>
              </a:rPr>
              <a:t>.</a:t>
            </a:r>
            <a:endParaRPr lang="tr-TR" sz="1600" dirty="0">
              <a:latin typeface="Times New Roman" panose="02020603050405020304" pitchFamily="18" charset="0"/>
              <a:cs typeface="Times New Roman" panose="02020603050405020304" pitchFamily="18" charset="0"/>
            </a:endParaRP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Sermaye Piyasa Araçlarının Özellikleri</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6793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1020747" y="908720"/>
            <a:ext cx="7801363" cy="4863160"/>
          </a:xfrm>
        </p:spPr>
        <p:txBody>
          <a:bodyPr>
            <a:noAutofit/>
          </a:bodyPr>
          <a:lstStyle/>
          <a:p>
            <a:pPr algn="just" fontAlgn="auto">
              <a:lnSpc>
                <a:spcPct val="150000"/>
              </a:lnSpc>
              <a:spcAft>
                <a:spcPts val="0"/>
              </a:spcAft>
              <a:buFont typeface="Wingdings" panose="05000000000000000000" pitchFamily="2" charset="2"/>
              <a:buChar char="Ø"/>
              <a:defRPr/>
            </a:pPr>
            <a:r>
              <a:rPr lang="tr-TR" sz="2400" dirty="0" smtClean="0">
                <a:latin typeface="Times New Roman" panose="02020603050405020304" pitchFamily="18" charset="0"/>
                <a:cs typeface="Times New Roman" panose="02020603050405020304" pitchFamily="18" charset="0"/>
              </a:rPr>
              <a:t>Sermaye </a:t>
            </a:r>
            <a:r>
              <a:rPr lang="tr-TR" sz="2400" dirty="0">
                <a:latin typeface="Times New Roman" panose="02020603050405020304" pitchFamily="18" charset="0"/>
                <a:cs typeface="Times New Roman" panose="02020603050405020304" pitchFamily="18" charset="0"/>
              </a:rPr>
              <a:t>piyasası </a:t>
            </a:r>
            <a:r>
              <a:rPr lang="tr-TR" sz="2400" dirty="0" smtClean="0">
                <a:latin typeface="Times New Roman" panose="02020603050405020304" pitchFamily="18" charset="0"/>
                <a:cs typeface="Times New Roman" panose="02020603050405020304" pitchFamily="18" charset="0"/>
              </a:rPr>
              <a:t>araçları aşağıdaki şekilde üç </a:t>
            </a:r>
            <a:r>
              <a:rPr lang="tr-TR" sz="2400" dirty="0">
                <a:latin typeface="Times New Roman" panose="02020603050405020304" pitchFamily="18" charset="0"/>
                <a:cs typeface="Times New Roman" panose="02020603050405020304" pitchFamily="18" charset="0"/>
              </a:rPr>
              <a:t>temel gruba </a:t>
            </a:r>
            <a:r>
              <a:rPr lang="tr-TR" sz="2400" dirty="0" smtClean="0">
                <a:latin typeface="Times New Roman" panose="02020603050405020304" pitchFamily="18" charset="0"/>
                <a:cs typeface="Times New Roman" panose="02020603050405020304" pitchFamily="18" charset="0"/>
              </a:rPr>
              <a:t>ayrılırlar.</a:t>
            </a:r>
          </a:p>
          <a:p>
            <a:pPr lvl="1" algn="just">
              <a:lnSpc>
                <a:spcPct val="150000"/>
              </a:lnSpc>
              <a:buFont typeface="Wingdings" panose="05000000000000000000" pitchFamily="2" charset="2"/>
              <a:buChar char="Ø"/>
              <a:defRPr/>
            </a:pPr>
            <a:r>
              <a:rPr lang="tr-TR" sz="2400" dirty="0" smtClean="0">
                <a:latin typeface="Times New Roman" panose="02020603050405020304" pitchFamily="18" charset="0"/>
                <a:cs typeface="Times New Roman" panose="02020603050405020304" pitchFamily="18" charset="0"/>
              </a:rPr>
              <a:t>Ortaklık </a:t>
            </a:r>
            <a:r>
              <a:rPr lang="tr-TR" sz="2400" dirty="0">
                <a:latin typeface="Times New Roman" panose="02020603050405020304" pitchFamily="18" charset="0"/>
                <a:cs typeface="Times New Roman" panose="02020603050405020304" pitchFamily="18" charset="0"/>
              </a:rPr>
              <a:t>hakkı sağlayan sermaye piyasası araçları </a:t>
            </a:r>
            <a:endParaRPr lang="tr-TR" sz="2400" dirty="0" smtClean="0">
              <a:latin typeface="Times New Roman" panose="02020603050405020304" pitchFamily="18" charset="0"/>
              <a:cs typeface="Times New Roman" panose="02020603050405020304" pitchFamily="18" charset="0"/>
            </a:endParaRPr>
          </a:p>
          <a:p>
            <a:pPr lvl="1" algn="just">
              <a:lnSpc>
                <a:spcPct val="150000"/>
              </a:lnSpc>
              <a:buFont typeface="Wingdings" panose="05000000000000000000" pitchFamily="2" charset="2"/>
              <a:buChar char="Ø"/>
              <a:defRPr/>
            </a:pPr>
            <a:r>
              <a:rPr lang="tr-TR" sz="2400" dirty="0" smtClean="0">
                <a:latin typeface="Times New Roman" panose="02020603050405020304" pitchFamily="18" charset="0"/>
                <a:cs typeface="Times New Roman" panose="02020603050405020304" pitchFamily="18" charset="0"/>
              </a:rPr>
              <a:t>Alacak </a:t>
            </a:r>
            <a:r>
              <a:rPr lang="tr-TR" sz="2400" dirty="0">
                <a:latin typeface="Times New Roman" panose="02020603050405020304" pitchFamily="18" charset="0"/>
                <a:cs typeface="Times New Roman" panose="02020603050405020304" pitchFamily="18" charset="0"/>
              </a:rPr>
              <a:t>hakkı sağlayan sermaye piyasası araçları </a:t>
            </a:r>
            <a:endParaRPr lang="tr-TR" sz="2400" dirty="0" smtClean="0">
              <a:latin typeface="Times New Roman" panose="02020603050405020304" pitchFamily="18" charset="0"/>
              <a:cs typeface="Times New Roman" panose="02020603050405020304" pitchFamily="18" charset="0"/>
            </a:endParaRPr>
          </a:p>
          <a:p>
            <a:pPr lvl="1" algn="just">
              <a:lnSpc>
                <a:spcPct val="150000"/>
              </a:lnSpc>
              <a:buFont typeface="Wingdings" panose="05000000000000000000" pitchFamily="2" charset="2"/>
              <a:buChar char="Ø"/>
              <a:defRPr/>
            </a:pPr>
            <a:r>
              <a:rPr lang="tr-TR" sz="2400" dirty="0" smtClean="0">
                <a:latin typeface="Times New Roman" panose="02020603050405020304" pitchFamily="18" charset="0"/>
                <a:cs typeface="Times New Roman" panose="02020603050405020304" pitchFamily="18" charset="0"/>
              </a:rPr>
              <a:t>Karma </a:t>
            </a:r>
            <a:r>
              <a:rPr lang="tr-TR" sz="2400" dirty="0">
                <a:latin typeface="Times New Roman" panose="02020603050405020304" pitchFamily="18" charset="0"/>
                <a:cs typeface="Times New Roman" panose="02020603050405020304" pitchFamily="18" charset="0"/>
              </a:rPr>
              <a:t>nitelikteki sermaye piyasası araçları </a:t>
            </a: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Sermaye Piyasası Araçları</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3863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1043607" y="933370"/>
            <a:ext cx="7801363" cy="4863160"/>
          </a:xfrm>
        </p:spPr>
        <p:txBody>
          <a:bodyPr>
            <a:noAutofit/>
          </a:bodyPr>
          <a:lstStyle/>
          <a:p>
            <a:pPr algn="just" fontAlgn="auto">
              <a:lnSpc>
                <a:spcPct val="150000"/>
              </a:lnSpc>
              <a:spcAft>
                <a:spcPts val="0"/>
              </a:spcAft>
              <a:buFont typeface="Wingdings" panose="05000000000000000000" pitchFamily="2" charset="2"/>
              <a:buChar char="Ø"/>
              <a:defRPr/>
            </a:pPr>
            <a:r>
              <a:rPr lang="tr-TR" altLang="tr-TR" sz="1800" b="1" dirty="0">
                <a:latin typeface="Times New Roman" panose="02020603050405020304" pitchFamily="18" charset="0"/>
                <a:cs typeface="Times New Roman" panose="02020603050405020304" pitchFamily="18" charset="0"/>
              </a:rPr>
              <a:t>Piyasa:</a:t>
            </a:r>
            <a:r>
              <a:rPr lang="tr-TR" altLang="tr-TR" sz="1800" dirty="0">
                <a:latin typeface="Times New Roman" panose="02020603050405020304" pitchFamily="18" charset="0"/>
                <a:cs typeface="Times New Roman" panose="02020603050405020304" pitchFamily="18" charset="0"/>
              </a:rPr>
              <a:t> S</a:t>
            </a:r>
            <a:r>
              <a:rPr lang="tr-TR" sz="1800" dirty="0">
                <a:latin typeface="Times New Roman" panose="02020603050405020304" pitchFamily="18" charset="0"/>
                <a:cs typeface="Times New Roman" panose="02020603050405020304" pitchFamily="18" charset="0"/>
              </a:rPr>
              <a:t>atın almak istedikleri mal, hizmet veya </a:t>
            </a:r>
            <a:r>
              <a:rPr lang="tr-TR" sz="1800" dirty="0" smtClean="0">
                <a:latin typeface="Times New Roman" panose="02020603050405020304" pitchFamily="18" charset="0"/>
                <a:cs typeface="Times New Roman" panose="02020603050405020304" pitchFamily="18" charset="0"/>
              </a:rPr>
              <a:t>fonlar </a:t>
            </a:r>
            <a:r>
              <a:rPr lang="tr-TR" sz="1800" dirty="0">
                <a:latin typeface="Times New Roman" panose="02020603050405020304" pitchFamily="18" charset="0"/>
                <a:cs typeface="Times New Roman" panose="02020603050405020304" pitchFamily="18" charset="0"/>
              </a:rPr>
              <a:t>için gereken satın alma gücüne sahip alıcılar ile alıcıların talep ettikleri mal, hizmet veya </a:t>
            </a:r>
            <a:r>
              <a:rPr lang="tr-TR" sz="1800" dirty="0" smtClean="0">
                <a:latin typeface="Times New Roman" panose="02020603050405020304" pitchFamily="18" charset="0"/>
                <a:cs typeface="Times New Roman" panose="02020603050405020304" pitchFamily="18" charset="0"/>
              </a:rPr>
              <a:t>fonlara </a:t>
            </a:r>
            <a:r>
              <a:rPr lang="tr-TR" sz="1800" dirty="0">
                <a:latin typeface="Times New Roman" panose="02020603050405020304" pitchFamily="18" charset="0"/>
                <a:cs typeface="Times New Roman" panose="02020603050405020304" pitchFamily="18" charset="0"/>
              </a:rPr>
              <a:t>sahip olup da bunları satmak isteyen satıcıların amaçlarını gerçekleştirecek şekilde buluşmalarını sağlayan her türlü </a:t>
            </a:r>
            <a:r>
              <a:rPr lang="tr-TR" sz="1800" dirty="0" smtClean="0">
                <a:latin typeface="Times New Roman" panose="02020603050405020304" pitchFamily="18" charset="0"/>
                <a:cs typeface="Times New Roman" panose="02020603050405020304" pitchFamily="18" charset="0"/>
              </a:rPr>
              <a:t>ortamdır.</a:t>
            </a:r>
          </a:p>
          <a:p>
            <a:pPr algn="just" fontAlgn="auto">
              <a:lnSpc>
                <a:spcPct val="150000"/>
              </a:lnSpc>
              <a:spcAft>
                <a:spcPts val="0"/>
              </a:spcAft>
              <a:buFont typeface="Wingdings" panose="05000000000000000000" pitchFamily="2" charset="2"/>
              <a:buChar char="Ø"/>
              <a:defRPr/>
            </a:pPr>
            <a:r>
              <a:rPr lang="tr-TR" sz="1800" dirty="0" smtClean="0">
                <a:latin typeface="Times New Roman" panose="02020603050405020304" pitchFamily="18" charset="0"/>
                <a:cs typeface="Times New Roman" panose="02020603050405020304" pitchFamily="18" charset="0"/>
              </a:rPr>
              <a:t>Piyasanın </a:t>
            </a:r>
            <a:r>
              <a:rPr lang="tr-TR" sz="1800" dirty="0">
                <a:latin typeface="Times New Roman" panose="02020603050405020304" pitchFamily="18" charset="0"/>
                <a:cs typeface="Times New Roman" panose="02020603050405020304" pitchFamily="18" charset="0"/>
              </a:rPr>
              <a:t>oluşması için belli bir mekânın olması zorunluluğu </a:t>
            </a:r>
            <a:r>
              <a:rPr lang="tr-TR" sz="1800" dirty="0" smtClean="0">
                <a:latin typeface="Times New Roman" panose="02020603050405020304" pitchFamily="18" charset="0"/>
                <a:cs typeface="Times New Roman" panose="02020603050405020304" pitchFamily="18" charset="0"/>
              </a:rPr>
              <a:t>yoktur.</a:t>
            </a:r>
          </a:p>
          <a:p>
            <a:pPr algn="just" fontAlgn="auto">
              <a:lnSpc>
                <a:spcPct val="150000"/>
              </a:lnSpc>
              <a:spcAft>
                <a:spcPts val="0"/>
              </a:spcAft>
              <a:buFont typeface="Wingdings" panose="05000000000000000000" pitchFamily="2" charset="2"/>
              <a:buChar char="Ø"/>
              <a:defRPr/>
            </a:pPr>
            <a:r>
              <a:rPr lang="tr-TR" sz="1800" dirty="0" smtClean="0">
                <a:latin typeface="Times New Roman" panose="02020603050405020304" pitchFamily="18" charset="0"/>
                <a:cs typeface="Times New Roman" panose="02020603050405020304" pitchFamily="18" charset="0"/>
              </a:rPr>
              <a:t>Alıcılar </a:t>
            </a:r>
            <a:r>
              <a:rPr lang="tr-TR" sz="1800" dirty="0">
                <a:latin typeface="Times New Roman" panose="02020603050405020304" pitchFamily="18" charset="0"/>
                <a:cs typeface="Times New Roman" panose="02020603050405020304" pitchFamily="18" charset="0"/>
              </a:rPr>
              <a:t>ve satıcılar amaçlarını gerçekleştirmek için belli bir mekânda karşı karşıya gelebilecekleri gibi, telefon, faks, ATM, internet gibi çok değişik iletişim olanaklarını kullanarak da karşılaşabilirler. </a:t>
            </a: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Piyasalar</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7" name="Rectangle 18"/>
          <p:cNvSpPr>
            <a:spLocks noChangeArrowheads="1"/>
          </p:cNvSpPr>
          <p:nvPr/>
        </p:nvSpPr>
        <p:spPr bwMode="auto">
          <a:xfrm>
            <a:off x="2082795" y="4473070"/>
            <a:ext cx="4968875" cy="476920"/>
          </a:xfrm>
          <a:prstGeom prst="rect">
            <a:avLst/>
          </a:prstGeom>
          <a:solidFill>
            <a:schemeClr val="accent5">
              <a:lumMod val="20000"/>
              <a:lumOff val="80000"/>
            </a:schemeClr>
          </a:solidFill>
          <a:ln w="9525" algn="ctr">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tr-TR" altLang="tr-TR" sz="2800" b="1" dirty="0" smtClean="0">
                <a:solidFill>
                  <a:srgbClr val="000099"/>
                </a:solidFill>
                <a:latin typeface="Times New Roman" panose="02020603050405020304" pitchFamily="18" charset="0"/>
                <a:sym typeface="Wingdings" panose="05000000000000000000" pitchFamily="2" charset="2"/>
              </a:rPr>
              <a:t>Piyasalar</a:t>
            </a:r>
            <a:endParaRPr lang="tr-TR" altLang="tr-TR" sz="2800" b="1" dirty="0">
              <a:solidFill>
                <a:srgbClr val="000099"/>
              </a:solidFill>
              <a:latin typeface="Times New Roman" panose="02020603050405020304" pitchFamily="18" charset="0"/>
              <a:sym typeface="Wingdings" panose="05000000000000000000" pitchFamily="2" charset="2"/>
            </a:endParaRPr>
          </a:p>
        </p:txBody>
      </p:sp>
      <p:sp>
        <p:nvSpPr>
          <p:cNvPr id="10" name="Rectangle 19"/>
          <p:cNvSpPr>
            <a:spLocks noChangeArrowheads="1"/>
          </p:cNvSpPr>
          <p:nvPr/>
        </p:nvSpPr>
        <p:spPr bwMode="auto">
          <a:xfrm>
            <a:off x="1043607" y="5348384"/>
            <a:ext cx="3517394" cy="448146"/>
          </a:xfrm>
          <a:prstGeom prst="rect">
            <a:avLst/>
          </a:prstGeom>
          <a:solidFill>
            <a:schemeClr val="accent5">
              <a:lumMod val="20000"/>
              <a:lumOff val="80000"/>
            </a:schemeClr>
          </a:solidFill>
          <a:ln w="9525" algn="ctr">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tr-TR" altLang="tr-TR" sz="2000" b="1" dirty="0" smtClean="0">
                <a:solidFill>
                  <a:srgbClr val="000099"/>
                </a:solidFill>
                <a:latin typeface="Times New Roman" panose="02020603050405020304" pitchFamily="18" charset="0"/>
                <a:sym typeface="Wingdings" panose="05000000000000000000" pitchFamily="2" charset="2"/>
              </a:rPr>
              <a:t>Mal (Gerçek=Reel) Piyasalar</a:t>
            </a:r>
            <a:endParaRPr lang="tr-TR" altLang="tr-TR" sz="2000" b="1" dirty="0">
              <a:solidFill>
                <a:srgbClr val="000099"/>
              </a:solidFill>
              <a:latin typeface="Times New Roman" panose="02020603050405020304" pitchFamily="18" charset="0"/>
              <a:sym typeface="Wingdings" panose="05000000000000000000" pitchFamily="2" charset="2"/>
            </a:endParaRPr>
          </a:p>
        </p:txBody>
      </p:sp>
      <p:sp>
        <p:nvSpPr>
          <p:cNvPr id="11" name="Rectangle 19"/>
          <p:cNvSpPr>
            <a:spLocks noChangeArrowheads="1"/>
          </p:cNvSpPr>
          <p:nvPr/>
        </p:nvSpPr>
        <p:spPr bwMode="auto">
          <a:xfrm>
            <a:off x="4745157" y="5344945"/>
            <a:ext cx="3499251" cy="448146"/>
          </a:xfrm>
          <a:prstGeom prst="rect">
            <a:avLst/>
          </a:prstGeom>
          <a:solidFill>
            <a:schemeClr val="accent5">
              <a:lumMod val="20000"/>
              <a:lumOff val="80000"/>
            </a:schemeClr>
          </a:solidFill>
          <a:ln w="9525" algn="ctr">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tr-TR" altLang="tr-TR" sz="2000" b="1" dirty="0" smtClean="0">
                <a:solidFill>
                  <a:srgbClr val="000099"/>
                </a:solidFill>
                <a:latin typeface="Times New Roman" panose="02020603050405020304" pitchFamily="18" charset="0"/>
                <a:sym typeface="Wingdings" panose="05000000000000000000" pitchFamily="2" charset="2"/>
              </a:rPr>
              <a:t>Finansal (Mali) Piyasalar</a:t>
            </a:r>
            <a:endParaRPr lang="tr-TR" altLang="tr-TR" sz="2000" b="1" dirty="0">
              <a:solidFill>
                <a:srgbClr val="000099"/>
              </a:solidFill>
              <a:latin typeface="Times New Roman" panose="02020603050405020304" pitchFamily="18" charset="0"/>
              <a:sym typeface="Wingdings" panose="05000000000000000000" pitchFamily="2" charset="2"/>
            </a:endParaRPr>
          </a:p>
        </p:txBody>
      </p:sp>
      <p:cxnSp>
        <p:nvCxnSpPr>
          <p:cNvPr id="19" name="Düz Ok Bağlayıcısı 18"/>
          <p:cNvCxnSpPr>
            <a:stCxn id="7" idx="2"/>
            <a:endCxn id="10" idx="0"/>
          </p:cNvCxnSpPr>
          <p:nvPr/>
        </p:nvCxnSpPr>
        <p:spPr>
          <a:xfrm flipH="1">
            <a:off x="2802304" y="4949990"/>
            <a:ext cx="1764929" cy="398394"/>
          </a:xfrm>
          <a:prstGeom prst="straightConnector1">
            <a:avLst/>
          </a:prstGeom>
          <a:ln>
            <a:solidFill>
              <a:srgbClr val="002060"/>
            </a:solidFill>
            <a:tailEnd type="triangle"/>
          </a:ln>
        </p:spPr>
        <p:style>
          <a:lnRef idx="3">
            <a:schemeClr val="dk1"/>
          </a:lnRef>
          <a:fillRef idx="0">
            <a:schemeClr val="dk1"/>
          </a:fillRef>
          <a:effectRef idx="2">
            <a:schemeClr val="dk1"/>
          </a:effectRef>
          <a:fontRef idx="minor">
            <a:schemeClr val="tx1"/>
          </a:fontRef>
        </p:style>
      </p:cxnSp>
      <p:cxnSp>
        <p:nvCxnSpPr>
          <p:cNvPr id="22" name="Düz Ok Bağlayıcısı 21"/>
          <p:cNvCxnSpPr>
            <a:stCxn id="7" idx="2"/>
            <a:endCxn id="11" idx="0"/>
          </p:cNvCxnSpPr>
          <p:nvPr/>
        </p:nvCxnSpPr>
        <p:spPr>
          <a:xfrm>
            <a:off x="4567233" y="4949990"/>
            <a:ext cx="1927550" cy="394955"/>
          </a:xfrm>
          <a:prstGeom prst="straightConnector1">
            <a:avLst/>
          </a:prstGeom>
          <a:ln>
            <a:solidFill>
              <a:srgbClr val="002060"/>
            </a:solidFill>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032898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1009317" y="1125890"/>
            <a:ext cx="7801363" cy="4863160"/>
          </a:xfrm>
        </p:spPr>
        <p:txBody>
          <a:bodyPr>
            <a:noAutofit/>
          </a:bodyPr>
          <a:lstStyle/>
          <a:p>
            <a:pPr algn="just" fontAlgn="auto">
              <a:lnSpc>
                <a:spcPct val="150000"/>
              </a:lnSpc>
              <a:spcAft>
                <a:spcPts val="0"/>
              </a:spcAft>
              <a:buFont typeface="Wingdings" panose="05000000000000000000" pitchFamily="2" charset="2"/>
              <a:buChar char="Ø"/>
              <a:defRPr/>
            </a:pPr>
            <a:r>
              <a:rPr lang="tr-TR" sz="2400" dirty="0" smtClean="0">
                <a:latin typeface="Times New Roman" panose="02020603050405020304" pitchFamily="18" charset="0"/>
                <a:cs typeface="Times New Roman" panose="02020603050405020304" pitchFamily="18" charset="0"/>
              </a:rPr>
              <a:t>Paylar.</a:t>
            </a:r>
          </a:p>
          <a:p>
            <a:pPr lvl="1" algn="just">
              <a:lnSpc>
                <a:spcPct val="150000"/>
              </a:lnSpc>
              <a:buFont typeface="Wingdings" panose="05000000000000000000" pitchFamily="2" charset="2"/>
              <a:buChar char="Ø"/>
              <a:defRPr/>
            </a:pPr>
            <a:r>
              <a:rPr lang="tr-TR" sz="2000" dirty="0" smtClean="0">
                <a:latin typeface="Times New Roman" panose="02020603050405020304" pitchFamily="18" charset="0"/>
                <a:cs typeface="Times New Roman" panose="02020603050405020304" pitchFamily="18" charset="0"/>
              </a:rPr>
              <a:t>Adi Paylar</a:t>
            </a:r>
          </a:p>
          <a:p>
            <a:pPr lvl="1" algn="just">
              <a:lnSpc>
                <a:spcPct val="150000"/>
              </a:lnSpc>
              <a:buFont typeface="Wingdings" panose="05000000000000000000" pitchFamily="2" charset="2"/>
              <a:buChar char="Ø"/>
              <a:defRPr/>
            </a:pPr>
            <a:r>
              <a:rPr lang="tr-TR" sz="2000" dirty="0" smtClean="0">
                <a:latin typeface="Times New Roman" panose="02020603050405020304" pitchFamily="18" charset="0"/>
                <a:cs typeface="Times New Roman" panose="02020603050405020304" pitchFamily="18" charset="0"/>
              </a:rPr>
              <a:t>İmtiyazlı Paylar</a:t>
            </a: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Ortaklık Hakkı Sağlayan Sermaye Piyasası Araçları</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51444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1043607" y="908720"/>
            <a:ext cx="7801363" cy="4863160"/>
          </a:xfrm>
        </p:spPr>
        <p:txBody>
          <a:bodyPr>
            <a:noAutofit/>
          </a:bodyPr>
          <a:lstStyle/>
          <a:p>
            <a:pPr algn="just">
              <a:lnSpc>
                <a:spcPct val="150000"/>
              </a:lnSpc>
              <a:buFont typeface="Wingdings" panose="05000000000000000000" pitchFamily="2" charset="2"/>
              <a:buChar char="Ø"/>
              <a:defRPr/>
            </a:pPr>
            <a:r>
              <a:rPr lang="tr-TR" sz="2400" dirty="0" smtClean="0">
                <a:latin typeface="Times New Roman" panose="02020603050405020304" pitchFamily="18" charset="0"/>
                <a:cs typeface="Times New Roman" panose="02020603050405020304" pitchFamily="18" charset="0"/>
              </a:rPr>
              <a:t>Özel </a:t>
            </a:r>
            <a:r>
              <a:rPr lang="tr-TR" sz="2400" dirty="0">
                <a:latin typeface="Times New Roman" panose="02020603050405020304" pitchFamily="18" charset="0"/>
                <a:cs typeface="Times New Roman" panose="02020603050405020304" pitchFamily="18" charset="0"/>
              </a:rPr>
              <a:t>Sektör Tahvili </a:t>
            </a:r>
          </a:p>
          <a:p>
            <a:pPr algn="just">
              <a:lnSpc>
                <a:spcPct val="150000"/>
              </a:lnSpc>
              <a:buFont typeface="Wingdings" panose="05000000000000000000" pitchFamily="2" charset="2"/>
              <a:buChar char="Ø"/>
              <a:defRPr/>
            </a:pPr>
            <a:r>
              <a:rPr lang="tr-TR" sz="2400" dirty="0" smtClean="0">
                <a:latin typeface="Times New Roman" panose="02020603050405020304" pitchFamily="18" charset="0"/>
                <a:cs typeface="Times New Roman" panose="02020603050405020304" pitchFamily="18" charset="0"/>
              </a:rPr>
              <a:t>Kar </a:t>
            </a:r>
            <a:r>
              <a:rPr lang="tr-TR" sz="2400" dirty="0">
                <a:latin typeface="Times New Roman" panose="02020603050405020304" pitchFamily="18" charset="0"/>
                <a:cs typeface="Times New Roman" panose="02020603050405020304" pitchFamily="18" charset="0"/>
              </a:rPr>
              <a:t>ve Zarar Ortaklığı Belgeleri </a:t>
            </a:r>
            <a:endParaRPr lang="tr-TR" sz="2400" dirty="0" smtClean="0">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Ø"/>
              <a:defRPr/>
            </a:pPr>
            <a:r>
              <a:rPr lang="tr-TR" sz="2400" dirty="0" smtClean="0">
                <a:latin typeface="Times New Roman" panose="02020603050405020304" pitchFamily="18" charset="0"/>
                <a:cs typeface="Times New Roman" panose="02020603050405020304" pitchFamily="18" charset="0"/>
              </a:rPr>
              <a:t>Finansman </a:t>
            </a:r>
            <a:r>
              <a:rPr lang="tr-TR" sz="2400" dirty="0">
                <a:latin typeface="Times New Roman" panose="02020603050405020304" pitchFamily="18" charset="0"/>
                <a:cs typeface="Times New Roman" panose="02020603050405020304" pitchFamily="18" charset="0"/>
              </a:rPr>
              <a:t>Bonoları </a:t>
            </a:r>
            <a:endParaRPr lang="tr-TR" sz="2400" dirty="0" smtClean="0">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Ø"/>
              <a:defRPr/>
            </a:pPr>
            <a:r>
              <a:rPr lang="sv-SE" sz="2400" dirty="0" smtClean="0">
                <a:latin typeface="Times New Roman" panose="02020603050405020304" pitchFamily="18" charset="0"/>
                <a:cs typeface="Times New Roman" panose="02020603050405020304" pitchFamily="18" charset="0"/>
              </a:rPr>
              <a:t>Banka </a:t>
            </a:r>
            <a:r>
              <a:rPr lang="sv-SE" sz="2400" dirty="0">
                <a:latin typeface="Times New Roman" panose="02020603050405020304" pitchFamily="18" charset="0"/>
                <a:cs typeface="Times New Roman" panose="02020603050405020304" pitchFamily="18" charset="0"/>
              </a:rPr>
              <a:t>Bonoları ve Banka Garantili Bonolar </a:t>
            </a:r>
            <a:endParaRPr lang="tr-TR" sz="2400" dirty="0" smtClean="0">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Ø"/>
              <a:defRPr/>
            </a:pPr>
            <a:r>
              <a:rPr lang="tr-TR" sz="2400" dirty="0" smtClean="0">
                <a:latin typeface="Times New Roman" panose="02020603050405020304" pitchFamily="18" charset="0"/>
                <a:cs typeface="Times New Roman" panose="02020603050405020304" pitchFamily="18" charset="0"/>
              </a:rPr>
              <a:t>Devlet </a:t>
            </a:r>
            <a:r>
              <a:rPr lang="tr-TR" sz="2400" dirty="0">
                <a:latin typeface="Times New Roman" panose="02020603050405020304" pitchFamily="18" charset="0"/>
                <a:cs typeface="Times New Roman" panose="02020603050405020304" pitchFamily="18" charset="0"/>
              </a:rPr>
              <a:t>Tahvili </a:t>
            </a:r>
            <a:endParaRPr lang="tr-TR" sz="2400" dirty="0" smtClean="0">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Ø"/>
              <a:defRPr/>
            </a:pPr>
            <a:r>
              <a:rPr lang="tr-TR" sz="2400" dirty="0" smtClean="0">
                <a:latin typeface="Times New Roman" panose="02020603050405020304" pitchFamily="18" charset="0"/>
                <a:cs typeface="Times New Roman" panose="02020603050405020304" pitchFamily="18" charset="0"/>
              </a:rPr>
              <a:t>Hazine </a:t>
            </a:r>
            <a:r>
              <a:rPr lang="tr-TR" sz="2400" dirty="0">
                <a:latin typeface="Times New Roman" panose="02020603050405020304" pitchFamily="18" charset="0"/>
                <a:cs typeface="Times New Roman" panose="02020603050405020304" pitchFamily="18" charset="0"/>
              </a:rPr>
              <a:t>Bonosu </a:t>
            </a:r>
            <a:endParaRPr lang="tr-TR" sz="2400" dirty="0" smtClean="0">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Ø"/>
              <a:defRPr/>
            </a:pPr>
            <a:r>
              <a:rPr lang="tr-TR" sz="2400" dirty="0" smtClean="0">
                <a:latin typeface="Times New Roman" panose="02020603050405020304" pitchFamily="18" charset="0"/>
                <a:cs typeface="Times New Roman" panose="02020603050405020304" pitchFamily="18" charset="0"/>
              </a:rPr>
              <a:t>Gelir </a:t>
            </a:r>
            <a:r>
              <a:rPr lang="tr-TR" sz="2400" dirty="0">
                <a:latin typeface="Times New Roman" panose="02020603050405020304" pitchFamily="18" charset="0"/>
                <a:cs typeface="Times New Roman" panose="02020603050405020304" pitchFamily="18" charset="0"/>
              </a:rPr>
              <a:t>Ortaklığı </a:t>
            </a:r>
            <a:r>
              <a:rPr lang="tr-TR" sz="2400" dirty="0" smtClean="0">
                <a:latin typeface="Times New Roman" panose="02020603050405020304" pitchFamily="18" charset="0"/>
                <a:cs typeface="Times New Roman" panose="02020603050405020304" pitchFamily="18" charset="0"/>
              </a:rPr>
              <a:t>Senedi</a:t>
            </a:r>
            <a:endParaRPr lang="tr-TR" sz="2400" dirty="0">
              <a:latin typeface="Times New Roman" panose="02020603050405020304" pitchFamily="18" charset="0"/>
              <a:cs typeface="Times New Roman" panose="02020603050405020304" pitchFamily="18" charset="0"/>
            </a:endParaRP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Alacak Hakkı Sağlayan Sermaye Piyasası Araçları</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42832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a:xfrm>
            <a:off x="6711370" y="6165304"/>
            <a:ext cx="2133600" cy="365125"/>
          </a:xfrm>
        </p:spPr>
        <p:txBody>
          <a:bodyPr/>
          <a:lstStyle/>
          <a:p>
            <a:fld id="{4DF87793-B5E5-450F-89B7-40199BE38DBA}" type="slidenum">
              <a:rPr lang="tr-TR" smtClean="0"/>
              <a:t>22</a:t>
            </a:fld>
            <a:endParaRPr lang="tr-TR" dirty="0"/>
          </a:p>
        </p:txBody>
      </p:sp>
      <p:sp>
        <p:nvSpPr>
          <p:cNvPr id="8" name="İçerik Yer Tutucusu 2"/>
          <p:cNvSpPr>
            <a:spLocks noGrp="1"/>
          </p:cNvSpPr>
          <p:nvPr>
            <p:ph idx="1"/>
          </p:nvPr>
        </p:nvSpPr>
        <p:spPr>
          <a:xfrm>
            <a:off x="1032177" y="959616"/>
            <a:ext cx="7801363" cy="4863160"/>
          </a:xfrm>
        </p:spPr>
        <p:txBody>
          <a:bodyPr>
            <a:noAutofit/>
          </a:bodyPr>
          <a:lstStyle/>
          <a:p>
            <a:pPr algn="just">
              <a:lnSpc>
                <a:spcPct val="150000"/>
              </a:lnSpc>
              <a:buFont typeface="Wingdings" panose="05000000000000000000" pitchFamily="2" charset="2"/>
              <a:buChar char="Ø"/>
              <a:defRPr/>
            </a:pPr>
            <a:r>
              <a:rPr lang="tr-TR" sz="2400" dirty="0" smtClean="0">
                <a:latin typeface="Times New Roman" panose="02020603050405020304" pitchFamily="18" charset="0"/>
                <a:cs typeface="Times New Roman" panose="02020603050405020304" pitchFamily="18" charset="0"/>
              </a:rPr>
              <a:t>Hisse </a:t>
            </a:r>
            <a:r>
              <a:rPr lang="tr-TR" sz="2400" dirty="0">
                <a:latin typeface="Times New Roman" panose="02020603050405020304" pitchFamily="18" charset="0"/>
                <a:cs typeface="Times New Roman" panose="02020603050405020304" pitchFamily="18" charset="0"/>
              </a:rPr>
              <a:t>Senedi ile Değiştirilebilir </a:t>
            </a:r>
            <a:r>
              <a:rPr lang="tr-TR" sz="2400" dirty="0" smtClean="0">
                <a:latin typeface="Times New Roman" panose="02020603050405020304" pitchFamily="18" charset="0"/>
                <a:cs typeface="Times New Roman" panose="02020603050405020304" pitchFamily="18" charset="0"/>
              </a:rPr>
              <a:t>Tahvil</a:t>
            </a:r>
          </a:p>
          <a:p>
            <a:pPr algn="just">
              <a:lnSpc>
                <a:spcPct val="150000"/>
              </a:lnSpc>
              <a:buFont typeface="Wingdings" panose="05000000000000000000" pitchFamily="2" charset="2"/>
              <a:buChar char="Ø"/>
              <a:defRPr/>
            </a:pPr>
            <a:r>
              <a:rPr lang="tr-TR" sz="2400" dirty="0" smtClean="0">
                <a:latin typeface="Times New Roman" panose="02020603050405020304" pitchFamily="18" charset="0"/>
                <a:cs typeface="Times New Roman" panose="02020603050405020304" pitchFamily="18" charset="0"/>
              </a:rPr>
              <a:t>Kara </a:t>
            </a:r>
            <a:r>
              <a:rPr lang="tr-TR" sz="2400" dirty="0" err="1">
                <a:latin typeface="Times New Roman" panose="02020603050405020304" pitchFamily="18" charset="0"/>
                <a:cs typeface="Times New Roman" panose="02020603050405020304" pitchFamily="18" charset="0"/>
              </a:rPr>
              <a:t>İştirakli</a:t>
            </a:r>
            <a:r>
              <a:rPr lang="tr-TR" sz="2400" dirty="0">
                <a:latin typeface="Times New Roman" panose="02020603050405020304" pitchFamily="18" charset="0"/>
                <a:cs typeface="Times New Roman" panose="02020603050405020304" pitchFamily="18" charset="0"/>
              </a:rPr>
              <a:t> Tahvil </a:t>
            </a:r>
            <a:endParaRPr lang="tr-TR" sz="2400" dirty="0" smtClean="0">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Ø"/>
              <a:defRPr/>
            </a:pPr>
            <a:r>
              <a:rPr lang="tr-TR" sz="2400" dirty="0" smtClean="0">
                <a:latin typeface="Times New Roman" panose="02020603050405020304" pitchFamily="18" charset="0"/>
                <a:cs typeface="Times New Roman" panose="02020603050405020304" pitchFamily="18" charset="0"/>
              </a:rPr>
              <a:t>Katılma </a:t>
            </a:r>
            <a:r>
              <a:rPr lang="tr-TR" sz="2400" dirty="0">
                <a:latin typeface="Times New Roman" panose="02020603050405020304" pitchFamily="18" charset="0"/>
                <a:cs typeface="Times New Roman" panose="02020603050405020304" pitchFamily="18" charset="0"/>
              </a:rPr>
              <a:t>İntifa Senedi </a:t>
            </a: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Karma Nitelikteki Sermaye Piyasası Araçları</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78835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1009317" y="1148750"/>
            <a:ext cx="7801363" cy="4863160"/>
          </a:xfrm>
        </p:spPr>
        <p:txBody>
          <a:bodyPr>
            <a:noAutofit/>
          </a:bodyPr>
          <a:lstStyle/>
          <a:p>
            <a:pPr algn="just" fontAlgn="auto">
              <a:lnSpc>
                <a:spcPct val="100000"/>
              </a:lnSpc>
              <a:spcAft>
                <a:spcPts val="0"/>
              </a:spcAft>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Yatırım kuruluşları (bankalar ve aracı kurumlar)</a:t>
            </a:r>
          </a:p>
          <a:p>
            <a:pPr algn="just" fontAlgn="auto">
              <a:lnSpc>
                <a:spcPct val="100000"/>
              </a:lnSpc>
              <a:spcAft>
                <a:spcPts val="0"/>
              </a:spcAft>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Kolektif </a:t>
            </a:r>
            <a:r>
              <a:rPr lang="tr-TR" sz="1600" dirty="0">
                <a:latin typeface="Times New Roman" panose="02020603050405020304" pitchFamily="18" charset="0"/>
                <a:cs typeface="Times New Roman" panose="02020603050405020304" pitchFamily="18" charset="0"/>
              </a:rPr>
              <a:t>yatırım </a:t>
            </a:r>
            <a:r>
              <a:rPr lang="tr-TR" sz="1600" dirty="0" smtClean="0">
                <a:latin typeface="Times New Roman" panose="02020603050405020304" pitchFamily="18" charset="0"/>
                <a:cs typeface="Times New Roman" panose="02020603050405020304" pitchFamily="18" charset="0"/>
              </a:rPr>
              <a:t>kuruluşları (Yatırım fonları ve ortaklıkları)</a:t>
            </a:r>
            <a:endParaRPr lang="tr-TR" sz="1600" dirty="0">
              <a:latin typeface="Times New Roman" panose="02020603050405020304" pitchFamily="18" charset="0"/>
              <a:cs typeface="Times New Roman" panose="02020603050405020304" pitchFamily="18" charset="0"/>
            </a:endParaRPr>
          </a:p>
          <a:p>
            <a:pPr algn="just" fontAlgn="auto">
              <a:lnSpc>
                <a:spcPct val="100000"/>
              </a:lnSpc>
              <a:spcAft>
                <a:spcPts val="0"/>
              </a:spcAft>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Sermaye </a:t>
            </a:r>
            <a:r>
              <a:rPr lang="tr-TR" sz="1600" dirty="0">
                <a:latin typeface="Times New Roman" panose="02020603050405020304" pitchFamily="18" charset="0"/>
                <a:cs typeface="Times New Roman" panose="02020603050405020304" pitchFamily="18" charset="0"/>
              </a:rPr>
              <a:t>piyasasında faaliyette bulunacak bağımsız denetim, değerleme ve derecelendirme </a:t>
            </a:r>
            <a:r>
              <a:rPr lang="tr-TR" sz="1600" dirty="0" smtClean="0">
                <a:latin typeface="Times New Roman" panose="02020603050405020304" pitchFamily="18" charset="0"/>
                <a:cs typeface="Times New Roman" panose="02020603050405020304" pitchFamily="18" charset="0"/>
              </a:rPr>
              <a:t>kuruluşları</a:t>
            </a:r>
          </a:p>
          <a:p>
            <a:pPr algn="just" fontAlgn="auto">
              <a:lnSpc>
                <a:spcPct val="100000"/>
              </a:lnSpc>
              <a:spcAft>
                <a:spcPts val="0"/>
              </a:spcAft>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Portföy </a:t>
            </a:r>
            <a:r>
              <a:rPr lang="tr-TR" sz="1600" dirty="0">
                <a:latin typeface="Times New Roman" panose="02020603050405020304" pitchFamily="18" charset="0"/>
                <a:cs typeface="Times New Roman" panose="02020603050405020304" pitchFamily="18" charset="0"/>
              </a:rPr>
              <a:t>yönetim </a:t>
            </a:r>
            <a:r>
              <a:rPr lang="tr-TR" sz="1600" dirty="0" smtClean="0">
                <a:latin typeface="Times New Roman" panose="02020603050405020304" pitchFamily="18" charset="0"/>
                <a:cs typeface="Times New Roman" panose="02020603050405020304" pitchFamily="18" charset="0"/>
              </a:rPr>
              <a:t>şirketleri</a:t>
            </a:r>
          </a:p>
          <a:p>
            <a:pPr algn="just" fontAlgn="auto">
              <a:lnSpc>
                <a:spcPct val="100000"/>
              </a:lnSpc>
              <a:spcAft>
                <a:spcPts val="0"/>
              </a:spcAft>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İpotek </a:t>
            </a:r>
            <a:r>
              <a:rPr lang="tr-TR" sz="1600" dirty="0">
                <a:latin typeface="Times New Roman" panose="02020603050405020304" pitchFamily="18" charset="0"/>
                <a:cs typeface="Times New Roman" panose="02020603050405020304" pitchFamily="18" charset="0"/>
              </a:rPr>
              <a:t>finansmanı </a:t>
            </a:r>
            <a:r>
              <a:rPr lang="tr-TR" sz="1600" dirty="0" smtClean="0">
                <a:latin typeface="Times New Roman" panose="02020603050405020304" pitchFamily="18" charset="0"/>
                <a:cs typeface="Times New Roman" panose="02020603050405020304" pitchFamily="18" charset="0"/>
              </a:rPr>
              <a:t>kuruluşları</a:t>
            </a:r>
          </a:p>
          <a:p>
            <a:pPr algn="just" fontAlgn="auto">
              <a:lnSpc>
                <a:spcPct val="100000"/>
              </a:lnSpc>
              <a:spcAft>
                <a:spcPts val="0"/>
              </a:spcAft>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Konut </a:t>
            </a:r>
            <a:r>
              <a:rPr lang="tr-TR" sz="1600" dirty="0">
                <a:latin typeface="Times New Roman" panose="02020603050405020304" pitchFamily="18" charset="0"/>
                <a:cs typeface="Times New Roman" panose="02020603050405020304" pitchFamily="18" charset="0"/>
              </a:rPr>
              <a:t>finansmanı ve varlık finansmanı </a:t>
            </a:r>
            <a:r>
              <a:rPr lang="tr-TR" sz="1600" dirty="0" smtClean="0">
                <a:latin typeface="Times New Roman" panose="02020603050405020304" pitchFamily="18" charset="0"/>
                <a:cs typeface="Times New Roman" panose="02020603050405020304" pitchFamily="18" charset="0"/>
              </a:rPr>
              <a:t>fonları</a:t>
            </a:r>
          </a:p>
          <a:p>
            <a:pPr algn="just" fontAlgn="auto">
              <a:lnSpc>
                <a:spcPct val="100000"/>
              </a:lnSpc>
              <a:spcAft>
                <a:spcPts val="0"/>
              </a:spcAft>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Varlık </a:t>
            </a:r>
            <a:r>
              <a:rPr lang="tr-TR" sz="1600" dirty="0">
                <a:latin typeface="Times New Roman" panose="02020603050405020304" pitchFamily="18" charset="0"/>
                <a:cs typeface="Times New Roman" panose="02020603050405020304" pitchFamily="18" charset="0"/>
              </a:rPr>
              <a:t>kiralama </a:t>
            </a:r>
            <a:r>
              <a:rPr lang="tr-TR" sz="1600" dirty="0" smtClean="0">
                <a:latin typeface="Times New Roman" panose="02020603050405020304" pitchFamily="18" charset="0"/>
                <a:cs typeface="Times New Roman" panose="02020603050405020304" pitchFamily="18" charset="0"/>
              </a:rPr>
              <a:t>şirketleri</a:t>
            </a:r>
          </a:p>
          <a:p>
            <a:pPr algn="just" fontAlgn="auto">
              <a:lnSpc>
                <a:spcPct val="100000"/>
              </a:lnSpc>
              <a:spcAft>
                <a:spcPts val="0"/>
              </a:spcAft>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Merkezî </a:t>
            </a:r>
            <a:r>
              <a:rPr lang="tr-TR" sz="1600" dirty="0">
                <a:latin typeface="Times New Roman" panose="02020603050405020304" pitchFamily="18" charset="0"/>
                <a:cs typeface="Times New Roman" panose="02020603050405020304" pitchFamily="18" charset="0"/>
              </a:rPr>
              <a:t>takas </a:t>
            </a:r>
            <a:r>
              <a:rPr lang="tr-TR" sz="1600" dirty="0" smtClean="0">
                <a:latin typeface="Times New Roman" panose="02020603050405020304" pitchFamily="18" charset="0"/>
                <a:cs typeface="Times New Roman" panose="02020603050405020304" pitchFamily="18" charset="0"/>
              </a:rPr>
              <a:t>kuruluşları (</a:t>
            </a:r>
            <a:r>
              <a:rPr lang="tr-TR" sz="1600" dirty="0" err="1" smtClean="0">
                <a:latin typeface="Times New Roman" panose="02020603050405020304" pitchFamily="18" charset="0"/>
                <a:cs typeface="Times New Roman" panose="02020603050405020304" pitchFamily="18" charset="0"/>
              </a:rPr>
              <a:t>Takasbank</a:t>
            </a:r>
            <a:r>
              <a:rPr lang="tr-TR" sz="1600" dirty="0" smtClean="0">
                <a:latin typeface="Times New Roman" panose="02020603050405020304" pitchFamily="18" charset="0"/>
                <a:cs typeface="Times New Roman" panose="02020603050405020304" pitchFamily="18" charset="0"/>
              </a:rPr>
              <a:t>)</a:t>
            </a:r>
          </a:p>
          <a:p>
            <a:pPr algn="just" fontAlgn="auto">
              <a:lnSpc>
                <a:spcPct val="100000"/>
              </a:lnSpc>
              <a:spcAft>
                <a:spcPts val="0"/>
              </a:spcAft>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Merkezî </a:t>
            </a:r>
            <a:r>
              <a:rPr lang="tr-TR" sz="1600" dirty="0">
                <a:latin typeface="Times New Roman" panose="02020603050405020304" pitchFamily="18" charset="0"/>
                <a:cs typeface="Times New Roman" panose="02020603050405020304" pitchFamily="18" charset="0"/>
              </a:rPr>
              <a:t>saklama </a:t>
            </a:r>
            <a:r>
              <a:rPr lang="tr-TR" sz="1600" dirty="0" smtClean="0">
                <a:latin typeface="Times New Roman" panose="02020603050405020304" pitchFamily="18" charset="0"/>
                <a:cs typeface="Times New Roman" panose="02020603050405020304" pitchFamily="18" charset="0"/>
              </a:rPr>
              <a:t>kuruluşları (MKK)</a:t>
            </a:r>
          </a:p>
          <a:p>
            <a:pPr algn="just" fontAlgn="auto">
              <a:lnSpc>
                <a:spcPct val="100000"/>
              </a:lnSpc>
              <a:spcAft>
                <a:spcPts val="0"/>
              </a:spcAft>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Veri </a:t>
            </a:r>
            <a:r>
              <a:rPr lang="tr-TR" sz="1600" dirty="0">
                <a:latin typeface="Times New Roman" panose="02020603050405020304" pitchFamily="18" charset="0"/>
                <a:cs typeface="Times New Roman" panose="02020603050405020304" pitchFamily="18" charset="0"/>
              </a:rPr>
              <a:t>depolama </a:t>
            </a:r>
            <a:r>
              <a:rPr lang="tr-TR" sz="1600" dirty="0" smtClean="0">
                <a:latin typeface="Times New Roman" panose="02020603050405020304" pitchFamily="18" charset="0"/>
                <a:cs typeface="Times New Roman" panose="02020603050405020304" pitchFamily="18" charset="0"/>
              </a:rPr>
              <a:t>kuruluşları</a:t>
            </a:r>
          </a:p>
          <a:p>
            <a:pPr algn="just" fontAlgn="auto">
              <a:lnSpc>
                <a:spcPct val="100000"/>
              </a:lnSpc>
              <a:spcAft>
                <a:spcPts val="0"/>
              </a:spcAft>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Kuruluş </a:t>
            </a:r>
            <a:r>
              <a:rPr lang="tr-TR" sz="1600" dirty="0">
                <a:latin typeface="Times New Roman" panose="02020603050405020304" pitchFamily="18" charset="0"/>
                <a:cs typeface="Times New Roman" panose="02020603050405020304" pitchFamily="18" charset="0"/>
              </a:rPr>
              <a:t>ve faaliyet esasları Kurulca belirlenen diğer sermaye piyasası </a:t>
            </a:r>
            <a:r>
              <a:rPr lang="tr-TR" sz="1600" dirty="0" smtClean="0">
                <a:latin typeface="Times New Roman" panose="02020603050405020304" pitchFamily="18" charset="0"/>
                <a:cs typeface="Times New Roman" panose="02020603050405020304" pitchFamily="18" charset="0"/>
              </a:rPr>
              <a:t>kurumları</a:t>
            </a:r>
            <a:endParaRPr lang="tr-TR" sz="1600" dirty="0">
              <a:latin typeface="Times New Roman" panose="02020603050405020304" pitchFamily="18" charset="0"/>
              <a:cs typeface="Times New Roman" panose="02020603050405020304" pitchFamily="18" charset="0"/>
            </a:endParaRP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Sermaye Piyasası Kurumları</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13729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734143" y="2420888"/>
            <a:ext cx="7801363" cy="1008112"/>
          </a:xfrm>
        </p:spPr>
        <p:txBody>
          <a:bodyPr>
            <a:noAutofit/>
          </a:bodyPr>
          <a:lstStyle/>
          <a:p>
            <a:pPr marL="0" indent="0" algn="ctr" fontAlgn="auto">
              <a:lnSpc>
                <a:spcPct val="150000"/>
              </a:lnSpc>
              <a:spcAft>
                <a:spcPts val="0"/>
              </a:spcAft>
              <a:buNone/>
              <a:defRPr/>
            </a:pPr>
            <a:r>
              <a:rPr lang="tr-TR" sz="4000" dirty="0" smtClean="0">
                <a:solidFill>
                  <a:schemeClr val="accent1">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TEŞEKKÜRLER</a:t>
            </a:r>
            <a:endParaRPr lang="tr-TR" sz="4000" dirty="0">
              <a:solidFill>
                <a:schemeClr val="accent1">
                  <a:lumMod val="75000"/>
                </a:schemeClr>
              </a:solidFill>
            </a:endParaRPr>
          </a:p>
          <a:p>
            <a:pPr lvl="1" algn="just">
              <a:lnSpc>
                <a:spcPct val="150000"/>
              </a:lnSpc>
              <a:buFont typeface="Wingdings" panose="05000000000000000000" pitchFamily="2" charset="2"/>
              <a:buChar char="Ø"/>
              <a:defRPr/>
            </a:pPr>
            <a:endParaRPr lang="tr-TR" sz="1600" dirty="0">
              <a:solidFill>
                <a:schemeClr val="accent1">
                  <a:lumMod val="75000"/>
                </a:schemeClr>
              </a:solidFill>
            </a:endParaRPr>
          </a:p>
        </p:txBody>
      </p:sp>
    </p:spTree>
    <p:extLst>
      <p:ext uri="{BB962C8B-B14F-4D97-AF65-F5344CB8AC3E}">
        <p14:creationId xmlns:p14="http://schemas.microsoft.com/office/powerpoint/2010/main" val="41949771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1043607" y="908720"/>
            <a:ext cx="7801363" cy="4863160"/>
          </a:xfrm>
        </p:spPr>
        <p:txBody>
          <a:bodyPr>
            <a:noAutofit/>
          </a:bodyPr>
          <a:lstStyle/>
          <a:p>
            <a:pPr algn="just" fontAlgn="auto">
              <a:lnSpc>
                <a:spcPct val="150000"/>
              </a:lnSpc>
              <a:spcAft>
                <a:spcPts val="0"/>
              </a:spcAft>
              <a:buFont typeface="Wingdings" panose="05000000000000000000" pitchFamily="2" charset="2"/>
              <a:buChar char="Ø"/>
              <a:defRPr/>
            </a:pPr>
            <a:r>
              <a:rPr lang="tr-TR" altLang="tr-TR" sz="1800" dirty="0" smtClean="0">
                <a:latin typeface="Times New Roman" panose="02020603050405020304" pitchFamily="18" charset="0"/>
                <a:cs typeface="Times New Roman" panose="02020603050405020304" pitchFamily="18" charset="0"/>
              </a:rPr>
              <a:t>Fon </a:t>
            </a:r>
            <a:r>
              <a:rPr lang="tr-TR" altLang="tr-TR" sz="1800" dirty="0">
                <a:latin typeface="Times New Roman" panose="02020603050405020304" pitchFamily="18" charset="0"/>
                <a:cs typeface="Times New Roman" panose="02020603050405020304" pitchFamily="18" charset="0"/>
              </a:rPr>
              <a:t>Arz </a:t>
            </a:r>
            <a:r>
              <a:rPr lang="tr-TR" altLang="tr-TR" sz="1800" dirty="0" smtClean="0">
                <a:latin typeface="Times New Roman" panose="02020603050405020304" pitchFamily="18" charset="0"/>
                <a:cs typeface="Times New Roman" panose="02020603050405020304" pitchFamily="18" charset="0"/>
              </a:rPr>
              <a:t>Edenler</a:t>
            </a:r>
          </a:p>
          <a:p>
            <a:pPr algn="just" fontAlgn="auto">
              <a:lnSpc>
                <a:spcPct val="150000"/>
              </a:lnSpc>
              <a:spcAft>
                <a:spcPts val="0"/>
              </a:spcAft>
              <a:buFont typeface="Wingdings" panose="05000000000000000000" pitchFamily="2" charset="2"/>
              <a:buChar char="Ø"/>
              <a:defRPr/>
            </a:pPr>
            <a:r>
              <a:rPr lang="tr-TR" altLang="tr-TR" sz="1800" dirty="0" smtClean="0">
                <a:latin typeface="Times New Roman" panose="02020603050405020304" pitchFamily="18" charset="0"/>
                <a:cs typeface="Times New Roman" panose="02020603050405020304" pitchFamily="18" charset="0"/>
                <a:sym typeface="Wingdings" panose="05000000000000000000" pitchFamily="2" charset="2"/>
              </a:rPr>
              <a:t>Fon </a:t>
            </a:r>
            <a:r>
              <a:rPr lang="tr-TR" altLang="tr-TR" sz="1800" dirty="0">
                <a:latin typeface="Times New Roman" panose="02020603050405020304" pitchFamily="18" charset="0"/>
                <a:cs typeface="Times New Roman" panose="02020603050405020304" pitchFamily="18" charset="0"/>
                <a:sym typeface="Wingdings" panose="05000000000000000000" pitchFamily="2" charset="2"/>
              </a:rPr>
              <a:t>Talep </a:t>
            </a:r>
            <a:r>
              <a:rPr lang="tr-TR" altLang="tr-TR" sz="1800" dirty="0" smtClean="0">
                <a:latin typeface="Times New Roman" panose="02020603050405020304" pitchFamily="18" charset="0"/>
                <a:cs typeface="Times New Roman" panose="02020603050405020304" pitchFamily="18" charset="0"/>
                <a:sym typeface="Wingdings" panose="05000000000000000000" pitchFamily="2" charset="2"/>
              </a:rPr>
              <a:t>Edenler</a:t>
            </a:r>
          </a:p>
          <a:p>
            <a:pPr algn="just" fontAlgn="auto">
              <a:lnSpc>
                <a:spcPct val="150000"/>
              </a:lnSpc>
              <a:spcAft>
                <a:spcPts val="0"/>
              </a:spcAft>
              <a:buFont typeface="Wingdings" panose="05000000000000000000" pitchFamily="2" charset="2"/>
              <a:buChar char="Ø"/>
              <a:defRPr/>
            </a:pPr>
            <a:r>
              <a:rPr lang="tr-TR" altLang="tr-TR" sz="1800" dirty="0" smtClean="0">
                <a:latin typeface="Times New Roman" panose="02020603050405020304" pitchFamily="18" charset="0"/>
                <a:cs typeface="Times New Roman" panose="02020603050405020304" pitchFamily="18" charset="0"/>
                <a:sym typeface="Wingdings" panose="05000000000000000000" pitchFamily="2" charset="2"/>
              </a:rPr>
              <a:t>Fonların Transferi</a:t>
            </a:r>
          </a:p>
          <a:p>
            <a:pPr lvl="1" algn="just">
              <a:lnSpc>
                <a:spcPct val="150000"/>
              </a:lnSpc>
              <a:buFont typeface="Wingdings" panose="05000000000000000000" pitchFamily="2" charset="2"/>
              <a:buChar char="Ø"/>
              <a:defRPr/>
            </a:pPr>
            <a:r>
              <a:rPr lang="tr-TR" altLang="tr-TR" sz="1800" dirty="0" smtClean="0">
                <a:latin typeface="Times New Roman" panose="02020603050405020304" pitchFamily="18" charset="0"/>
                <a:cs typeface="Times New Roman" panose="02020603050405020304" pitchFamily="18" charset="0"/>
                <a:sym typeface="Wingdings" panose="05000000000000000000" pitchFamily="2" charset="2"/>
              </a:rPr>
              <a:t>Doğrudan Transfer</a:t>
            </a:r>
          </a:p>
          <a:p>
            <a:pPr lvl="1" algn="just">
              <a:lnSpc>
                <a:spcPct val="150000"/>
              </a:lnSpc>
              <a:buFont typeface="Wingdings" panose="05000000000000000000" pitchFamily="2" charset="2"/>
              <a:buChar char="Ø"/>
              <a:defRPr/>
            </a:pPr>
            <a:r>
              <a:rPr lang="tr-TR" altLang="tr-TR" sz="1800" dirty="0" smtClean="0">
                <a:latin typeface="Times New Roman" panose="02020603050405020304" pitchFamily="18" charset="0"/>
                <a:cs typeface="Times New Roman" panose="02020603050405020304" pitchFamily="18" charset="0"/>
                <a:sym typeface="Wingdings" panose="05000000000000000000" pitchFamily="2" charset="2"/>
              </a:rPr>
              <a:t>Dolaylı Transfer</a:t>
            </a:r>
          </a:p>
          <a:p>
            <a:pPr algn="just">
              <a:lnSpc>
                <a:spcPct val="150000"/>
              </a:lnSpc>
              <a:buFont typeface="Wingdings" panose="05000000000000000000" pitchFamily="2" charset="2"/>
              <a:buChar char="Ø"/>
              <a:defRPr/>
            </a:pPr>
            <a:r>
              <a:rPr lang="tr-TR" altLang="tr-TR" sz="1800" dirty="0" smtClean="0">
                <a:latin typeface="Times New Roman" panose="02020603050405020304" pitchFamily="18" charset="0"/>
                <a:cs typeface="Times New Roman" panose="02020603050405020304" pitchFamily="18" charset="0"/>
                <a:sym typeface="Wingdings" panose="05000000000000000000" pitchFamily="2" charset="2"/>
              </a:rPr>
              <a:t>Haklar: Ortaklık Hakkı ve/veya Alacak Hakkı</a:t>
            </a:r>
          </a:p>
          <a:p>
            <a:pPr lvl="1" algn="just">
              <a:lnSpc>
                <a:spcPct val="150000"/>
              </a:lnSpc>
              <a:buFont typeface="Wingdings" panose="05000000000000000000" pitchFamily="2" charset="2"/>
              <a:buChar char="Ø"/>
              <a:defRPr/>
            </a:pPr>
            <a:endParaRPr lang="tr-TR" altLang="tr-TR" sz="2000" dirty="0" smtClean="0">
              <a:solidFill>
                <a:schemeClr val="accent1">
                  <a:lumMod val="75000"/>
                </a:schemeClr>
              </a:solidFill>
              <a:latin typeface="Times New Roman" panose="02020603050405020304" pitchFamily="18" charset="0"/>
              <a:cs typeface="Times New Roman" panose="02020603050405020304" pitchFamily="18" charset="0"/>
              <a:sym typeface="Wingdings" panose="05000000000000000000" pitchFamily="2" charset="2"/>
            </a:endParaRPr>
          </a:p>
          <a:p>
            <a:pPr lvl="1" algn="just">
              <a:lnSpc>
                <a:spcPct val="150000"/>
              </a:lnSpc>
              <a:buFont typeface="Wingdings" panose="05000000000000000000" pitchFamily="2" charset="2"/>
              <a:buChar char="Ø"/>
              <a:defRPr/>
            </a:pPr>
            <a:endParaRPr lang="tr-TR" sz="2000" dirty="0" smtClean="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Finansal Piyasalar</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7" name="Rectangle 18"/>
          <p:cNvSpPr>
            <a:spLocks noChangeArrowheads="1"/>
          </p:cNvSpPr>
          <p:nvPr/>
        </p:nvSpPr>
        <p:spPr bwMode="auto">
          <a:xfrm>
            <a:off x="2384368" y="3830415"/>
            <a:ext cx="4968875" cy="647700"/>
          </a:xfrm>
          <a:prstGeom prst="rect">
            <a:avLst/>
          </a:prstGeom>
          <a:solidFill>
            <a:schemeClr val="accent5">
              <a:lumMod val="20000"/>
              <a:lumOff val="80000"/>
            </a:schemeClr>
          </a:solidFill>
          <a:ln w="9525" algn="ctr">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tr-TR" altLang="tr-TR" b="1" dirty="0">
                <a:solidFill>
                  <a:srgbClr val="000099"/>
                </a:solidFill>
                <a:latin typeface="Times New Roman" panose="02020603050405020304" pitchFamily="18" charset="0"/>
                <a:sym typeface="Wingdings" panose="05000000000000000000" pitchFamily="2" charset="2"/>
              </a:rPr>
              <a:t>Finansal Piyasala</a:t>
            </a:r>
            <a:r>
              <a:rPr lang="tr-TR" altLang="tr-TR" sz="3600" b="1" dirty="0">
                <a:solidFill>
                  <a:srgbClr val="000099"/>
                </a:solidFill>
                <a:latin typeface="Times New Roman" panose="02020603050405020304" pitchFamily="18" charset="0"/>
                <a:sym typeface="Wingdings" panose="05000000000000000000" pitchFamily="2" charset="2"/>
              </a:rPr>
              <a:t>r</a:t>
            </a:r>
          </a:p>
        </p:txBody>
      </p:sp>
      <p:sp>
        <p:nvSpPr>
          <p:cNvPr id="10" name="Rectangle 19"/>
          <p:cNvSpPr>
            <a:spLocks noChangeArrowheads="1"/>
          </p:cNvSpPr>
          <p:nvPr/>
        </p:nvSpPr>
        <p:spPr bwMode="auto">
          <a:xfrm>
            <a:off x="4760133" y="5169015"/>
            <a:ext cx="3178784" cy="578478"/>
          </a:xfrm>
          <a:prstGeom prst="rect">
            <a:avLst/>
          </a:prstGeom>
          <a:solidFill>
            <a:schemeClr val="accent5">
              <a:lumMod val="20000"/>
              <a:lumOff val="80000"/>
            </a:schemeClr>
          </a:solidFill>
          <a:ln w="9525" algn="ctr">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tr-TR" altLang="tr-TR" sz="2800" b="1" dirty="0">
                <a:solidFill>
                  <a:srgbClr val="000099"/>
                </a:solidFill>
                <a:latin typeface="Times New Roman" panose="02020603050405020304" pitchFamily="18" charset="0"/>
                <a:sym typeface="Wingdings" panose="05000000000000000000" pitchFamily="2" charset="2"/>
              </a:rPr>
              <a:t>Sermaye Piyasaları</a:t>
            </a:r>
          </a:p>
        </p:txBody>
      </p:sp>
      <p:sp>
        <p:nvSpPr>
          <p:cNvPr id="11" name="Rectangle 20"/>
          <p:cNvSpPr>
            <a:spLocks noChangeArrowheads="1"/>
          </p:cNvSpPr>
          <p:nvPr/>
        </p:nvSpPr>
        <p:spPr bwMode="auto">
          <a:xfrm>
            <a:off x="1461858" y="5200187"/>
            <a:ext cx="2776471" cy="571693"/>
          </a:xfrm>
          <a:prstGeom prst="rect">
            <a:avLst/>
          </a:prstGeom>
          <a:solidFill>
            <a:schemeClr val="accent5">
              <a:lumMod val="20000"/>
              <a:lumOff val="80000"/>
            </a:schemeClr>
          </a:solidFill>
          <a:ln w="9525" algn="ctr">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tr-TR" altLang="tr-TR" sz="2800" b="1" dirty="0">
                <a:solidFill>
                  <a:srgbClr val="000099"/>
                </a:solidFill>
                <a:latin typeface="Times New Roman" panose="02020603050405020304" pitchFamily="18" charset="0"/>
                <a:sym typeface="Wingdings" panose="05000000000000000000" pitchFamily="2" charset="2"/>
              </a:rPr>
              <a:t>Para Piyasaları</a:t>
            </a:r>
          </a:p>
        </p:txBody>
      </p:sp>
      <p:cxnSp>
        <p:nvCxnSpPr>
          <p:cNvPr id="13" name="Düz Ok Bağlayıcısı 12"/>
          <p:cNvCxnSpPr/>
          <p:nvPr/>
        </p:nvCxnSpPr>
        <p:spPr>
          <a:xfrm flipH="1">
            <a:off x="3059832" y="4499744"/>
            <a:ext cx="1808974" cy="614851"/>
          </a:xfrm>
          <a:prstGeom prst="straightConnector1">
            <a:avLst/>
          </a:prstGeom>
          <a:ln>
            <a:solidFill>
              <a:srgbClr val="002060"/>
            </a:solidFill>
            <a:tailEnd type="triangle"/>
          </a:ln>
        </p:spPr>
        <p:style>
          <a:lnRef idx="3">
            <a:schemeClr val="dk1"/>
          </a:lnRef>
          <a:fillRef idx="0">
            <a:schemeClr val="dk1"/>
          </a:fillRef>
          <a:effectRef idx="2">
            <a:schemeClr val="dk1"/>
          </a:effectRef>
          <a:fontRef idx="minor">
            <a:schemeClr val="tx1"/>
          </a:fontRef>
        </p:style>
      </p:cxnSp>
      <p:cxnSp>
        <p:nvCxnSpPr>
          <p:cNvPr id="14" name="Düz Ok Bağlayıcısı 13"/>
          <p:cNvCxnSpPr>
            <a:endCxn id="10" idx="0"/>
          </p:cNvCxnSpPr>
          <p:nvPr/>
        </p:nvCxnSpPr>
        <p:spPr>
          <a:xfrm>
            <a:off x="4963881" y="4484503"/>
            <a:ext cx="1385644" cy="684512"/>
          </a:xfrm>
          <a:prstGeom prst="straightConnector1">
            <a:avLst/>
          </a:prstGeom>
          <a:ln>
            <a:solidFill>
              <a:srgbClr val="002060"/>
            </a:solidFill>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0011243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1009317" y="1034450"/>
            <a:ext cx="7801363" cy="4863160"/>
          </a:xfrm>
        </p:spPr>
        <p:txBody>
          <a:bodyPr>
            <a:noAutofit/>
          </a:bodyPr>
          <a:lstStyle/>
          <a:p>
            <a:pPr algn="just" fontAlgn="auto">
              <a:lnSpc>
                <a:spcPct val="150000"/>
              </a:lnSpc>
              <a:spcAft>
                <a:spcPts val="0"/>
              </a:spcAft>
              <a:buFont typeface="Wingdings" panose="05000000000000000000" pitchFamily="2" charset="2"/>
              <a:buChar char="Ø"/>
              <a:defRPr/>
            </a:pPr>
            <a:r>
              <a:rPr lang="tr-TR" altLang="tr-TR" sz="2000" dirty="0" smtClean="0">
                <a:latin typeface="Times New Roman" panose="02020603050405020304" pitchFamily="18" charset="0"/>
                <a:cs typeface="Times New Roman" panose="02020603050405020304" pitchFamily="18" charset="0"/>
              </a:rPr>
              <a:t>Dolaylı Fon Transferleri</a:t>
            </a:r>
          </a:p>
          <a:p>
            <a:pPr algn="just" fontAlgn="auto">
              <a:lnSpc>
                <a:spcPct val="150000"/>
              </a:lnSpc>
              <a:spcAft>
                <a:spcPts val="0"/>
              </a:spcAft>
              <a:buFont typeface="Wingdings" panose="05000000000000000000" pitchFamily="2" charset="2"/>
              <a:buChar char="Ø"/>
              <a:defRPr/>
            </a:pPr>
            <a:r>
              <a:rPr lang="tr-TR" altLang="tr-TR" sz="2000" dirty="0" smtClean="0">
                <a:latin typeface="Times New Roman" panose="02020603050405020304" pitchFamily="18" charset="0"/>
                <a:cs typeface="Times New Roman" panose="02020603050405020304" pitchFamily="18" charset="0"/>
              </a:rPr>
              <a:t>Kısa Vadeli Finansman (1 yıl ve az)</a:t>
            </a:r>
          </a:p>
          <a:p>
            <a:pPr algn="just" fontAlgn="auto">
              <a:lnSpc>
                <a:spcPct val="150000"/>
              </a:lnSpc>
              <a:spcAft>
                <a:spcPts val="0"/>
              </a:spcAft>
              <a:buFont typeface="Wingdings" panose="05000000000000000000" pitchFamily="2" charset="2"/>
              <a:buChar char="Ø"/>
              <a:defRPr/>
            </a:pPr>
            <a:r>
              <a:rPr lang="tr-TR" altLang="tr-TR" sz="2000" dirty="0" smtClean="0">
                <a:latin typeface="Times New Roman" panose="02020603050405020304" pitchFamily="18" charset="0"/>
                <a:cs typeface="Times New Roman" panose="02020603050405020304" pitchFamily="18" charset="0"/>
              </a:rPr>
              <a:t>Önemli Aktörler: Bankalar</a:t>
            </a:r>
          </a:p>
          <a:p>
            <a:pPr algn="just">
              <a:lnSpc>
                <a:spcPct val="150000"/>
              </a:lnSpc>
              <a:buFont typeface="Wingdings" panose="05000000000000000000" pitchFamily="2" charset="2"/>
              <a:buChar char="Ø"/>
              <a:defRPr/>
            </a:pPr>
            <a:r>
              <a:rPr lang="tr-TR" altLang="tr-TR" sz="2000" dirty="0" smtClean="0">
                <a:latin typeface="Times New Roman" panose="02020603050405020304" pitchFamily="18" charset="0"/>
                <a:cs typeface="Times New Roman" panose="02020603050405020304" pitchFamily="18" charset="0"/>
              </a:rPr>
              <a:t>Döviz, Para, </a:t>
            </a:r>
            <a:r>
              <a:rPr lang="tr-TR" altLang="tr-TR" sz="2000" dirty="0">
                <a:latin typeface="Times New Roman" panose="02020603050405020304" pitchFamily="18" charset="0"/>
                <a:cs typeface="Times New Roman" panose="02020603050405020304" pitchFamily="18" charset="0"/>
              </a:rPr>
              <a:t>Repo, Kambiyo Senetleri (Poliçe, Bono, Çek</a:t>
            </a:r>
            <a:r>
              <a:rPr lang="tr-TR" altLang="tr-TR" sz="2000" dirty="0" smtClean="0">
                <a:latin typeface="Times New Roman" panose="02020603050405020304" pitchFamily="18" charset="0"/>
                <a:cs typeface="Times New Roman" panose="02020603050405020304" pitchFamily="18" charset="0"/>
              </a:rPr>
              <a:t>), Kredi</a:t>
            </a:r>
            <a:endParaRPr lang="tr-TR" altLang="tr-TR" sz="2000" dirty="0">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Ø"/>
              <a:defRPr/>
            </a:pPr>
            <a:r>
              <a:rPr lang="tr-TR" altLang="tr-TR" sz="2000" dirty="0" smtClean="0">
                <a:latin typeface="Times New Roman" panose="02020603050405020304" pitchFamily="18" charset="0"/>
                <a:cs typeface="Times New Roman" panose="02020603050405020304" pitchFamily="18" charset="0"/>
              </a:rPr>
              <a:t>Bankalar Arası Piyasa: </a:t>
            </a:r>
            <a:r>
              <a:rPr lang="tr-TR" altLang="tr-TR" sz="2000" dirty="0" err="1" smtClean="0">
                <a:latin typeface="Times New Roman" panose="02020603050405020304" pitchFamily="18" charset="0"/>
                <a:cs typeface="Times New Roman" panose="02020603050405020304" pitchFamily="18" charset="0"/>
              </a:rPr>
              <a:t>İnterbank</a:t>
            </a:r>
            <a:r>
              <a:rPr lang="tr-TR" altLang="tr-TR" sz="2000" dirty="0" smtClean="0">
                <a:latin typeface="Times New Roman" panose="02020603050405020304" pitchFamily="18" charset="0"/>
                <a:cs typeface="Times New Roman" panose="02020603050405020304" pitchFamily="18" charset="0"/>
              </a:rPr>
              <a:t> Piyasası, Repo Piyasası</a:t>
            </a:r>
          </a:p>
          <a:p>
            <a:pPr algn="just">
              <a:lnSpc>
                <a:spcPct val="150000"/>
              </a:lnSpc>
              <a:buFont typeface="Wingdings" panose="05000000000000000000" pitchFamily="2" charset="2"/>
              <a:buChar char="Ø"/>
              <a:defRPr/>
            </a:pPr>
            <a:r>
              <a:rPr lang="tr-TR" altLang="tr-TR" sz="2000" dirty="0" smtClean="0">
                <a:latin typeface="Times New Roman" panose="02020603050405020304" pitchFamily="18" charset="0"/>
                <a:cs typeface="Times New Roman" panose="02020603050405020304" pitchFamily="18" charset="0"/>
              </a:rPr>
              <a:t>TCMB: Açık Piyasa İşlemleri</a:t>
            </a:r>
            <a:endParaRPr lang="tr-TR" altLang="tr-TR" sz="2000" dirty="0">
              <a:latin typeface="Times New Roman" panose="02020603050405020304" pitchFamily="18" charset="0"/>
              <a:cs typeface="Times New Roman" panose="02020603050405020304" pitchFamily="18" charset="0"/>
            </a:endParaRP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Para Piyasaları</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9506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1020747" y="988730"/>
            <a:ext cx="7801363" cy="4863160"/>
          </a:xfrm>
        </p:spPr>
        <p:txBody>
          <a:bodyPr>
            <a:noAutofit/>
          </a:bodyPr>
          <a:lstStyle/>
          <a:p>
            <a:pPr algn="just" fontAlgn="auto">
              <a:lnSpc>
                <a:spcPct val="150000"/>
              </a:lnSpc>
              <a:spcAft>
                <a:spcPts val="0"/>
              </a:spcAft>
              <a:buFont typeface="Wingdings" panose="05000000000000000000" pitchFamily="2" charset="2"/>
              <a:buChar char="Ø"/>
              <a:defRPr/>
            </a:pPr>
            <a:r>
              <a:rPr lang="tr-TR" altLang="tr-TR" sz="1500" dirty="0" smtClean="0">
                <a:latin typeface="Times New Roman" panose="02020603050405020304" pitchFamily="18" charset="0"/>
                <a:cs typeface="Times New Roman" panose="02020603050405020304" pitchFamily="18" charset="0"/>
              </a:rPr>
              <a:t>Doğrudan Fon Transferleri</a:t>
            </a:r>
          </a:p>
          <a:p>
            <a:pPr algn="just" fontAlgn="auto">
              <a:lnSpc>
                <a:spcPct val="150000"/>
              </a:lnSpc>
              <a:spcAft>
                <a:spcPts val="0"/>
              </a:spcAft>
              <a:buFont typeface="Wingdings" panose="05000000000000000000" pitchFamily="2" charset="2"/>
              <a:buChar char="Ø"/>
              <a:defRPr/>
            </a:pPr>
            <a:r>
              <a:rPr lang="tr-TR" altLang="tr-TR" sz="1500" dirty="0" smtClean="0">
                <a:latin typeface="Times New Roman" panose="02020603050405020304" pitchFamily="18" charset="0"/>
                <a:cs typeface="Times New Roman" panose="02020603050405020304" pitchFamily="18" charset="0"/>
              </a:rPr>
              <a:t>Uzun Vadeli Finansman (1 yıldan fazla)</a:t>
            </a:r>
          </a:p>
          <a:p>
            <a:pPr algn="just" fontAlgn="auto">
              <a:lnSpc>
                <a:spcPct val="150000"/>
              </a:lnSpc>
              <a:spcAft>
                <a:spcPts val="0"/>
              </a:spcAft>
              <a:buFont typeface="Wingdings" panose="05000000000000000000" pitchFamily="2" charset="2"/>
              <a:buChar char="Ø"/>
              <a:defRPr/>
            </a:pPr>
            <a:r>
              <a:rPr lang="tr-TR" altLang="tr-TR" sz="1500" dirty="0" smtClean="0">
                <a:latin typeface="Times New Roman" panose="02020603050405020304" pitchFamily="18" charset="0"/>
                <a:cs typeface="Times New Roman" panose="02020603050405020304" pitchFamily="18" charset="0"/>
              </a:rPr>
              <a:t>Önemli Aktörler: İhraçcılar</a:t>
            </a:r>
          </a:p>
          <a:p>
            <a:pPr algn="just">
              <a:lnSpc>
                <a:spcPct val="150000"/>
              </a:lnSpc>
              <a:buFont typeface="Wingdings" panose="05000000000000000000" pitchFamily="2" charset="2"/>
              <a:buChar char="Ø"/>
              <a:defRPr/>
            </a:pPr>
            <a:r>
              <a:rPr lang="tr-TR" altLang="tr-TR" sz="1500" dirty="0" smtClean="0">
                <a:latin typeface="Times New Roman" panose="02020603050405020304" pitchFamily="18" charset="0"/>
                <a:cs typeface="Times New Roman" panose="02020603050405020304" pitchFamily="18" charset="0"/>
              </a:rPr>
              <a:t>Sermaye Piyasası Araçları</a:t>
            </a:r>
            <a:endParaRPr lang="tr-TR" altLang="tr-TR" sz="1500" dirty="0">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Ø"/>
              <a:defRPr/>
            </a:pPr>
            <a:r>
              <a:rPr lang="tr-TR" altLang="tr-TR" sz="1500" dirty="0" smtClean="0">
                <a:latin typeface="Times New Roman" panose="02020603050405020304" pitchFamily="18" charset="0"/>
                <a:cs typeface="Times New Roman" panose="02020603050405020304" pitchFamily="18" charset="0"/>
              </a:rPr>
              <a:t>İstanbul Menkul Kıymetler Borsası</a:t>
            </a:r>
          </a:p>
          <a:p>
            <a:pPr algn="just">
              <a:lnSpc>
                <a:spcPct val="150000"/>
              </a:lnSpc>
              <a:buFont typeface="Wingdings" panose="05000000000000000000" pitchFamily="2" charset="2"/>
              <a:buChar char="Ø"/>
              <a:defRPr/>
            </a:pPr>
            <a:r>
              <a:rPr lang="tr-TR" altLang="tr-TR" sz="1500" dirty="0" smtClean="0">
                <a:latin typeface="Times New Roman" panose="02020603050405020304" pitchFamily="18" charset="0"/>
                <a:cs typeface="Times New Roman" panose="02020603050405020304" pitchFamily="18" charset="0"/>
              </a:rPr>
              <a:t>Sermaye Piyasası Araçları</a:t>
            </a:r>
            <a:r>
              <a:rPr lang="tr-TR" altLang="tr-TR" sz="1500" dirty="0">
                <a:latin typeface="Times New Roman" panose="02020603050405020304" pitchFamily="18" charset="0"/>
                <a:cs typeface="Times New Roman" panose="02020603050405020304" pitchFamily="18" charset="0"/>
              </a:rPr>
              <a:t>: </a:t>
            </a:r>
            <a:r>
              <a:rPr lang="tr-TR" sz="1500" dirty="0">
                <a:latin typeface="Times New Roman" panose="02020603050405020304" pitchFamily="18" charset="0"/>
                <a:cs typeface="Times New Roman" panose="02020603050405020304" pitchFamily="18" charset="0"/>
              </a:rPr>
              <a:t>Menkul kıymetler ve türev araçlar ile yatırım sözleşmeleri de dâhil olmak üzere Kurulca bu kapsamda olduğu belirlenen diğer sermaye piyasası araçları.</a:t>
            </a:r>
          </a:p>
          <a:p>
            <a:pPr algn="just">
              <a:lnSpc>
                <a:spcPct val="150000"/>
              </a:lnSpc>
              <a:buFont typeface="Wingdings" panose="05000000000000000000" pitchFamily="2" charset="2"/>
              <a:buChar char="Ø"/>
              <a:defRPr/>
            </a:pPr>
            <a:r>
              <a:rPr lang="tr-TR" sz="1500" dirty="0">
                <a:latin typeface="Times New Roman" panose="02020603050405020304" pitchFamily="18" charset="0"/>
                <a:cs typeface="Times New Roman" panose="02020603050405020304" pitchFamily="18" charset="0"/>
              </a:rPr>
              <a:t>Menkul Kıymetler: Para, çek, poliçe ve bono hariç olmak </a:t>
            </a:r>
            <a:r>
              <a:rPr lang="tr-TR" sz="1500" dirty="0" smtClean="0">
                <a:latin typeface="Times New Roman" panose="02020603050405020304" pitchFamily="18" charset="0"/>
                <a:cs typeface="Times New Roman" panose="02020603050405020304" pitchFamily="18" charset="0"/>
              </a:rPr>
              <a:t>üzere;</a:t>
            </a:r>
          </a:p>
          <a:p>
            <a:pPr lvl="1" algn="just">
              <a:lnSpc>
                <a:spcPct val="150000"/>
              </a:lnSpc>
              <a:buFont typeface="Wingdings" panose="05000000000000000000" pitchFamily="2" charset="2"/>
              <a:buChar char="Ø"/>
              <a:defRPr/>
            </a:pPr>
            <a:r>
              <a:rPr lang="tr-TR" sz="1500" dirty="0" smtClean="0">
                <a:latin typeface="Times New Roman" panose="02020603050405020304" pitchFamily="18" charset="0"/>
                <a:cs typeface="Times New Roman" panose="02020603050405020304" pitchFamily="18" charset="0"/>
              </a:rPr>
              <a:t>Paylar</a:t>
            </a:r>
            <a:r>
              <a:rPr lang="tr-TR" sz="1500" dirty="0">
                <a:latin typeface="Times New Roman" panose="02020603050405020304" pitchFamily="18" charset="0"/>
                <a:cs typeface="Times New Roman" panose="02020603050405020304" pitchFamily="18" charset="0"/>
              </a:rPr>
              <a:t>, pay benzeri diğer kıymetler ile söz konusu paylara ilişkin depo </a:t>
            </a:r>
            <a:r>
              <a:rPr lang="tr-TR" sz="1500" dirty="0" smtClean="0">
                <a:latin typeface="Times New Roman" panose="02020603050405020304" pitchFamily="18" charset="0"/>
                <a:cs typeface="Times New Roman" panose="02020603050405020304" pitchFamily="18" charset="0"/>
              </a:rPr>
              <a:t>sertifikalarını,</a:t>
            </a:r>
          </a:p>
          <a:p>
            <a:pPr lvl="1" algn="just">
              <a:lnSpc>
                <a:spcPct val="150000"/>
              </a:lnSpc>
              <a:buFont typeface="Wingdings" panose="05000000000000000000" pitchFamily="2" charset="2"/>
              <a:buChar char="Ø"/>
              <a:defRPr/>
            </a:pPr>
            <a:r>
              <a:rPr lang="tr-TR" sz="1500" dirty="0" smtClean="0">
                <a:latin typeface="Times New Roman" panose="02020603050405020304" pitchFamily="18" charset="0"/>
                <a:cs typeface="Times New Roman" panose="02020603050405020304" pitchFamily="18" charset="0"/>
              </a:rPr>
              <a:t>Borçlanma </a:t>
            </a:r>
            <a:r>
              <a:rPr lang="tr-TR" sz="1500" dirty="0">
                <a:latin typeface="Times New Roman" panose="02020603050405020304" pitchFamily="18" charset="0"/>
                <a:cs typeface="Times New Roman" panose="02020603050405020304" pitchFamily="18" charset="0"/>
              </a:rPr>
              <a:t>araçları veya menkul kıymetleştirilmiş varlık ve gelirlere dayalı borçlanma araçları ile söz konusu kıymetlere ilişkin depo sertifikalarını,</a:t>
            </a:r>
          </a:p>
          <a:p>
            <a:pPr algn="just">
              <a:lnSpc>
                <a:spcPct val="150000"/>
              </a:lnSpc>
              <a:buFont typeface="Wingdings" panose="05000000000000000000" pitchFamily="2" charset="2"/>
              <a:buChar char="Ø"/>
              <a:defRPr/>
            </a:pPr>
            <a:endParaRPr lang="tr-TR" altLang="tr-TR" sz="1500" dirty="0">
              <a:latin typeface="Times New Roman" panose="02020603050405020304" pitchFamily="18" charset="0"/>
              <a:cs typeface="Times New Roman" panose="02020603050405020304" pitchFamily="18" charset="0"/>
            </a:endParaRP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Sermaye Piyasaları</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56302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DF87793-B5E5-450F-89B7-40199BE38DBA}" type="slidenum">
              <a:rPr lang="tr-TR" smtClean="0"/>
              <a:t>6</a:t>
            </a:fld>
            <a:endParaRPr lang="tr-TR" dirty="0"/>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Sermaye Piyasaları</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10" name="Rectangle 11"/>
          <p:cNvSpPr>
            <a:spLocks noChangeArrowheads="1"/>
          </p:cNvSpPr>
          <p:nvPr/>
        </p:nvSpPr>
        <p:spPr bwMode="auto">
          <a:xfrm>
            <a:off x="464731" y="1102456"/>
            <a:ext cx="2984308" cy="2542568"/>
          </a:xfrm>
          <a:prstGeom prst="rect">
            <a:avLst/>
          </a:prstGeom>
          <a:solidFill>
            <a:schemeClr val="accent5">
              <a:lumMod val="20000"/>
              <a:lumOff val="80000"/>
            </a:schemeClr>
          </a:solidFill>
          <a:ln w="9525" algn="ctr">
            <a:solidFill>
              <a:srgbClr val="000000"/>
            </a:solidFill>
            <a:miter lim="800000"/>
            <a:headEnd/>
            <a:tailEnd/>
          </a:ln>
        </p:spPr>
        <p:txBody>
          <a:bodyPr/>
          <a:lstStyle/>
          <a:p>
            <a:pPr>
              <a:defRPr/>
            </a:pPr>
            <a:r>
              <a:rPr lang="tr-TR" b="1" dirty="0">
                <a:solidFill>
                  <a:srgbClr val="0070C0"/>
                </a:solidFill>
                <a:latin typeface="Times New Roman" panose="02020603050405020304" pitchFamily="18" charset="0"/>
                <a:cs typeface="Times New Roman" panose="02020603050405020304" pitchFamily="18" charset="0"/>
              </a:rPr>
              <a:t>FON ARZ EDENLER</a:t>
            </a:r>
          </a:p>
          <a:p>
            <a:pPr>
              <a:defRPr/>
            </a:pPr>
            <a:r>
              <a:rPr lang="tr-TR" b="1" dirty="0">
                <a:solidFill>
                  <a:srgbClr val="0070C0"/>
                </a:solidFill>
                <a:latin typeface="Times New Roman" panose="02020603050405020304" pitchFamily="18" charset="0"/>
                <a:cs typeface="Times New Roman" panose="02020603050405020304" pitchFamily="18" charset="0"/>
              </a:rPr>
              <a:t>Yatırımcılar</a:t>
            </a:r>
          </a:p>
          <a:p>
            <a:pPr>
              <a:defRPr/>
            </a:pPr>
            <a:r>
              <a:rPr lang="tr-TR" b="1" dirty="0">
                <a:solidFill>
                  <a:srgbClr val="0070C0"/>
                </a:solidFill>
                <a:latin typeface="Times New Roman" panose="02020603050405020304" pitchFamily="18" charset="0"/>
                <a:cs typeface="Times New Roman" panose="02020603050405020304" pitchFamily="18" charset="0"/>
              </a:rPr>
              <a:t>     Bireysel Yatırımcılar (Kişiler)</a:t>
            </a:r>
          </a:p>
          <a:p>
            <a:pPr>
              <a:defRPr/>
            </a:pPr>
            <a:r>
              <a:rPr lang="tr-TR" b="1" dirty="0">
                <a:solidFill>
                  <a:srgbClr val="0070C0"/>
                </a:solidFill>
                <a:latin typeface="Times New Roman" panose="02020603050405020304" pitchFamily="18" charset="0"/>
                <a:cs typeface="Times New Roman" panose="02020603050405020304" pitchFamily="18" charset="0"/>
              </a:rPr>
              <a:t>     Kurumsal Yatırımcılar</a:t>
            </a:r>
          </a:p>
          <a:p>
            <a:pPr>
              <a:defRPr/>
            </a:pPr>
            <a:r>
              <a:rPr lang="tr-TR" b="1" dirty="0">
                <a:solidFill>
                  <a:srgbClr val="0070C0"/>
                </a:solidFill>
                <a:latin typeface="Times New Roman" panose="02020603050405020304" pitchFamily="18" charset="0"/>
                <a:cs typeface="Times New Roman" panose="02020603050405020304" pitchFamily="18" charset="0"/>
              </a:rPr>
              <a:t>        Yatırım Ortaklıkları</a:t>
            </a:r>
          </a:p>
          <a:p>
            <a:pPr>
              <a:defRPr/>
            </a:pPr>
            <a:r>
              <a:rPr lang="tr-TR" b="1" dirty="0">
                <a:solidFill>
                  <a:srgbClr val="0070C0"/>
                </a:solidFill>
                <a:latin typeface="Times New Roman" panose="02020603050405020304" pitchFamily="18" charset="0"/>
                <a:cs typeface="Times New Roman" panose="02020603050405020304" pitchFamily="18" charset="0"/>
              </a:rPr>
              <a:t>        Sigorta Şirketleri</a:t>
            </a:r>
          </a:p>
          <a:p>
            <a:pPr>
              <a:defRPr/>
            </a:pPr>
            <a:r>
              <a:rPr lang="tr-TR" b="1" dirty="0">
                <a:solidFill>
                  <a:srgbClr val="0070C0"/>
                </a:solidFill>
                <a:latin typeface="Times New Roman" panose="02020603050405020304" pitchFamily="18" charset="0"/>
                <a:cs typeface="Times New Roman" panose="02020603050405020304" pitchFamily="18" charset="0"/>
              </a:rPr>
              <a:t>        Fonlar</a:t>
            </a:r>
          </a:p>
          <a:p>
            <a:pPr>
              <a:defRPr/>
            </a:pPr>
            <a:r>
              <a:rPr lang="tr-TR" b="1" dirty="0">
                <a:solidFill>
                  <a:srgbClr val="0070C0"/>
                </a:solidFill>
                <a:latin typeface="Times New Roman" panose="02020603050405020304" pitchFamily="18" charset="0"/>
                <a:cs typeface="Times New Roman" panose="02020603050405020304" pitchFamily="18" charset="0"/>
              </a:rPr>
              <a:t>        Yatırım Şirketleri</a:t>
            </a:r>
          </a:p>
          <a:p>
            <a:pPr>
              <a:defRPr/>
            </a:pPr>
            <a:endParaRPr lang="tr-TR" b="1" dirty="0">
              <a:solidFill>
                <a:srgbClr val="0070C0"/>
              </a:solidFill>
              <a:latin typeface="Times New Roman" panose="02020603050405020304" pitchFamily="18" charset="0"/>
              <a:cs typeface="Times New Roman" panose="02020603050405020304" pitchFamily="18" charset="0"/>
            </a:endParaRPr>
          </a:p>
        </p:txBody>
      </p:sp>
      <p:sp>
        <p:nvSpPr>
          <p:cNvPr id="11" name="AutoShape 16"/>
          <p:cNvSpPr>
            <a:spLocks noChangeArrowheads="1"/>
          </p:cNvSpPr>
          <p:nvPr/>
        </p:nvSpPr>
        <p:spPr bwMode="auto">
          <a:xfrm>
            <a:off x="3449039" y="1068067"/>
            <a:ext cx="2033799" cy="1202265"/>
          </a:xfrm>
          <a:prstGeom prst="leftArrowCallout">
            <a:avLst>
              <a:gd name="adj1" fmla="val 25000"/>
              <a:gd name="adj2" fmla="val 25000"/>
              <a:gd name="adj3" fmla="val 39379"/>
              <a:gd name="adj4" fmla="val 66667"/>
            </a:avLst>
          </a:prstGeom>
          <a:solidFill>
            <a:schemeClr val="accent5">
              <a:lumMod val="20000"/>
              <a:lumOff val="80000"/>
            </a:schemeClr>
          </a:solidFill>
          <a:ln w="9525" algn="ctr">
            <a:solidFill>
              <a:schemeClr val="tx1"/>
            </a:solidFill>
            <a:miter lim="800000"/>
            <a:headEnd/>
            <a:tailEnd/>
          </a:ln>
        </p:spPr>
        <p:txBody>
          <a:bodyPr wrap="none" anchor="ctr"/>
          <a:lstStyle/>
          <a:p>
            <a:pPr indent="97155" algn="ctr">
              <a:lnSpc>
                <a:spcPct val="75000"/>
              </a:lnSpc>
              <a:spcBef>
                <a:spcPts val="204"/>
              </a:spcBef>
              <a:spcAft>
                <a:spcPts val="204"/>
              </a:spcAft>
              <a:defRPr/>
            </a:pPr>
            <a:r>
              <a:rPr lang="tr-TR" sz="1600" b="1" dirty="0" smtClean="0">
                <a:solidFill>
                  <a:srgbClr val="0070C0"/>
                </a:solidFill>
                <a:latin typeface="Times New Roman" panose="02020603050405020304" pitchFamily="18" charset="0"/>
                <a:cs typeface="Times New Roman" panose="02020603050405020304" pitchFamily="18" charset="0"/>
              </a:rPr>
              <a:t>Pay</a:t>
            </a:r>
            <a:endParaRPr lang="tr-TR" sz="1600" b="1" dirty="0">
              <a:solidFill>
                <a:srgbClr val="0070C0"/>
              </a:solidFill>
              <a:latin typeface="Times New Roman" panose="02020603050405020304" pitchFamily="18" charset="0"/>
              <a:cs typeface="Times New Roman" panose="02020603050405020304" pitchFamily="18" charset="0"/>
            </a:endParaRPr>
          </a:p>
          <a:p>
            <a:pPr indent="97155" algn="ctr">
              <a:lnSpc>
                <a:spcPct val="75000"/>
              </a:lnSpc>
              <a:spcBef>
                <a:spcPts val="204"/>
              </a:spcBef>
              <a:spcAft>
                <a:spcPts val="204"/>
              </a:spcAft>
              <a:defRPr/>
            </a:pPr>
            <a:r>
              <a:rPr lang="tr-TR" sz="1600" b="1" dirty="0">
                <a:solidFill>
                  <a:srgbClr val="0070C0"/>
                </a:solidFill>
                <a:latin typeface="Times New Roman" panose="02020603050405020304" pitchFamily="18" charset="0"/>
                <a:cs typeface="Times New Roman" panose="02020603050405020304" pitchFamily="18" charset="0"/>
              </a:rPr>
              <a:t>Tahvil</a:t>
            </a:r>
          </a:p>
          <a:p>
            <a:pPr indent="97155" algn="ctr">
              <a:lnSpc>
                <a:spcPct val="75000"/>
              </a:lnSpc>
              <a:spcBef>
                <a:spcPts val="204"/>
              </a:spcBef>
              <a:spcAft>
                <a:spcPts val="204"/>
              </a:spcAft>
              <a:defRPr/>
            </a:pPr>
            <a:r>
              <a:rPr lang="tr-TR" sz="1600" b="1" dirty="0">
                <a:solidFill>
                  <a:srgbClr val="0070C0"/>
                </a:solidFill>
                <a:latin typeface="Times New Roman" panose="02020603050405020304" pitchFamily="18" charset="0"/>
                <a:cs typeface="Times New Roman" panose="02020603050405020304" pitchFamily="18" charset="0"/>
              </a:rPr>
              <a:t>Temettü</a:t>
            </a:r>
          </a:p>
          <a:p>
            <a:pPr indent="97155" algn="ctr">
              <a:lnSpc>
                <a:spcPct val="75000"/>
              </a:lnSpc>
              <a:spcBef>
                <a:spcPts val="204"/>
              </a:spcBef>
              <a:spcAft>
                <a:spcPts val="204"/>
              </a:spcAft>
              <a:defRPr/>
            </a:pPr>
            <a:r>
              <a:rPr lang="tr-TR" sz="1600" b="1" dirty="0">
                <a:solidFill>
                  <a:srgbClr val="0070C0"/>
                </a:solidFill>
                <a:latin typeface="Times New Roman" panose="02020603050405020304" pitchFamily="18" charset="0"/>
                <a:cs typeface="Times New Roman" panose="02020603050405020304" pitchFamily="18" charset="0"/>
              </a:rPr>
              <a:t>Faiz</a:t>
            </a:r>
          </a:p>
        </p:txBody>
      </p:sp>
      <p:sp>
        <p:nvSpPr>
          <p:cNvPr id="13" name="Rectangle 10"/>
          <p:cNvSpPr>
            <a:spLocks noChangeArrowheads="1"/>
          </p:cNvSpPr>
          <p:nvPr/>
        </p:nvSpPr>
        <p:spPr bwMode="auto">
          <a:xfrm>
            <a:off x="5696581" y="1068067"/>
            <a:ext cx="2770565" cy="2576958"/>
          </a:xfrm>
          <a:prstGeom prst="rect">
            <a:avLst/>
          </a:prstGeom>
          <a:solidFill>
            <a:schemeClr val="accent5">
              <a:lumMod val="20000"/>
              <a:lumOff val="80000"/>
            </a:schemeClr>
          </a:solidFill>
          <a:ln w="9525" algn="ctr">
            <a:solidFill>
              <a:srgbClr val="000000"/>
            </a:solidFill>
            <a:miter lim="800000"/>
            <a:headEnd/>
            <a:tailEnd/>
          </a:ln>
        </p:spPr>
        <p:txBody>
          <a:bodyPr/>
          <a:lstStyle/>
          <a:p>
            <a:pPr>
              <a:defRPr/>
            </a:pPr>
            <a:r>
              <a:rPr lang="tr-TR" b="1" dirty="0">
                <a:solidFill>
                  <a:srgbClr val="0070C0"/>
                </a:solidFill>
                <a:latin typeface="Times New Roman" panose="02020603050405020304" pitchFamily="18" charset="0"/>
                <a:cs typeface="Times New Roman" panose="02020603050405020304" pitchFamily="18" charset="0"/>
              </a:rPr>
              <a:t>FON TALEP EDENLER</a:t>
            </a:r>
          </a:p>
          <a:p>
            <a:pPr>
              <a:defRPr/>
            </a:pPr>
            <a:r>
              <a:rPr lang="tr-TR" b="1" dirty="0" smtClean="0">
                <a:solidFill>
                  <a:srgbClr val="0070C0"/>
                </a:solidFill>
                <a:latin typeface="Times New Roman" panose="02020603050405020304" pitchFamily="18" charset="0"/>
                <a:cs typeface="Times New Roman" panose="02020603050405020304" pitchFamily="18" charset="0"/>
              </a:rPr>
              <a:t>İhraçcılar (Şirketler)</a:t>
            </a:r>
            <a:endParaRPr lang="tr-TR" b="1" dirty="0">
              <a:solidFill>
                <a:srgbClr val="0070C0"/>
              </a:solidFill>
              <a:latin typeface="Times New Roman" panose="02020603050405020304" pitchFamily="18" charset="0"/>
              <a:cs typeface="Times New Roman" panose="02020603050405020304" pitchFamily="18" charset="0"/>
            </a:endParaRPr>
          </a:p>
          <a:p>
            <a:pPr>
              <a:defRPr/>
            </a:pPr>
            <a:r>
              <a:rPr lang="tr-TR" b="1" dirty="0">
                <a:solidFill>
                  <a:srgbClr val="0070C0"/>
                </a:solidFill>
                <a:latin typeface="Times New Roman" panose="02020603050405020304" pitchFamily="18" charset="0"/>
                <a:cs typeface="Times New Roman" panose="02020603050405020304" pitchFamily="18" charset="0"/>
              </a:rPr>
              <a:t>    </a:t>
            </a:r>
          </a:p>
        </p:txBody>
      </p:sp>
      <p:sp>
        <p:nvSpPr>
          <p:cNvPr id="14" name="AutoShape 15"/>
          <p:cNvSpPr>
            <a:spLocks noChangeArrowheads="1"/>
          </p:cNvSpPr>
          <p:nvPr/>
        </p:nvSpPr>
        <p:spPr bwMode="auto">
          <a:xfrm>
            <a:off x="3767793" y="2563101"/>
            <a:ext cx="1909116" cy="684949"/>
          </a:xfrm>
          <a:prstGeom prst="rightArrowCallout">
            <a:avLst>
              <a:gd name="adj1" fmla="val 25000"/>
              <a:gd name="adj2" fmla="val 25000"/>
              <a:gd name="adj3" fmla="val 39379"/>
              <a:gd name="adj4" fmla="val 66667"/>
            </a:avLst>
          </a:prstGeom>
          <a:solidFill>
            <a:schemeClr val="accent5">
              <a:lumMod val="20000"/>
              <a:lumOff val="80000"/>
            </a:schemeClr>
          </a:solidFill>
          <a:ln w="9525" algn="ctr">
            <a:solidFill>
              <a:schemeClr val="tx1"/>
            </a:solidFill>
            <a:miter lim="800000"/>
            <a:headEnd/>
            <a:tailEnd/>
          </a:ln>
        </p:spPr>
        <p:txBody>
          <a:bodyPr wrap="none" anchor="ctr"/>
          <a:lstStyle/>
          <a:p>
            <a:pPr indent="97155" algn="ctr">
              <a:defRPr/>
            </a:pPr>
            <a:r>
              <a:rPr lang="tr-TR" b="1" dirty="0">
                <a:solidFill>
                  <a:srgbClr val="0070C0"/>
                </a:solidFill>
                <a:latin typeface="Times New Roman" panose="02020603050405020304" pitchFamily="18" charset="0"/>
                <a:cs typeface="Times New Roman" panose="02020603050405020304" pitchFamily="18" charset="0"/>
              </a:rPr>
              <a:t>Nakit</a:t>
            </a:r>
          </a:p>
        </p:txBody>
      </p:sp>
      <p:sp>
        <p:nvSpPr>
          <p:cNvPr id="15" name="Rectangle 9"/>
          <p:cNvSpPr>
            <a:spLocks noChangeArrowheads="1"/>
          </p:cNvSpPr>
          <p:nvPr/>
        </p:nvSpPr>
        <p:spPr bwMode="auto">
          <a:xfrm>
            <a:off x="1979712" y="3785397"/>
            <a:ext cx="6059016" cy="1777162"/>
          </a:xfrm>
          <a:prstGeom prst="rect">
            <a:avLst/>
          </a:prstGeom>
          <a:solidFill>
            <a:schemeClr val="accent5">
              <a:lumMod val="20000"/>
              <a:lumOff val="80000"/>
            </a:schemeClr>
          </a:solidFill>
          <a:ln w="9525" algn="ctr">
            <a:solidFill>
              <a:srgbClr val="000000"/>
            </a:solidFill>
            <a:miter lim="800000"/>
            <a:headEnd/>
            <a:tailEnd/>
          </a:ln>
        </p:spPr>
        <p:txBody>
          <a:bodyPr/>
          <a:lstStyle/>
          <a:p>
            <a:pPr>
              <a:defRPr/>
            </a:pPr>
            <a:r>
              <a:rPr lang="tr-TR" sz="1600" b="1" dirty="0" smtClean="0">
                <a:solidFill>
                  <a:srgbClr val="0070C0"/>
                </a:solidFill>
                <a:latin typeface="Times New Roman" panose="02020603050405020304" pitchFamily="18" charset="0"/>
                <a:cs typeface="Times New Roman" panose="02020603050405020304" pitchFamily="18" charset="0"/>
              </a:rPr>
              <a:t>Borsa İstanbul</a:t>
            </a:r>
            <a:endParaRPr lang="tr-TR" sz="1600" b="1" dirty="0">
              <a:solidFill>
                <a:srgbClr val="0070C0"/>
              </a:solidFill>
              <a:latin typeface="Times New Roman" panose="02020603050405020304" pitchFamily="18" charset="0"/>
              <a:cs typeface="Times New Roman" panose="02020603050405020304" pitchFamily="18" charset="0"/>
            </a:endParaRPr>
          </a:p>
          <a:p>
            <a:pPr>
              <a:defRPr/>
            </a:pPr>
            <a:r>
              <a:rPr lang="tr-TR" sz="1600" b="1" dirty="0">
                <a:solidFill>
                  <a:srgbClr val="0070C0"/>
                </a:solidFill>
                <a:latin typeface="Times New Roman" panose="02020603050405020304" pitchFamily="18" charset="0"/>
                <a:cs typeface="Times New Roman" panose="02020603050405020304" pitchFamily="18" charset="0"/>
              </a:rPr>
              <a:t>Takas Kurumları (</a:t>
            </a:r>
            <a:r>
              <a:rPr lang="tr-TR" sz="1600" b="1" dirty="0" err="1">
                <a:solidFill>
                  <a:srgbClr val="0070C0"/>
                </a:solidFill>
                <a:latin typeface="Times New Roman" panose="02020603050405020304" pitchFamily="18" charset="0"/>
                <a:cs typeface="Times New Roman" panose="02020603050405020304" pitchFamily="18" charset="0"/>
              </a:rPr>
              <a:t>Takasbank</a:t>
            </a:r>
            <a:r>
              <a:rPr lang="tr-TR" sz="1600" b="1" dirty="0">
                <a:solidFill>
                  <a:srgbClr val="0070C0"/>
                </a:solidFill>
                <a:latin typeface="Times New Roman" panose="02020603050405020304" pitchFamily="18" charset="0"/>
                <a:cs typeface="Times New Roman" panose="02020603050405020304" pitchFamily="18" charset="0"/>
              </a:rPr>
              <a:t>)</a:t>
            </a:r>
          </a:p>
          <a:p>
            <a:pPr>
              <a:defRPr/>
            </a:pPr>
            <a:r>
              <a:rPr lang="tr-TR" sz="1600" b="1" dirty="0">
                <a:solidFill>
                  <a:srgbClr val="0070C0"/>
                </a:solidFill>
                <a:latin typeface="Times New Roman" panose="02020603050405020304" pitchFamily="18" charset="0"/>
                <a:cs typeface="Times New Roman" panose="02020603050405020304" pitchFamily="18" charset="0"/>
              </a:rPr>
              <a:t>Saklama Kuruluşları (</a:t>
            </a:r>
            <a:r>
              <a:rPr lang="tr-TR" sz="1600" b="1" dirty="0" err="1">
                <a:solidFill>
                  <a:srgbClr val="0070C0"/>
                </a:solidFill>
                <a:latin typeface="Times New Roman" panose="02020603050405020304" pitchFamily="18" charset="0"/>
                <a:cs typeface="Times New Roman" panose="02020603050405020304" pitchFamily="18" charset="0"/>
              </a:rPr>
              <a:t>Takasbank</a:t>
            </a:r>
            <a:r>
              <a:rPr lang="tr-TR" sz="1600" b="1" dirty="0">
                <a:solidFill>
                  <a:srgbClr val="0070C0"/>
                </a:solidFill>
                <a:latin typeface="Times New Roman" panose="02020603050405020304" pitchFamily="18" charset="0"/>
                <a:cs typeface="Times New Roman" panose="02020603050405020304" pitchFamily="18" charset="0"/>
              </a:rPr>
              <a:t>, Bankalar)</a:t>
            </a:r>
          </a:p>
          <a:p>
            <a:pPr>
              <a:defRPr/>
            </a:pPr>
            <a:r>
              <a:rPr lang="tr-TR" sz="1600" b="1" dirty="0">
                <a:solidFill>
                  <a:srgbClr val="0070C0"/>
                </a:solidFill>
                <a:latin typeface="Times New Roman" panose="02020603050405020304" pitchFamily="18" charset="0"/>
                <a:cs typeface="Times New Roman" panose="02020603050405020304" pitchFamily="18" charset="0"/>
              </a:rPr>
              <a:t>Kayıt Kuruluşları (MKK)</a:t>
            </a:r>
          </a:p>
          <a:p>
            <a:pPr>
              <a:defRPr/>
            </a:pPr>
            <a:r>
              <a:rPr lang="tr-TR" sz="1600" b="1" dirty="0">
                <a:solidFill>
                  <a:srgbClr val="0070C0"/>
                </a:solidFill>
                <a:latin typeface="Times New Roman" panose="02020603050405020304" pitchFamily="18" charset="0"/>
                <a:cs typeface="Times New Roman" panose="02020603050405020304" pitchFamily="18" charset="0"/>
              </a:rPr>
              <a:t>Aracı Kurumlar</a:t>
            </a:r>
          </a:p>
          <a:p>
            <a:pPr>
              <a:defRPr/>
            </a:pPr>
            <a:r>
              <a:rPr lang="tr-TR" sz="1600" b="1" dirty="0">
                <a:solidFill>
                  <a:srgbClr val="0070C0"/>
                </a:solidFill>
                <a:latin typeface="Times New Roman" panose="02020603050405020304" pitchFamily="18" charset="0"/>
                <a:cs typeface="Times New Roman" panose="02020603050405020304" pitchFamily="18" charset="0"/>
              </a:rPr>
              <a:t>Diğer Sermaye Piyasası Kurumları (Bağımsız Denetim, Derecelendirme ve Değerleme Kuruluşları Dahil</a:t>
            </a:r>
          </a:p>
        </p:txBody>
      </p:sp>
      <p:sp>
        <p:nvSpPr>
          <p:cNvPr id="16" name="Rectangle 17"/>
          <p:cNvSpPr>
            <a:spLocks noChangeArrowheads="1"/>
          </p:cNvSpPr>
          <p:nvPr/>
        </p:nvSpPr>
        <p:spPr bwMode="auto">
          <a:xfrm>
            <a:off x="1512168" y="5826300"/>
            <a:ext cx="7174632" cy="895175"/>
          </a:xfrm>
          <a:prstGeom prst="rect">
            <a:avLst/>
          </a:prstGeom>
          <a:solidFill>
            <a:schemeClr val="accent5">
              <a:lumMod val="20000"/>
              <a:lumOff val="80000"/>
            </a:schemeClr>
          </a:solidFill>
          <a:ln w="9525" algn="ctr">
            <a:solidFill>
              <a:srgbClr val="000000"/>
            </a:solidFill>
            <a:miter lim="800000"/>
            <a:headEnd/>
            <a:tailEnd/>
          </a:ln>
        </p:spPr>
        <p:txBody>
          <a:bodyPr/>
          <a:lstStyle/>
          <a:p>
            <a:pPr algn="ctr">
              <a:defRPr/>
            </a:pPr>
            <a:r>
              <a:rPr lang="tr-TR" sz="1600" b="1" dirty="0">
                <a:solidFill>
                  <a:srgbClr val="0070C0"/>
                </a:solidFill>
                <a:cs typeface="Times New Roman" pitchFamily="18" charset="0"/>
              </a:rPr>
              <a:t>Düzenleyici ve Denetleyici Otoriteler</a:t>
            </a:r>
          </a:p>
          <a:p>
            <a:pPr algn="ctr">
              <a:defRPr/>
            </a:pPr>
            <a:r>
              <a:rPr lang="tr-TR" sz="1600" b="1" dirty="0">
                <a:solidFill>
                  <a:srgbClr val="0070C0"/>
                </a:solidFill>
                <a:cs typeface="Times New Roman" pitchFamily="18" charset="0"/>
              </a:rPr>
              <a:t>Sermaye Piyasası Kurulu, Bankacılık Düzenleme ve Denetleme Kurumu, Maliye Bakanlığı, Birlikler</a:t>
            </a:r>
          </a:p>
        </p:txBody>
      </p:sp>
      <p:sp>
        <p:nvSpPr>
          <p:cNvPr id="17" name="AutoShape 19"/>
          <p:cNvSpPr>
            <a:spLocks noChangeArrowheads="1"/>
          </p:cNvSpPr>
          <p:nvPr/>
        </p:nvSpPr>
        <p:spPr bwMode="auto">
          <a:xfrm>
            <a:off x="8188867" y="3699445"/>
            <a:ext cx="278279" cy="2072435"/>
          </a:xfrm>
          <a:prstGeom prst="upArrow">
            <a:avLst>
              <a:gd name="adj1" fmla="val 50000"/>
              <a:gd name="adj2" fmla="val 125533"/>
            </a:avLst>
          </a:prstGeom>
          <a:solidFill>
            <a:srgbClr val="7030A0"/>
          </a:solidFill>
          <a:ln w="9525" algn="ctr">
            <a:solidFill>
              <a:schemeClr val="tx1"/>
            </a:solidFill>
            <a:miter lim="800000"/>
            <a:headEnd/>
            <a:tailEnd/>
          </a:ln>
        </p:spPr>
        <p:txBody>
          <a:bodyPr wrap="none" anchor="ctr"/>
          <a:lstStyle>
            <a:lvl1pPr>
              <a:spcBef>
                <a:spcPct val="20000"/>
              </a:spcBef>
              <a:buChar char="•"/>
              <a:defRPr sz="2800">
                <a:solidFill>
                  <a:schemeClr val="accent2"/>
                </a:solidFill>
                <a:latin typeface="Times New Roman" panose="02020603050405020304" pitchFamily="18" charset="0"/>
              </a:defRPr>
            </a:lvl1pPr>
            <a:lvl2pPr marL="742950" indent="-285750">
              <a:spcBef>
                <a:spcPct val="20000"/>
              </a:spcBef>
              <a:buChar char="–"/>
              <a:defRPr sz="2500">
                <a:solidFill>
                  <a:schemeClr val="accent2"/>
                </a:solidFill>
                <a:latin typeface="Times New Roman" panose="02020603050405020304" pitchFamily="18" charset="0"/>
              </a:defRPr>
            </a:lvl2pPr>
            <a:lvl3pPr marL="1143000" indent="-228600">
              <a:spcBef>
                <a:spcPct val="20000"/>
              </a:spcBef>
              <a:buChar char="•"/>
              <a:defRPr sz="2100">
                <a:solidFill>
                  <a:schemeClr val="accent2"/>
                </a:solidFill>
                <a:latin typeface="Times New Roman" panose="02020603050405020304" pitchFamily="18" charset="0"/>
              </a:defRPr>
            </a:lvl3pPr>
            <a:lvl4pPr marL="1600200" indent="-228600">
              <a:spcBef>
                <a:spcPct val="20000"/>
              </a:spcBef>
              <a:buChar char="–"/>
              <a:defRPr>
                <a:solidFill>
                  <a:schemeClr val="accent2"/>
                </a:solidFill>
                <a:latin typeface="Times New Roman" panose="02020603050405020304" pitchFamily="18" charset="0"/>
              </a:defRPr>
            </a:lvl4pPr>
            <a:lvl5pPr marL="2057400" indent="-228600">
              <a:spcBef>
                <a:spcPct val="20000"/>
              </a:spcBef>
              <a:buChar char="»"/>
              <a:defRPr>
                <a:solidFill>
                  <a:schemeClr val="accent2"/>
                </a:solidFill>
                <a:latin typeface="Times New Roman" panose="02020603050405020304" pitchFamily="18" charset="0"/>
              </a:defRPr>
            </a:lvl5pPr>
            <a:lvl6pPr marL="2514600" indent="-228600" eaLnBrk="0" fontAlgn="base" hangingPunct="0">
              <a:spcBef>
                <a:spcPct val="20000"/>
              </a:spcBef>
              <a:spcAft>
                <a:spcPct val="0"/>
              </a:spcAft>
              <a:buChar char="»"/>
              <a:defRPr>
                <a:solidFill>
                  <a:schemeClr val="accent2"/>
                </a:solidFill>
                <a:latin typeface="Times New Roman" panose="02020603050405020304" pitchFamily="18" charset="0"/>
              </a:defRPr>
            </a:lvl6pPr>
            <a:lvl7pPr marL="2971800" indent="-228600" eaLnBrk="0" fontAlgn="base" hangingPunct="0">
              <a:spcBef>
                <a:spcPct val="20000"/>
              </a:spcBef>
              <a:spcAft>
                <a:spcPct val="0"/>
              </a:spcAft>
              <a:buChar char="»"/>
              <a:defRPr>
                <a:solidFill>
                  <a:schemeClr val="accent2"/>
                </a:solidFill>
                <a:latin typeface="Times New Roman" panose="02020603050405020304" pitchFamily="18" charset="0"/>
              </a:defRPr>
            </a:lvl7pPr>
            <a:lvl8pPr marL="3429000" indent="-228600" eaLnBrk="0" fontAlgn="base" hangingPunct="0">
              <a:spcBef>
                <a:spcPct val="20000"/>
              </a:spcBef>
              <a:spcAft>
                <a:spcPct val="0"/>
              </a:spcAft>
              <a:buChar char="»"/>
              <a:defRPr>
                <a:solidFill>
                  <a:schemeClr val="accent2"/>
                </a:solidFill>
                <a:latin typeface="Times New Roman" panose="02020603050405020304" pitchFamily="18" charset="0"/>
              </a:defRPr>
            </a:lvl8pPr>
            <a:lvl9pPr marL="3886200" indent="-228600" eaLnBrk="0" fontAlgn="base" hangingPunct="0">
              <a:spcBef>
                <a:spcPct val="20000"/>
              </a:spcBef>
              <a:spcAft>
                <a:spcPct val="0"/>
              </a:spcAft>
              <a:buChar char="»"/>
              <a:defRPr>
                <a:solidFill>
                  <a:schemeClr val="accent2"/>
                </a:solidFill>
                <a:latin typeface="Times New Roman" panose="02020603050405020304" pitchFamily="18" charset="0"/>
              </a:defRPr>
            </a:lvl9pPr>
          </a:lstStyle>
          <a:p>
            <a:pPr eaLnBrk="1" hangingPunct="1">
              <a:spcBef>
                <a:spcPct val="0"/>
              </a:spcBef>
              <a:buFontTx/>
              <a:buNone/>
            </a:pPr>
            <a:endParaRPr lang="tr-TR" altLang="tr-TR" sz="1632">
              <a:solidFill>
                <a:schemeClr val="tx1"/>
              </a:solidFill>
              <a:latin typeface="Arial" panose="020B0604020202020204" pitchFamily="34" charset="0"/>
            </a:endParaRPr>
          </a:p>
        </p:txBody>
      </p:sp>
      <p:sp>
        <p:nvSpPr>
          <p:cNvPr id="18" name="AutoShape 20"/>
          <p:cNvSpPr>
            <a:spLocks noChangeArrowheads="1"/>
          </p:cNvSpPr>
          <p:nvPr/>
        </p:nvSpPr>
        <p:spPr bwMode="auto">
          <a:xfrm>
            <a:off x="4717171" y="5571365"/>
            <a:ext cx="291468" cy="246129"/>
          </a:xfrm>
          <a:prstGeom prst="upDownArrow">
            <a:avLst>
              <a:gd name="adj1" fmla="val 50000"/>
              <a:gd name="adj2" fmla="val 30185"/>
            </a:avLst>
          </a:prstGeom>
          <a:solidFill>
            <a:srgbClr val="7030A0"/>
          </a:solidFill>
          <a:ln w="9525" algn="ctr">
            <a:solidFill>
              <a:schemeClr val="tx1"/>
            </a:solidFill>
            <a:miter lim="800000"/>
            <a:headEnd/>
            <a:tailEnd/>
          </a:ln>
        </p:spPr>
        <p:txBody>
          <a:bodyPr wrap="none" anchor="ctr"/>
          <a:lstStyle>
            <a:lvl1pPr>
              <a:spcBef>
                <a:spcPct val="20000"/>
              </a:spcBef>
              <a:buChar char="•"/>
              <a:defRPr sz="2800">
                <a:solidFill>
                  <a:schemeClr val="accent2"/>
                </a:solidFill>
                <a:latin typeface="Times New Roman" panose="02020603050405020304" pitchFamily="18" charset="0"/>
              </a:defRPr>
            </a:lvl1pPr>
            <a:lvl2pPr marL="742950" indent="-285750">
              <a:spcBef>
                <a:spcPct val="20000"/>
              </a:spcBef>
              <a:buChar char="–"/>
              <a:defRPr sz="2500">
                <a:solidFill>
                  <a:schemeClr val="accent2"/>
                </a:solidFill>
                <a:latin typeface="Times New Roman" panose="02020603050405020304" pitchFamily="18" charset="0"/>
              </a:defRPr>
            </a:lvl2pPr>
            <a:lvl3pPr marL="1143000" indent="-228600">
              <a:spcBef>
                <a:spcPct val="20000"/>
              </a:spcBef>
              <a:buChar char="•"/>
              <a:defRPr sz="2100">
                <a:solidFill>
                  <a:schemeClr val="accent2"/>
                </a:solidFill>
                <a:latin typeface="Times New Roman" panose="02020603050405020304" pitchFamily="18" charset="0"/>
              </a:defRPr>
            </a:lvl3pPr>
            <a:lvl4pPr marL="1600200" indent="-228600">
              <a:spcBef>
                <a:spcPct val="20000"/>
              </a:spcBef>
              <a:buChar char="–"/>
              <a:defRPr>
                <a:solidFill>
                  <a:schemeClr val="accent2"/>
                </a:solidFill>
                <a:latin typeface="Times New Roman" panose="02020603050405020304" pitchFamily="18" charset="0"/>
              </a:defRPr>
            </a:lvl4pPr>
            <a:lvl5pPr marL="2057400" indent="-228600">
              <a:spcBef>
                <a:spcPct val="20000"/>
              </a:spcBef>
              <a:buChar char="»"/>
              <a:defRPr>
                <a:solidFill>
                  <a:schemeClr val="accent2"/>
                </a:solidFill>
                <a:latin typeface="Times New Roman" panose="02020603050405020304" pitchFamily="18" charset="0"/>
              </a:defRPr>
            </a:lvl5pPr>
            <a:lvl6pPr marL="2514600" indent="-228600" eaLnBrk="0" fontAlgn="base" hangingPunct="0">
              <a:spcBef>
                <a:spcPct val="20000"/>
              </a:spcBef>
              <a:spcAft>
                <a:spcPct val="0"/>
              </a:spcAft>
              <a:buChar char="»"/>
              <a:defRPr>
                <a:solidFill>
                  <a:schemeClr val="accent2"/>
                </a:solidFill>
                <a:latin typeface="Times New Roman" panose="02020603050405020304" pitchFamily="18" charset="0"/>
              </a:defRPr>
            </a:lvl6pPr>
            <a:lvl7pPr marL="2971800" indent="-228600" eaLnBrk="0" fontAlgn="base" hangingPunct="0">
              <a:spcBef>
                <a:spcPct val="20000"/>
              </a:spcBef>
              <a:spcAft>
                <a:spcPct val="0"/>
              </a:spcAft>
              <a:buChar char="»"/>
              <a:defRPr>
                <a:solidFill>
                  <a:schemeClr val="accent2"/>
                </a:solidFill>
                <a:latin typeface="Times New Roman" panose="02020603050405020304" pitchFamily="18" charset="0"/>
              </a:defRPr>
            </a:lvl7pPr>
            <a:lvl8pPr marL="3429000" indent="-228600" eaLnBrk="0" fontAlgn="base" hangingPunct="0">
              <a:spcBef>
                <a:spcPct val="20000"/>
              </a:spcBef>
              <a:spcAft>
                <a:spcPct val="0"/>
              </a:spcAft>
              <a:buChar char="»"/>
              <a:defRPr>
                <a:solidFill>
                  <a:schemeClr val="accent2"/>
                </a:solidFill>
                <a:latin typeface="Times New Roman" panose="02020603050405020304" pitchFamily="18" charset="0"/>
              </a:defRPr>
            </a:lvl8pPr>
            <a:lvl9pPr marL="3886200" indent="-228600" eaLnBrk="0" fontAlgn="base" hangingPunct="0">
              <a:spcBef>
                <a:spcPct val="20000"/>
              </a:spcBef>
              <a:spcAft>
                <a:spcPct val="0"/>
              </a:spcAft>
              <a:buChar char="»"/>
              <a:defRPr>
                <a:solidFill>
                  <a:schemeClr val="accent2"/>
                </a:solidFill>
                <a:latin typeface="Times New Roman" panose="02020603050405020304" pitchFamily="18" charset="0"/>
              </a:defRPr>
            </a:lvl9pPr>
          </a:lstStyle>
          <a:p>
            <a:pPr eaLnBrk="1" hangingPunct="1">
              <a:spcBef>
                <a:spcPct val="0"/>
              </a:spcBef>
              <a:buFontTx/>
              <a:buNone/>
            </a:pPr>
            <a:endParaRPr lang="tr-TR" altLang="tr-TR" sz="1632">
              <a:solidFill>
                <a:schemeClr val="tx1"/>
              </a:solidFill>
              <a:latin typeface="Arial" panose="020B0604020202020204" pitchFamily="34" charset="0"/>
            </a:endParaRPr>
          </a:p>
        </p:txBody>
      </p:sp>
    </p:spTree>
    <p:extLst>
      <p:ext uri="{BB962C8B-B14F-4D97-AF65-F5344CB8AC3E}">
        <p14:creationId xmlns:p14="http://schemas.microsoft.com/office/powerpoint/2010/main" val="11271309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1043607" y="908720"/>
            <a:ext cx="7801363" cy="4863160"/>
          </a:xfrm>
        </p:spPr>
        <p:txBody>
          <a:bodyPr>
            <a:noAutofit/>
          </a:bodyPr>
          <a:lstStyle/>
          <a:p>
            <a:pPr algn="just" fontAlgn="auto">
              <a:lnSpc>
                <a:spcPct val="150000"/>
              </a:lnSpc>
              <a:spcAft>
                <a:spcPts val="0"/>
              </a:spcAft>
              <a:buFont typeface="Wingdings" panose="05000000000000000000" pitchFamily="2" charset="2"/>
              <a:buChar char="Ø"/>
              <a:defRPr/>
            </a:pPr>
            <a:r>
              <a:rPr lang="tr-TR" altLang="tr-TR" sz="1600" dirty="0" smtClean="0">
                <a:latin typeface="Times New Roman" panose="02020603050405020304" pitchFamily="18" charset="0"/>
                <a:cs typeface="Times New Roman" panose="02020603050405020304" pitchFamily="18" charset="0"/>
              </a:rPr>
              <a:t>Yatırımcı Beklentisi: Minimum risk ile maksimum getiri</a:t>
            </a:r>
          </a:p>
          <a:p>
            <a:pPr algn="just">
              <a:lnSpc>
                <a:spcPct val="150000"/>
              </a:lnSpc>
              <a:buFont typeface="Wingdings" panose="05000000000000000000" pitchFamily="2" charset="2"/>
              <a:buChar char="Ø"/>
              <a:defRPr/>
            </a:pPr>
            <a:r>
              <a:rPr lang="tr-TR" altLang="tr-TR" sz="1600" dirty="0" err="1" smtClean="0">
                <a:latin typeface="Times New Roman" panose="02020603050405020304" pitchFamily="18" charset="0"/>
                <a:cs typeface="Times New Roman" panose="02020603050405020304" pitchFamily="18" charset="0"/>
              </a:rPr>
              <a:t>İhraçcı</a:t>
            </a:r>
            <a:r>
              <a:rPr lang="tr-TR" altLang="tr-TR" sz="1600" dirty="0" smtClean="0">
                <a:latin typeface="Times New Roman" panose="02020603050405020304" pitchFamily="18" charset="0"/>
                <a:cs typeface="Times New Roman" panose="02020603050405020304" pitchFamily="18" charset="0"/>
              </a:rPr>
              <a:t> Beklentisi: </a:t>
            </a:r>
            <a:r>
              <a:rPr lang="tr-TR" altLang="tr-TR" sz="1600" dirty="0">
                <a:latin typeface="Times New Roman" panose="02020603050405020304" pitchFamily="18" charset="0"/>
                <a:cs typeface="Times New Roman" panose="02020603050405020304" pitchFamily="18" charset="0"/>
              </a:rPr>
              <a:t>Minimum risk ile minimum </a:t>
            </a:r>
            <a:r>
              <a:rPr lang="tr-TR" altLang="tr-TR" sz="1600" dirty="0" smtClean="0">
                <a:latin typeface="Times New Roman" panose="02020603050405020304" pitchFamily="18" charset="0"/>
                <a:cs typeface="Times New Roman" panose="02020603050405020304" pitchFamily="18" charset="0"/>
              </a:rPr>
              <a:t>maliyet</a:t>
            </a:r>
            <a:endParaRPr lang="tr-TR" altLang="tr-TR" sz="1600" dirty="0">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Sermaye </a:t>
            </a:r>
            <a:r>
              <a:rPr lang="tr-TR" sz="1600" dirty="0">
                <a:latin typeface="Times New Roman" panose="02020603050405020304" pitchFamily="18" charset="0"/>
                <a:cs typeface="Times New Roman" panose="02020603050405020304" pitchFamily="18" charset="0"/>
              </a:rPr>
              <a:t>piyasalarının bu fonksiyonlarını yerine getirebilmesi için piyasanın “etkin” bir işleyişe sahip olması gerekir. </a:t>
            </a:r>
            <a:endParaRPr lang="tr-TR" sz="1600" dirty="0" smtClean="0">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Ø"/>
              <a:defRPr/>
            </a:pPr>
            <a:r>
              <a:rPr lang="tr-TR" sz="1600" dirty="0">
                <a:latin typeface="Times New Roman" panose="02020603050405020304" pitchFamily="18" charset="0"/>
                <a:cs typeface="Times New Roman" panose="02020603050405020304" pitchFamily="18" charset="0"/>
              </a:rPr>
              <a:t>Etkinliği, piyasa fiyatlarının “gerçeğe uygun” </a:t>
            </a:r>
            <a:r>
              <a:rPr lang="tr-TR" sz="1600" dirty="0" smtClean="0">
                <a:latin typeface="Times New Roman" panose="02020603050405020304" pitchFamily="18" charset="0"/>
                <a:cs typeface="Times New Roman" panose="02020603050405020304" pitchFamily="18" charset="0"/>
              </a:rPr>
              <a:t>olması. </a:t>
            </a:r>
            <a:endParaRPr lang="tr-TR" sz="1600" dirty="0">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Ø"/>
              <a:defRPr/>
            </a:pPr>
            <a:r>
              <a:rPr lang="tr-TR" sz="1600" dirty="0">
                <a:latin typeface="Times New Roman" panose="02020603050405020304" pitchFamily="18" charset="0"/>
                <a:cs typeface="Times New Roman" panose="02020603050405020304" pitchFamily="18" charset="0"/>
              </a:rPr>
              <a:t>Sermaye piyasasının oluşması ve gelişmesi için; piyasanın güven verici bir şekilde, açıklık ilkesine uygun olarak çalışması ve tasarruf sahiplerinin (yatırımcıların) haklarının korunması gerekir </a:t>
            </a:r>
            <a:endParaRPr lang="tr-TR" sz="1600" dirty="0" smtClean="0">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Bu </a:t>
            </a:r>
            <a:r>
              <a:rPr lang="tr-TR" sz="1600" dirty="0">
                <a:latin typeface="Times New Roman" panose="02020603050405020304" pitchFamily="18" charset="0"/>
                <a:cs typeface="Times New Roman" panose="02020603050405020304" pitchFamily="18" charset="0"/>
              </a:rPr>
              <a:t>görevlerin başarılı bir şekilde yerine getirilebilmesi için bütün </a:t>
            </a:r>
            <a:r>
              <a:rPr lang="tr-TR" sz="1600" dirty="0" smtClean="0">
                <a:latin typeface="Times New Roman" panose="02020603050405020304" pitchFamily="18" charset="0"/>
                <a:cs typeface="Times New Roman" panose="02020603050405020304" pitchFamily="18" charset="0"/>
              </a:rPr>
              <a:t>sermaye piyasası </a:t>
            </a:r>
            <a:r>
              <a:rPr lang="tr-TR" sz="1600" dirty="0">
                <a:latin typeface="Times New Roman" panose="02020603050405020304" pitchFamily="18" charset="0"/>
                <a:cs typeface="Times New Roman" panose="02020603050405020304" pitchFamily="18" charset="0"/>
              </a:rPr>
              <a:t>çeşitlerinin halka arzını ve satışını düzenlemek ve denetlemek, </a:t>
            </a:r>
            <a:r>
              <a:rPr lang="tr-TR" sz="1600" dirty="0" err="1" smtClean="0">
                <a:latin typeface="Times New Roman" panose="02020603050405020304" pitchFamily="18" charset="0"/>
                <a:cs typeface="Times New Roman" panose="02020603050405020304" pitchFamily="18" charset="0"/>
              </a:rPr>
              <a:t>sp</a:t>
            </a:r>
            <a:r>
              <a:rPr lang="tr-TR" sz="1600" dirty="0" smtClean="0">
                <a:latin typeface="Times New Roman" panose="02020603050405020304" pitchFamily="18" charset="0"/>
                <a:cs typeface="Times New Roman" panose="02020603050405020304" pitchFamily="18" charset="0"/>
              </a:rPr>
              <a:t> araçlarına ilişkin </a:t>
            </a:r>
            <a:r>
              <a:rPr lang="tr-TR" sz="1600" dirty="0">
                <a:latin typeface="Times New Roman" panose="02020603050405020304" pitchFamily="18" charset="0"/>
                <a:cs typeface="Times New Roman" panose="02020603050405020304" pitchFamily="18" charset="0"/>
              </a:rPr>
              <a:t>bilgilerin tam ve gerçeğe uygun olarak açıklanmasını sağlamak üzere sermaye piyasasını etkin bir şekilde denetleyecek bir </a:t>
            </a:r>
            <a:r>
              <a:rPr lang="tr-TR" sz="1600" dirty="0" smtClean="0">
                <a:latin typeface="Times New Roman" panose="02020603050405020304" pitchFamily="18" charset="0"/>
                <a:cs typeface="Times New Roman" panose="02020603050405020304" pitchFamily="18" charset="0"/>
              </a:rPr>
              <a:t>kurum.</a:t>
            </a:r>
            <a:endParaRPr lang="tr-TR" sz="1600" dirty="0">
              <a:latin typeface="Times New Roman" panose="02020603050405020304" pitchFamily="18" charset="0"/>
              <a:cs typeface="Times New Roman" panose="02020603050405020304" pitchFamily="18" charset="0"/>
            </a:endParaRP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Sermaye Piyasaları</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5139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1043607" y="908720"/>
            <a:ext cx="7801363" cy="4863160"/>
          </a:xfrm>
        </p:spPr>
        <p:txBody>
          <a:bodyPr>
            <a:noAutofit/>
          </a:bodyPr>
          <a:lstStyle/>
          <a:p>
            <a:pPr algn="just" fontAlgn="auto">
              <a:lnSpc>
                <a:spcPct val="150000"/>
              </a:lnSpc>
              <a:spcAft>
                <a:spcPts val="0"/>
              </a:spcAft>
              <a:buFont typeface="+mj-lt"/>
              <a:buAutoNum type="arabicParenR"/>
              <a:defRPr/>
            </a:pPr>
            <a:r>
              <a:rPr lang="tr-TR" sz="2400" dirty="0" smtClean="0">
                <a:latin typeface="Times New Roman" panose="02020603050405020304" pitchFamily="18" charset="0"/>
                <a:cs typeface="Times New Roman" panose="02020603050405020304" pitchFamily="18" charset="0"/>
              </a:rPr>
              <a:t>Tasarrufların </a:t>
            </a:r>
            <a:r>
              <a:rPr lang="tr-TR" sz="2400" dirty="0">
                <a:latin typeface="Times New Roman" panose="02020603050405020304" pitchFamily="18" charset="0"/>
                <a:cs typeface="Times New Roman" panose="02020603050405020304" pitchFamily="18" charset="0"/>
              </a:rPr>
              <a:t>rasyonel yatırım alanlarına </a:t>
            </a:r>
            <a:r>
              <a:rPr lang="tr-TR" sz="2400" dirty="0" err="1">
                <a:latin typeface="Times New Roman" panose="02020603050405020304" pitchFamily="18" charset="0"/>
                <a:cs typeface="Times New Roman" panose="02020603050405020304" pitchFamily="18" charset="0"/>
              </a:rPr>
              <a:t>kanalize</a:t>
            </a:r>
            <a:r>
              <a:rPr lang="tr-TR" sz="2400" dirty="0">
                <a:latin typeface="Times New Roman" panose="02020603050405020304" pitchFamily="18" charset="0"/>
                <a:cs typeface="Times New Roman" panose="02020603050405020304" pitchFamily="18" charset="0"/>
              </a:rPr>
              <a:t> edilmesini sağlayarak, ekonomideki kaynak dağılımını </a:t>
            </a:r>
            <a:r>
              <a:rPr lang="tr-TR" sz="2400" dirty="0" err="1" smtClean="0">
                <a:latin typeface="Times New Roman" panose="02020603050405020304" pitchFamily="18" charset="0"/>
                <a:cs typeface="Times New Roman" panose="02020603050405020304" pitchFamily="18" charset="0"/>
              </a:rPr>
              <a:t>optimalleştirmek</a:t>
            </a:r>
            <a:r>
              <a:rPr lang="tr-TR" sz="2400" dirty="0" smtClean="0">
                <a:latin typeface="Times New Roman" panose="02020603050405020304" pitchFamily="18" charset="0"/>
                <a:cs typeface="Times New Roman" panose="02020603050405020304" pitchFamily="18" charset="0"/>
              </a:rPr>
              <a:t>.</a:t>
            </a:r>
          </a:p>
          <a:p>
            <a:pPr algn="just" fontAlgn="auto">
              <a:lnSpc>
                <a:spcPct val="150000"/>
              </a:lnSpc>
              <a:spcAft>
                <a:spcPts val="0"/>
              </a:spcAft>
              <a:buFont typeface="+mj-lt"/>
              <a:buAutoNum type="arabicParenR"/>
              <a:defRPr/>
            </a:pPr>
            <a:r>
              <a:rPr lang="tr-TR" sz="2400" dirty="0" smtClean="0">
                <a:latin typeface="Times New Roman" panose="02020603050405020304" pitchFamily="18" charset="0"/>
                <a:cs typeface="Times New Roman" panose="02020603050405020304" pitchFamily="18" charset="0"/>
              </a:rPr>
              <a:t>Üretim </a:t>
            </a:r>
            <a:r>
              <a:rPr lang="tr-TR" sz="2400" dirty="0">
                <a:latin typeface="Times New Roman" panose="02020603050405020304" pitchFamily="18" charset="0"/>
                <a:cs typeface="Times New Roman" panose="02020603050405020304" pitchFamily="18" charset="0"/>
              </a:rPr>
              <a:t>araçlarının mülkiyetinin tabana yayılmasını sağlamak (şirketlerin, göreli olarak küçük sermaye birikime sahip toplumsal kesimlere küçük hisseler şeklinde satılması) ve böylece dengeli gelir dağılımının oluşumuna yardımcı olmak</a:t>
            </a:r>
            <a:r>
              <a:rPr lang="tr-TR" sz="2400" dirty="0" smtClean="0">
                <a:latin typeface="Times New Roman" panose="02020603050405020304" pitchFamily="18" charset="0"/>
                <a:cs typeface="Times New Roman" panose="02020603050405020304" pitchFamily="18" charset="0"/>
              </a:rPr>
              <a:t>.</a:t>
            </a:r>
            <a:endParaRPr lang="tr-TR" sz="2400" dirty="0">
              <a:latin typeface="Times New Roman" panose="02020603050405020304" pitchFamily="18" charset="0"/>
              <a:cs typeface="Times New Roman" panose="02020603050405020304" pitchFamily="18" charset="0"/>
            </a:endParaRP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Sermaye Piyasalarının İşlevleri</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60826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986457" y="988730"/>
            <a:ext cx="7801363" cy="4863160"/>
          </a:xfrm>
        </p:spPr>
        <p:txBody>
          <a:bodyPr>
            <a:noAutofit/>
          </a:bodyPr>
          <a:lstStyle/>
          <a:p>
            <a:pPr algn="just" fontAlgn="auto">
              <a:lnSpc>
                <a:spcPct val="150000"/>
              </a:lnSpc>
              <a:spcAft>
                <a:spcPts val="0"/>
              </a:spcAft>
              <a:buFont typeface="Wingdings" panose="05000000000000000000" pitchFamily="2" charset="2"/>
              <a:buChar char="Ø"/>
              <a:defRPr/>
            </a:pPr>
            <a:r>
              <a:rPr lang="tr-TR" altLang="tr-TR" sz="1800" dirty="0" smtClean="0">
                <a:latin typeface="Times New Roman" panose="02020603050405020304" pitchFamily="18" charset="0"/>
                <a:cs typeface="Times New Roman" panose="02020603050405020304" pitchFamily="18" charset="0"/>
              </a:rPr>
              <a:t>Piyasa Genişliği: Ürün çeşitliliğini ifade eder. Aynı zamanda alış-satış kotasyonları arasındaki farkı tanımlar.</a:t>
            </a:r>
          </a:p>
          <a:p>
            <a:pPr algn="just" fontAlgn="auto">
              <a:lnSpc>
                <a:spcPct val="150000"/>
              </a:lnSpc>
              <a:spcAft>
                <a:spcPts val="0"/>
              </a:spcAft>
              <a:buFont typeface="Wingdings" panose="05000000000000000000" pitchFamily="2" charset="2"/>
              <a:buChar char="Ø"/>
              <a:defRPr/>
            </a:pPr>
            <a:r>
              <a:rPr lang="tr-TR" altLang="tr-TR" sz="1800" dirty="0" smtClean="0">
                <a:latin typeface="Times New Roman" panose="02020603050405020304" pitchFamily="18" charset="0"/>
                <a:cs typeface="Times New Roman" panose="02020603050405020304" pitchFamily="18" charset="0"/>
              </a:rPr>
              <a:t>Piyasa Derinliği: İşlem miktar veya tutarını ifade eder.</a:t>
            </a:r>
          </a:p>
          <a:p>
            <a:pPr algn="just" fontAlgn="auto">
              <a:lnSpc>
                <a:spcPct val="150000"/>
              </a:lnSpc>
              <a:spcAft>
                <a:spcPts val="0"/>
              </a:spcAft>
              <a:buFont typeface="Wingdings" panose="05000000000000000000" pitchFamily="2" charset="2"/>
              <a:buChar char="Ø"/>
              <a:defRPr/>
            </a:pPr>
            <a:r>
              <a:rPr lang="tr-TR" altLang="tr-TR" sz="1800" dirty="0" smtClean="0">
                <a:latin typeface="Times New Roman" panose="02020603050405020304" pitchFamily="18" charset="0"/>
                <a:cs typeface="Times New Roman" panose="02020603050405020304" pitchFamily="18" charset="0"/>
              </a:rPr>
              <a:t>Piyasa genişliği ve derinliği artıkça hem likidite artar hem de daha etkin bir fiyat oluşmasını sağlar.</a:t>
            </a:r>
          </a:p>
          <a:p>
            <a:pPr algn="just" fontAlgn="auto">
              <a:lnSpc>
                <a:spcPct val="150000"/>
              </a:lnSpc>
              <a:spcAft>
                <a:spcPts val="0"/>
              </a:spcAft>
              <a:buFont typeface="Wingdings" panose="05000000000000000000" pitchFamily="2" charset="2"/>
              <a:buChar char="Ø"/>
              <a:defRPr/>
            </a:pPr>
            <a:r>
              <a:rPr lang="tr-TR" altLang="tr-TR" sz="1800" dirty="0" smtClean="0">
                <a:latin typeface="Times New Roman" panose="02020603050405020304" pitchFamily="18" charset="0"/>
                <a:cs typeface="Times New Roman" panose="02020603050405020304" pitchFamily="18" charset="0"/>
              </a:rPr>
              <a:t>Etkin Piyasalar Hipotezi: Etkinliğin ölçüsü fiyat oluşumunda kullanılan bilginin içeriğidir. Üç çeşittir:</a:t>
            </a:r>
          </a:p>
          <a:p>
            <a:pPr lvl="1" algn="just">
              <a:lnSpc>
                <a:spcPct val="150000"/>
              </a:lnSpc>
              <a:buFont typeface="Wingdings" panose="05000000000000000000" pitchFamily="2" charset="2"/>
              <a:buChar char="Ø"/>
              <a:defRPr/>
            </a:pPr>
            <a:r>
              <a:rPr lang="tr-TR" altLang="tr-TR" sz="1400" dirty="0" smtClean="0">
                <a:latin typeface="Times New Roman" panose="02020603050405020304" pitchFamily="18" charset="0"/>
                <a:cs typeface="Times New Roman" panose="02020603050405020304" pitchFamily="18" charset="0"/>
              </a:rPr>
              <a:t>Zayıf Forma Etkin Piyasa: Fiyatları tarihi bilgiler etkiler.</a:t>
            </a:r>
          </a:p>
          <a:p>
            <a:pPr lvl="1" algn="just">
              <a:lnSpc>
                <a:spcPct val="150000"/>
              </a:lnSpc>
              <a:buFont typeface="Wingdings" panose="05000000000000000000" pitchFamily="2" charset="2"/>
              <a:buChar char="Ø"/>
              <a:defRPr/>
            </a:pPr>
            <a:r>
              <a:rPr lang="tr-TR" altLang="tr-TR" sz="1400" dirty="0" smtClean="0">
                <a:latin typeface="Times New Roman" panose="02020603050405020304" pitchFamily="18" charset="0"/>
                <a:cs typeface="Times New Roman" panose="02020603050405020304" pitchFamily="18" charset="0"/>
              </a:rPr>
              <a:t>Yarı Güçlü Forma Etkin Piyasa: Fiyatları tarihi bilgiler ile güncel bilgiler etkiler.</a:t>
            </a:r>
          </a:p>
          <a:p>
            <a:pPr lvl="1" algn="just">
              <a:lnSpc>
                <a:spcPct val="150000"/>
              </a:lnSpc>
              <a:buFont typeface="Wingdings" panose="05000000000000000000" pitchFamily="2" charset="2"/>
              <a:buChar char="Ø"/>
              <a:defRPr/>
            </a:pPr>
            <a:r>
              <a:rPr lang="tr-TR" altLang="tr-TR" sz="1400" dirty="0" smtClean="0">
                <a:latin typeface="Times New Roman" panose="02020603050405020304" pitchFamily="18" charset="0"/>
                <a:cs typeface="Times New Roman" panose="02020603050405020304" pitchFamily="18" charset="0"/>
              </a:rPr>
              <a:t>Güçlü Forma Etkin Piyasa: Fiyatları, tarihi bilgiler, güncel bilgiler ve geleceğe ait bilgiler etkiler.</a:t>
            </a: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Sermaye Piyasaları</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94382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xmlns=""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25647</TotalTime>
  <Words>1968</Words>
  <Application>Microsoft Office PowerPoint</Application>
  <PresentationFormat>Ekran Gösterisi (4:3)</PresentationFormat>
  <Paragraphs>211</Paragraphs>
  <Slides>24</Slides>
  <Notes>23</Notes>
  <HiddenSlides>0</HiddenSlides>
  <MMClips>0</MMClips>
  <ScaleCrop>false</ScaleCrop>
  <HeadingPairs>
    <vt:vector size="4" baseType="variant">
      <vt:variant>
        <vt:lpstr>Tema</vt:lpstr>
      </vt:variant>
      <vt:variant>
        <vt:i4>3</vt:i4>
      </vt:variant>
      <vt:variant>
        <vt:lpstr>Slayt Başlıkları</vt:lpstr>
      </vt:variant>
      <vt:variant>
        <vt:i4>24</vt:i4>
      </vt:variant>
    </vt:vector>
  </HeadingPairs>
  <TitlesOfParts>
    <vt:vector size="27" baseType="lpstr">
      <vt:lpstr>ekonomi</vt:lpstr>
      <vt:lpstr>1_Rics</vt:lpstr>
      <vt:lpstr>h.t.</vt:lpstr>
      <vt:lpstr>PowerPoint Sunusu</vt:lpstr>
      <vt:lpstr>Piyasalar</vt:lpstr>
      <vt:lpstr>Finansal Piyasalar</vt:lpstr>
      <vt:lpstr>Para Piyasaları</vt:lpstr>
      <vt:lpstr>Sermaye Piyasaları</vt:lpstr>
      <vt:lpstr>Sermaye Piyasaları</vt:lpstr>
      <vt:lpstr>Sermaye Piyasaları</vt:lpstr>
      <vt:lpstr>Sermaye Piyasalarının İşlevleri</vt:lpstr>
      <vt:lpstr>Sermaye Piyasaları</vt:lpstr>
      <vt:lpstr>Sermaye Piyasaları</vt:lpstr>
      <vt:lpstr>Sermaye Piyasaları</vt:lpstr>
      <vt:lpstr>Sermaye Piyasaları</vt:lpstr>
      <vt:lpstr>Sermaye Piyasaları</vt:lpstr>
      <vt:lpstr>Sermaye Piyasaları</vt:lpstr>
      <vt:lpstr>Sermaye Piyasaları</vt:lpstr>
      <vt:lpstr>Sermaye Piyasası Araçları</vt:lpstr>
      <vt:lpstr>Sermaye Piyasa Araçlarının Özellikleri</vt:lpstr>
      <vt:lpstr>Sermaye Piyasa Araçlarının Özellikleri</vt:lpstr>
      <vt:lpstr>Sermaye Piyasası Araçları</vt:lpstr>
      <vt:lpstr>Ortaklık Hakkı Sağlayan Sermaye Piyasası Araçları</vt:lpstr>
      <vt:lpstr>Alacak Hakkı Sağlayan Sermaye Piyasası Araçları</vt:lpstr>
      <vt:lpstr>Karma Nitelikteki Sermaye Piyasası Araçları</vt:lpstr>
      <vt:lpstr>Sermaye Piyasası Kurumları</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925</cp:revision>
  <cp:lastPrinted>2016-10-24T07:53:35Z</cp:lastPrinted>
  <dcterms:created xsi:type="dcterms:W3CDTF">2016-09-18T09:35:24Z</dcterms:created>
  <dcterms:modified xsi:type="dcterms:W3CDTF">2020-02-27T07:20:02Z</dcterms:modified>
</cp:coreProperties>
</file>