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EDA5EF-D839-3146-8A09-5A3F62CCF910}"/>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4918D82-71D2-B34B-9FD4-3D5C5AD459D0}"/>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I</a:t>
            </a:r>
          </a:p>
        </p:txBody>
      </p:sp>
    </p:spTree>
    <p:extLst>
      <p:ext uri="{BB962C8B-B14F-4D97-AF65-F5344CB8AC3E}">
        <p14:creationId xmlns:p14="http://schemas.microsoft.com/office/powerpoint/2010/main" val="2188121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Hukukun kaynakları, hukuk kurallarının ortaya çıktığı ve muhataplarına ulaşırken büründükleri şekilleri ifade eder. Kimi hukuk kuralları kanunlar ile, kimileri de anayasa ile düzenlenir. </a:t>
            </a:r>
          </a:p>
          <a:p>
            <a:r>
              <a:rPr lang="tr-TR" dirty="0">
                <a:latin typeface="Times New Roman" panose="02020603050405020304" pitchFamily="18" charset="0"/>
                <a:cs typeface="Times New Roman" panose="02020603050405020304" pitchFamily="18" charset="0"/>
              </a:rPr>
              <a:t>Hukukun kaynakları tasnif edilirken asıl alacağımız yaklaşım şu üçlü ayrıma dayanacaktır:</a:t>
            </a:r>
          </a:p>
          <a:p>
            <a:r>
              <a:rPr lang="tr-TR" dirty="0">
                <a:latin typeface="Times New Roman" panose="02020603050405020304" pitchFamily="18" charset="0"/>
                <a:cs typeface="Times New Roman" panose="02020603050405020304" pitchFamily="18" charset="0"/>
              </a:rPr>
              <a:t>Yazılı kaynaklar,</a:t>
            </a:r>
          </a:p>
          <a:p>
            <a:r>
              <a:rPr lang="tr-TR" dirty="0">
                <a:latin typeface="Times New Roman" panose="02020603050405020304" pitchFamily="18" charset="0"/>
                <a:cs typeface="Times New Roman" panose="02020603050405020304" pitchFamily="18" charset="0"/>
              </a:rPr>
              <a:t>Yazılı olmayan kaynaklar,</a:t>
            </a:r>
          </a:p>
          <a:p>
            <a:r>
              <a:rPr lang="tr-TR" dirty="0">
                <a:latin typeface="Times New Roman" panose="02020603050405020304" pitchFamily="18" charset="0"/>
                <a:cs typeface="Times New Roman" panose="02020603050405020304" pitchFamily="18" charset="0"/>
              </a:rPr>
              <a:t>Yardımcı kaynaklar</a:t>
            </a:r>
          </a:p>
        </p:txBody>
      </p:sp>
    </p:spTree>
    <p:extLst>
      <p:ext uri="{BB962C8B-B14F-4D97-AF65-F5344CB8AC3E}">
        <p14:creationId xmlns:p14="http://schemas.microsoft.com/office/powerpoint/2010/main" val="406580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Hukukun yazılı kaynakları şunlardır:</a:t>
            </a:r>
          </a:p>
          <a:p>
            <a:r>
              <a:rPr lang="tr-TR" dirty="0">
                <a:latin typeface="Times New Roman" panose="02020603050405020304" pitchFamily="18" charset="0"/>
                <a:cs typeface="Times New Roman" panose="02020603050405020304" pitchFamily="18" charset="0"/>
              </a:rPr>
              <a:t>Anayasa</a:t>
            </a:r>
          </a:p>
          <a:p>
            <a:r>
              <a:rPr lang="tr-TR" dirty="0">
                <a:latin typeface="Times New Roman" panose="02020603050405020304" pitchFamily="18" charset="0"/>
                <a:cs typeface="Times New Roman" panose="02020603050405020304" pitchFamily="18" charset="0"/>
              </a:rPr>
              <a:t>Kanun</a:t>
            </a:r>
          </a:p>
          <a:p>
            <a:r>
              <a:rPr lang="tr-TR" dirty="0">
                <a:latin typeface="Times New Roman" panose="02020603050405020304" pitchFamily="18" charset="0"/>
                <a:cs typeface="Times New Roman" panose="02020603050405020304" pitchFamily="18" charset="0"/>
              </a:rPr>
              <a:t>Kanun hükmünde kararname</a:t>
            </a:r>
          </a:p>
          <a:p>
            <a:r>
              <a:rPr lang="tr-TR" dirty="0">
                <a:latin typeface="Times New Roman" panose="02020603050405020304" pitchFamily="18" charset="0"/>
                <a:cs typeface="Times New Roman" panose="02020603050405020304" pitchFamily="18" charset="0"/>
              </a:rPr>
              <a:t>Cumhurbaşkanlığı kararnamesi</a:t>
            </a:r>
          </a:p>
          <a:p>
            <a:r>
              <a:rPr lang="tr-TR" dirty="0">
                <a:latin typeface="Times New Roman" panose="02020603050405020304" pitchFamily="18" charset="0"/>
                <a:cs typeface="Times New Roman" panose="02020603050405020304" pitchFamily="18" charset="0"/>
              </a:rPr>
              <a:t>Milletlerarası </a:t>
            </a:r>
            <a:r>
              <a:rPr lang="tr-TR" dirty="0" err="1">
                <a:latin typeface="Times New Roman" panose="02020603050405020304" pitchFamily="18" charset="0"/>
                <a:cs typeface="Times New Roman" panose="02020603050405020304" pitchFamily="18" charset="0"/>
              </a:rPr>
              <a:t>andlaşmalar</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Tüzükler</a:t>
            </a:r>
          </a:p>
          <a:p>
            <a:r>
              <a:rPr lang="tr-TR" dirty="0">
                <a:latin typeface="Times New Roman" panose="02020603050405020304" pitchFamily="18" charset="0"/>
                <a:cs typeface="Times New Roman" panose="02020603050405020304" pitchFamily="18" charset="0"/>
              </a:rPr>
              <a:t>Yönetmelikler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022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Anayasa:</a:t>
            </a:r>
          </a:p>
          <a:p>
            <a:r>
              <a:rPr lang="tr-TR" dirty="0">
                <a:latin typeface="Times New Roman" panose="02020603050405020304" pitchFamily="18" charset="0"/>
                <a:cs typeface="Times New Roman" panose="02020603050405020304" pitchFamily="18" charset="0"/>
              </a:rPr>
              <a:t>Anayasa, devletin temel yapısını, yönetim biçimini, devlet organlarını ve bunların kendi aralarındaki ilişkileri ve kişilerin temel hak, özgürlük ve ödevlerini düzenleyen metindir. </a:t>
            </a:r>
          </a:p>
          <a:p>
            <a:r>
              <a:rPr lang="tr-TR" dirty="0">
                <a:latin typeface="Times New Roman" panose="02020603050405020304" pitchFamily="18" charset="0"/>
                <a:cs typeface="Times New Roman" panose="02020603050405020304" pitchFamily="18" charset="0"/>
              </a:rPr>
              <a:t>Normlar hiyerarşisinin en üstünde yer alır, bu yönüyle de bütün hukuk düzeninin Anayasa’ya uygun olması gerekir. Normların Anayasa’ya aykırılığı halinde, Anayasa Mahkemesi’ne başvurulması imkanı vardır.</a:t>
            </a:r>
          </a:p>
        </p:txBody>
      </p:sp>
    </p:spTree>
    <p:extLst>
      <p:ext uri="{BB962C8B-B14F-4D97-AF65-F5344CB8AC3E}">
        <p14:creationId xmlns:p14="http://schemas.microsoft.com/office/powerpoint/2010/main" val="60654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a:t>
            </a:r>
          </a:p>
          <a:p>
            <a:r>
              <a:rPr lang="tr-TR" dirty="0">
                <a:latin typeface="Times New Roman" panose="02020603050405020304" pitchFamily="18" charset="0"/>
                <a:cs typeface="Times New Roman" panose="02020603050405020304" pitchFamily="18" charset="0"/>
              </a:rPr>
              <a:t>TBMM tarafından çıkarılan, onun Yasama faaliyetinin sonucu olan hukuki metinlerdir. Anayasa’da kanunlarla düzenlenmesi özellikle vaaz edilmiş konular başta olmak üzere, Yasama erkinin tercihine göre pek çok konuda kanun çıkarılabilir.</a:t>
            </a:r>
          </a:p>
          <a:p>
            <a:r>
              <a:rPr lang="tr-TR" dirty="0">
                <a:latin typeface="Times New Roman" panose="02020603050405020304" pitchFamily="18" charset="0"/>
                <a:cs typeface="Times New Roman" panose="02020603050405020304" pitchFamily="18" charset="0"/>
              </a:rPr>
              <a:t>Kanunlar geneldir. Başka deyişle, herhangi bir kişiye ya da kuruma özgü şekilde değil, bütün vatandaşları ve tüzel kişileri içerecek şekilde çıkarılırlar. Bu durumun istisnası olan çok sınırlı sayıda kanun da yürürlüğe koyulmuştur.</a:t>
            </a:r>
          </a:p>
        </p:txBody>
      </p:sp>
    </p:spTree>
    <p:extLst>
      <p:ext uri="{BB962C8B-B14F-4D97-AF65-F5344CB8AC3E}">
        <p14:creationId xmlns:p14="http://schemas.microsoft.com/office/powerpoint/2010/main" val="2223791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bir diğer özelliği sürekli olmalarıdır. </a:t>
            </a:r>
          </a:p>
          <a:p>
            <a:r>
              <a:rPr lang="tr-TR" dirty="0">
                <a:latin typeface="Times New Roman" panose="02020603050405020304" pitchFamily="18" charset="0"/>
                <a:cs typeface="Times New Roman" panose="02020603050405020304" pitchFamily="18" charset="0"/>
              </a:rPr>
              <a:t>Kanunlar belirli bir zaman kopuşu olmaksızın, yürürlüğe girdikleri andan yürürlükten kalktıkları ana kadarki süreçte uygulanırlar.</a:t>
            </a:r>
          </a:p>
        </p:txBody>
      </p:sp>
    </p:spTree>
    <p:extLst>
      <p:ext uri="{BB962C8B-B14F-4D97-AF65-F5344CB8AC3E}">
        <p14:creationId xmlns:p14="http://schemas.microsoft.com/office/powerpoint/2010/main" val="855484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hazırlanması ve kabulü:</a:t>
            </a:r>
          </a:p>
          <a:p>
            <a:r>
              <a:rPr lang="tr-TR" dirty="0">
                <a:latin typeface="Times New Roman" panose="02020603050405020304" pitchFamily="18" charset="0"/>
                <a:cs typeface="Times New Roman" panose="02020603050405020304" pitchFamily="18" charset="0"/>
              </a:rPr>
              <a:t>Kanunlar, yasama yetkisini kullanan TBMM tarafından yapılır. Milletvekilleri tarafından sunulan kanun teklifleri, TBMM bakanlığınca komisyona gönderilir. Komisyon tarafından kabul edilen teklifler TBMM genel kurulunca oylanır ve kabul edilirse teklifler kanunlaşır.</a:t>
            </a:r>
          </a:p>
          <a:p>
            <a:r>
              <a:rPr lang="tr-TR" dirty="0">
                <a:latin typeface="Times New Roman" panose="02020603050405020304" pitchFamily="18" charset="0"/>
                <a:cs typeface="Times New Roman" panose="02020603050405020304" pitchFamily="18" charset="0"/>
              </a:rPr>
              <a:t>Bu kanunların yürürlüğe girebilmesi ve uygulanabilmesi için Cumhurbaşkanınca onaylanması gerekir. Cumhurbaşkanının onaylamasından itibaren kanunlar Resmi </a:t>
            </a:r>
            <a:r>
              <a:rPr lang="tr-TR" dirty="0" err="1">
                <a:latin typeface="Times New Roman" panose="02020603050405020304" pitchFamily="18" charset="0"/>
                <a:cs typeface="Times New Roman" panose="02020603050405020304" pitchFamily="18" charset="0"/>
              </a:rPr>
              <a:t>Gazete’de</a:t>
            </a:r>
            <a:r>
              <a:rPr lang="tr-TR" dirty="0">
                <a:latin typeface="Times New Roman" panose="02020603050405020304" pitchFamily="18" charset="0"/>
                <a:cs typeface="Times New Roman" panose="02020603050405020304" pitchFamily="18" charset="0"/>
              </a:rPr>
              <a:t> yayınlanır ve uygulanmaya başlar.</a:t>
            </a:r>
          </a:p>
        </p:txBody>
      </p:sp>
    </p:spTree>
    <p:extLst>
      <p:ext uri="{BB962C8B-B14F-4D97-AF65-F5344CB8AC3E}">
        <p14:creationId xmlns:p14="http://schemas.microsoft.com/office/powerpoint/2010/main" val="103289590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32</TotalTime>
  <Words>309</Words>
  <Application>Microsoft Macintosh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Gill Sans MT</vt:lpstr>
      <vt:lpstr>Times New Roman</vt:lpstr>
      <vt:lpstr>Galeri</vt:lpstr>
      <vt:lpstr>Hukukun temel ilkeleri</vt:lpstr>
      <vt:lpstr>Hukukun Kaynakları I </vt:lpstr>
      <vt:lpstr>Hukukun Kaynakları I </vt:lpstr>
      <vt:lpstr>Hukukun Kaynakları I </vt:lpstr>
      <vt:lpstr>Hukukun Kaynakları I </vt:lpstr>
      <vt:lpstr>Hukukun Kaynakları I </vt:lpstr>
      <vt:lpstr>Hukukun Kaynakları 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12</cp:revision>
  <dcterms:created xsi:type="dcterms:W3CDTF">2020-11-21T20:49:03Z</dcterms:created>
  <dcterms:modified xsi:type="dcterms:W3CDTF">2021-03-14T19:10:06Z</dcterms:modified>
</cp:coreProperties>
</file>